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72" r:id="rId15"/>
    <p:sldId id="275" r:id="rId16"/>
    <p:sldId id="273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3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6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649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24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64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08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72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8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38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0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7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44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5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8221-6565-4277-B848-A611AC6945F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7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程式設計實習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四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25688" y="4137620"/>
            <a:ext cx="66736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授課教師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蔣依吾 老師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E-mail : chiang@cse.nsysu.edu.tw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課堂助教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趙至玄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E-mail : m073040094@student.nsysu.edu.tw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黃啟維 </a:t>
            </a: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E-mail : m073040097@student.nsysu.edu.tw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1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93" y="1251146"/>
            <a:ext cx="5263707" cy="4512328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770467" y="150479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輸入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40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934" y="1927951"/>
            <a:ext cx="4847696" cy="31587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52" y="1927951"/>
            <a:ext cx="4532189" cy="32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1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課堂實作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40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6003" y="1634067"/>
            <a:ext cx="8127999" cy="410249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請寫一個可以讀取你所輸入按鍵的程式，並將它儲存成</a:t>
            </a:r>
            <a:r>
              <a:rPr lang="en-US" altLang="zh-TW" sz="2000" dirty="0"/>
              <a:t>char</a:t>
            </a:r>
          </a:p>
          <a:p>
            <a:r>
              <a:rPr lang="zh-TW" altLang="en-US" sz="2000" dirty="0"/>
              <a:t>輸入完成後按下</a:t>
            </a:r>
            <a:r>
              <a:rPr lang="en-US" altLang="zh-TW" sz="2000" dirty="0"/>
              <a:t>Enter</a:t>
            </a:r>
            <a:r>
              <a:rPr lang="zh-TW" altLang="en-US" sz="2000" dirty="0"/>
              <a:t>鍵，程式會把剛剛儲存完的結果</a:t>
            </a:r>
            <a:r>
              <a:rPr lang="en-US" altLang="zh-TW" sz="2000" dirty="0"/>
              <a:t>print</a:t>
            </a:r>
            <a:r>
              <a:rPr lang="zh-TW" altLang="en-US" sz="2000" dirty="0"/>
              <a:t>出來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marL="0" indent="0">
              <a:buNone/>
            </a:pP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67" y="3160712"/>
            <a:ext cx="5260134" cy="21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5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課堂實作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找錢系統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6003" y="1634067"/>
            <a:ext cx="8127999" cy="4102495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/>
              <a:t>設計一個程式，讓操作者可以輸入購買品項的單價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、數量以及支付的金額數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由程式自動算出總消費金額與找零後顯示出來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加分題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請試著做出該怎麼找零的功能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找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100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元幾張 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50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元幾個 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10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元幾  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個這樣 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提示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利用除法配合餘數來完成該部分功能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pPr marL="0" indent="0">
              <a:buNone/>
            </a:pP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保持顯示介面的整齊與美觀會斟酌加分</a:t>
            </a:r>
            <a:endParaRPr lang="zh-TW" altLang="en-US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marL="0" indent="0">
              <a:buNone/>
            </a:pP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3" y="3064934"/>
            <a:ext cx="304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21" y="175682"/>
            <a:ext cx="3629025" cy="65817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08" y="185207"/>
            <a:ext cx="36004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0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無法使用</a:t>
            </a:r>
            <a:r>
              <a:rPr lang="en-US" altLang="zh-TW" sz="40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6003" y="1634067"/>
            <a:ext cx="8127999" cy="4102495"/>
          </a:xfrm>
        </p:spPr>
        <p:txBody>
          <a:bodyPr>
            <a:normAutofit/>
          </a:bodyPr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marL="0" indent="0">
              <a:buNone/>
            </a:pP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3" y="2762448"/>
            <a:ext cx="11811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無法使用</a:t>
            </a:r>
            <a:r>
              <a:rPr lang="en-US" altLang="zh-TW" sz="40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6003" y="1634067"/>
            <a:ext cx="8127999" cy="4102495"/>
          </a:xfrm>
        </p:spPr>
        <p:txBody>
          <a:bodyPr>
            <a:normAutofit/>
          </a:bodyPr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marL="0" indent="0">
              <a:buNone/>
            </a:pP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3" y="1866900"/>
            <a:ext cx="88487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1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無法使用</a:t>
            </a:r>
            <a:r>
              <a:rPr lang="en-US" altLang="zh-TW" sz="40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6003" y="1634067"/>
            <a:ext cx="8127999" cy="4102495"/>
          </a:xfrm>
        </p:spPr>
        <p:txBody>
          <a:bodyPr>
            <a:normAutofit/>
          </a:bodyPr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marL="0" indent="0">
              <a:buNone/>
            </a:pP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52" y="1903038"/>
            <a:ext cx="72580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3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無法使用</a:t>
            </a:r>
            <a:r>
              <a:rPr lang="en-US" altLang="zh-TW" sz="40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6003" y="1634067"/>
            <a:ext cx="8127999" cy="4102495"/>
          </a:xfrm>
        </p:spPr>
        <p:txBody>
          <a:bodyPr>
            <a:normAutofit/>
          </a:bodyPr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marL="0" indent="0">
              <a:buNone/>
            </a:pP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742" y="2031337"/>
            <a:ext cx="41719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0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課程大綱 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77333" y="1574801"/>
            <a:ext cx="7463614" cy="557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資料形態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Data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變數宣告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Variable declaration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運算子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printf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pPr marL="0" indent="0">
              <a:buSzPct val="95000"/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SzPct val="95000"/>
              <a:buFontTx/>
              <a:buChar char="-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SzPct val="95000"/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SzPct val="95000"/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4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99067" y="516467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資料形態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1177" y="1354668"/>
            <a:ext cx="7292447" cy="50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8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99067" y="516467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變數宣告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1686166" y="2548468"/>
            <a:ext cx="8127999" cy="4102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main()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0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a=10,b=20,c=3.14;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char d=  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return 0;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59" y="3920066"/>
            <a:ext cx="269496" cy="24341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7848" y="1152260"/>
            <a:ext cx="4758684" cy="55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99067" y="516467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運算子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1406766" y="1498601"/>
            <a:ext cx="8127999" cy="5126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     算術運算子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   加法 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+</a:t>
            </a:r>
            <a:r>
              <a:rPr lang="en-US" altLang="zh-TW" sz="2000" dirty="0"/>
              <a:t>) </a:t>
            </a:r>
            <a:r>
              <a:rPr lang="zh-TW" altLang="en-US" sz="2000" dirty="0"/>
              <a:t>、減法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-</a:t>
            </a:r>
            <a:r>
              <a:rPr lang="en-US" altLang="zh-TW" sz="2000" dirty="0"/>
              <a:t>)</a:t>
            </a:r>
            <a:r>
              <a:rPr lang="zh-TW" altLang="en-US" sz="2000" dirty="0"/>
              <a:t>、乘法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/>
              <a:t>)</a:t>
            </a:r>
            <a:r>
              <a:rPr lang="zh-TW" altLang="en-US" sz="2000" dirty="0"/>
              <a:t>、除法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/</a:t>
            </a:r>
            <a:r>
              <a:rPr lang="en-US" altLang="zh-TW" sz="2000" dirty="0"/>
              <a:t>)</a:t>
            </a:r>
            <a:r>
              <a:rPr lang="zh-TW" altLang="en-US" sz="2000" dirty="0"/>
              <a:t>、取餘數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%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關係</a:t>
            </a:r>
            <a:r>
              <a:rPr lang="zh-TW" altLang="zh-TW" sz="2000" dirty="0"/>
              <a:t>運算子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   </a:t>
            </a:r>
            <a:r>
              <a:rPr lang="zh-TW" altLang="zh-TW" sz="2000" dirty="0"/>
              <a:t>小於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&lt;</a:t>
            </a:r>
            <a:r>
              <a:rPr lang="en-US" altLang="zh-TW" sz="2000" dirty="0"/>
              <a:t>),</a:t>
            </a:r>
            <a:r>
              <a:rPr lang="zh-TW" altLang="en-US" sz="2000" dirty="0"/>
              <a:t>大於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&gt;</a:t>
            </a:r>
            <a:r>
              <a:rPr lang="en-US" altLang="zh-TW" sz="2000" dirty="0"/>
              <a:t>),</a:t>
            </a:r>
            <a:r>
              <a:rPr lang="zh-TW" altLang="en-US" sz="2000" dirty="0"/>
              <a:t>等於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==</a:t>
            </a:r>
            <a:r>
              <a:rPr lang="en-US" altLang="zh-TW" sz="2000" dirty="0"/>
              <a:t>),</a:t>
            </a:r>
            <a:r>
              <a:rPr lang="zh-TW" altLang="en-US" sz="2000" dirty="0"/>
              <a:t>不等於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!=</a:t>
            </a:r>
            <a:r>
              <a:rPr lang="en-US" altLang="zh-TW" sz="2000" dirty="0"/>
              <a:t>),</a:t>
            </a:r>
            <a:r>
              <a:rPr lang="zh-TW" altLang="en-US" sz="2000" dirty="0"/>
              <a:t>邏輯</a:t>
            </a:r>
            <a:r>
              <a:rPr lang="en-US" altLang="zh-TW" sz="2000" dirty="0"/>
              <a:t>AND</a:t>
            </a:r>
            <a:r>
              <a:rPr lang="en-US" altLang="zh-TW" sz="2000" dirty="0">
                <a:latin typeface="+mn-ea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&amp;&amp;</a:t>
            </a:r>
            <a:r>
              <a:rPr lang="en-US" altLang="zh-TW" sz="2000" dirty="0">
                <a:latin typeface="+mn-ea"/>
              </a:rPr>
              <a:t>),</a:t>
            </a:r>
            <a:r>
              <a:rPr lang="zh-TW" altLang="en-US" sz="2000" dirty="0"/>
              <a:t>邏輯</a:t>
            </a:r>
            <a:r>
              <a:rPr lang="en-US" altLang="zh-TW" sz="2000" dirty="0"/>
              <a:t>OR(</a:t>
            </a:r>
            <a:r>
              <a:rPr lang="en-US" altLang="zh-TW" sz="2000" dirty="0">
                <a:solidFill>
                  <a:srgbClr val="FF0000"/>
                </a:solidFill>
              </a:rPr>
              <a:t>||</a:t>
            </a:r>
            <a:r>
              <a:rPr lang="en-US" altLang="zh-TW" sz="2000" dirty="0"/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FF0000"/>
                </a:solidFill>
              </a:rPr>
              <a:t>提醒</a:t>
            </a:r>
            <a:r>
              <a:rPr lang="en-US" altLang="zh-TW" sz="2000" dirty="0"/>
              <a:t>:</a:t>
            </a:r>
            <a:r>
              <a:rPr lang="zh-TW" altLang="en-US" sz="2000" dirty="0"/>
              <a:t> 單一個 </a:t>
            </a:r>
            <a:r>
              <a:rPr lang="en-US" altLang="zh-TW" sz="2000" dirty="0"/>
              <a:t>= </a:t>
            </a:r>
            <a:r>
              <a:rPr lang="zh-TW" altLang="en-US" sz="2000" dirty="0"/>
              <a:t>是賦予值的用法而不是比較，例如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a= 5;</a:t>
            </a:r>
          </a:p>
          <a:p>
            <a:pPr marL="0" indent="0">
              <a:buNone/>
            </a:pPr>
            <a:r>
              <a:rPr lang="zh-TW" altLang="en-US" sz="2000" dirty="0"/>
              <a:t>     位元邏輯運算子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</a:t>
            </a:r>
            <a:r>
              <a:rPr lang="en-US" altLang="zh-TW" sz="2000" dirty="0"/>
              <a:t>NOT (</a:t>
            </a:r>
            <a:r>
              <a:rPr lang="en-US" altLang="zh-TW" sz="2000" dirty="0">
                <a:solidFill>
                  <a:srgbClr val="FF0000"/>
                </a:solidFill>
              </a:rPr>
              <a:t>~</a:t>
            </a:r>
            <a:r>
              <a:rPr lang="en-US" altLang="zh-TW" sz="2000" dirty="0"/>
              <a:t>)</a:t>
            </a:r>
            <a:r>
              <a:rPr lang="zh-TW" altLang="en-US" sz="2000" dirty="0"/>
              <a:t>、</a:t>
            </a:r>
            <a:r>
              <a:rPr lang="en-US" altLang="zh-TW" sz="2000" dirty="0"/>
              <a:t> AND(</a:t>
            </a:r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&amp;</a:t>
            </a:r>
            <a:r>
              <a:rPr lang="en-US" altLang="zh-TW" sz="2000" dirty="0"/>
              <a:t>) </a:t>
            </a:r>
            <a:r>
              <a:rPr lang="zh-TW" altLang="en-US" sz="2000" dirty="0"/>
              <a:t>、</a:t>
            </a:r>
            <a:r>
              <a:rPr lang="en-US" altLang="zh-TW" sz="2000" dirty="0"/>
              <a:t>OR (</a:t>
            </a:r>
            <a:r>
              <a:rPr lang="en-US" altLang="zh-TW" sz="2000" dirty="0">
                <a:solidFill>
                  <a:srgbClr val="FF0000"/>
                </a:solidFill>
              </a:rPr>
              <a:t>|</a:t>
            </a:r>
            <a:r>
              <a:rPr lang="en-US" altLang="zh-TW" sz="2000" dirty="0"/>
              <a:t>) </a:t>
            </a:r>
            <a:r>
              <a:rPr lang="zh-TW" altLang="en-US" sz="2000" dirty="0"/>
              <a:t>都是獨立的位元運算法則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49" y="1498601"/>
            <a:ext cx="304800" cy="333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49" y="4992688"/>
            <a:ext cx="304800" cy="333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49" y="3677179"/>
            <a:ext cx="304800" cy="3333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71" y="2348418"/>
            <a:ext cx="2696830" cy="17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8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99067" y="516467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運算子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999067" y="1456268"/>
            <a:ext cx="8863301" cy="490867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+1</a:t>
            </a:r>
            <a:r>
              <a:rPr lang="zh-TW" altLang="en-US" sz="2000" dirty="0"/>
              <a:t>，可表示成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++</a:t>
            </a:r>
            <a:r>
              <a:rPr lang="en-US" altLang="zh-TW" sz="2000" dirty="0"/>
              <a:t> </a:t>
            </a:r>
            <a:r>
              <a:rPr lang="zh-TW" altLang="en-US" sz="2000" dirty="0"/>
              <a:t>或 </a:t>
            </a:r>
            <a:r>
              <a:rPr lang="en-US" altLang="zh-TW" sz="2000" dirty="0">
                <a:solidFill>
                  <a:srgbClr val="FF0000"/>
                </a:solidFill>
              </a:rPr>
              <a:t>++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/>
              <a:t>若擺在運算元後可分為</a:t>
            </a:r>
            <a:r>
              <a:rPr lang="zh-TW" altLang="en-US" sz="2000" dirty="0">
                <a:solidFill>
                  <a:srgbClr val="FF0000"/>
                </a:solidFill>
              </a:rPr>
              <a:t>前置運算</a:t>
            </a:r>
            <a:r>
              <a:rPr lang="zh-TW" altLang="en-US" sz="2000" dirty="0"/>
              <a:t>、</a:t>
            </a:r>
            <a:r>
              <a:rPr lang="zh-TW" altLang="en-US" sz="2000" dirty="0">
                <a:solidFill>
                  <a:srgbClr val="FF0000"/>
                </a:solidFill>
              </a:rPr>
              <a:t>後置運算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100" dirty="0"/>
              <a:t>前置運算</a:t>
            </a:r>
            <a:r>
              <a:rPr lang="en-US" altLang="zh-TW" sz="2100" dirty="0"/>
              <a:t>(</a:t>
            </a:r>
            <a:r>
              <a:rPr lang="en-US" altLang="zh-TW" sz="2100" dirty="0" err="1"/>
              <a:t>i</a:t>
            </a:r>
            <a:r>
              <a:rPr lang="en-US" altLang="zh-TW" sz="2100" dirty="0"/>
              <a:t>++) 	</a:t>
            </a:r>
          </a:p>
          <a:p>
            <a:pPr marL="457200" lvl="1" indent="0">
              <a:buNone/>
            </a:pPr>
            <a:r>
              <a:rPr lang="en-US" altLang="zh-TW" sz="2100" dirty="0"/>
              <a:t>     a = 1;   </a:t>
            </a:r>
            <a:br>
              <a:rPr lang="en-US" altLang="zh-TW" sz="2100" dirty="0"/>
            </a:br>
            <a:r>
              <a:rPr lang="en-US" altLang="zh-TW" sz="2100" dirty="0"/>
              <a:t>     b = a++;    // a = ?  b = 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100" dirty="0"/>
              <a:t>後置運算</a:t>
            </a:r>
            <a:r>
              <a:rPr lang="en-US" altLang="zh-TW" sz="2100" dirty="0"/>
              <a:t>(++</a:t>
            </a:r>
            <a:r>
              <a:rPr lang="en-US" altLang="zh-TW" sz="2100" dirty="0" err="1"/>
              <a:t>i</a:t>
            </a:r>
            <a:r>
              <a:rPr lang="en-US" altLang="zh-TW" sz="2100" dirty="0"/>
              <a:t>)</a:t>
            </a:r>
          </a:p>
          <a:p>
            <a:pPr marL="457200" lvl="1" indent="0">
              <a:buNone/>
            </a:pPr>
            <a:r>
              <a:rPr lang="en-US" altLang="zh-TW" sz="2100" dirty="0"/>
              <a:t>     a = 1;</a:t>
            </a:r>
            <a:br>
              <a:rPr lang="en-US" altLang="zh-TW" sz="2100" dirty="0"/>
            </a:br>
            <a:r>
              <a:rPr lang="zh-TW" altLang="en-US" sz="2100" dirty="0"/>
              <a:t>     </a:t>
            </a:r>
            <a:r>
              <a:rPr lang="en-US" altLang="zh-TW" sz="2100" dirty="0"/>
              <a:t>b</a:t>
            </a:r>
            <a:r>
              <a:rPr lang="zh-TW" altLang="en-US" sz="2100" dirty="0"/>
              <a:t> </a:t>
            </a:r>
            <a:r>
              <a:rPr lang="en-US" altLang="zh-TW" sz="2100" dirty="0"/>
              <a:t>=</a:t>
            </a:r>
            <a:r>
              <a:rPr lang="zh-TW" altLang="en-US" sz="2100" dirty="0"/>
              <a:t> </a:t>
            </a:r>
            <a:r>
              <a:rPr lang="en-US" altLang="zh-TW" sz="2100" dirty="0"/>
              <a:t>++a;   // a = ?  b = ?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a += 1 </a:t>
            </a:r>
            <a:r>
              <a:rPr lang="zh-TW" altLang="en-US" sz="2000" dirty="0"/>
              <a:t>或</a:t>
            </a:r>
            <a:r>
              <a:rPr lang="en-US" altLang="zh-TW" sz="2000" dirty="0"/>
              <a:t> a -= 1</a:t>
            </a:r>
            <a:r>
              <a:rPr lang="zh-TW" altLang="en-US" sz="2000" dirty="0"/>
              <a:t>，實際上用法就是 </a:t>
            </a:r>
            <a:r>
              <a:rPr lang="en-US" altLang="zh-TW" sz="2000" dirty="0"/>
              <a:t>a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a</a:t>
            </a:r>
            <a:r>
              <a:rPr lang="zh-TW" altLang="en-US" sz="2000" dirty="0"/>
              <a:t> </a:t>
            </a:r>
            <a:r>
              <a:rPr lang="en-US" altLang="zh-TW" sz="2000" dirty="0"/>
              <a:t>+</a:t>
            </a:r>
            <a:r>
              <a:rPr lang="zh-TW" altLang="en-US" sz="2000" dirty="0"/>
              <a:t> </a:t>
            </a:r>
            <a:r>
              <a:rPr lang="en-US" altLang="zh-TW" sz="2000" dirty="0"/>
              <a:t>1</a:t>
            </a:r>
            <a:r>
              <a:rPr lang="zh-TW" altLang="en-US" sz="2000" dirty="0"/>
              <a:t>和</a:t>
            </a:r>
            <a:r>
              <a:rPr lang="en-US" altLang="zh-TW" sz="2000" dirty="0"/>
              <a:t>a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a</a:t>
            </a:r>
            <a:r>
              <a:rPr lang="zh-TW" altLang="en-US" sz="2000" dirty="0"/>
              <a:t> </a:t>
            </a:r>
            <a:r>
              <a:rPr lang="en-US" altLang="zh-TW" sz="2000" dirty="0"/>
              <a:t>-</a:t>
            </a:r>
            <a:r>
              <a:rPr lang="zh-TW" altLang="en-US" sz="2000" dirty="0"/>
              <a:t> </a:t>
            </a:r>
            <a:r>
              <a:rPr lang="en-US" altLang="zh-TW" sz="2000" dirty="0"/>
              <a:t>1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(</a:t>
            </a:r>
            <a:r>
              <a:rPr lang="zh-TW" altLang="en-US" sz="2000" dirty="0"/>
              <a:t>同理，當然也有 </a:t>
            </a:r>
            <a:r>
              <a:rPr lang="en-US" altLang="zh-TW" sz="2000" dirty="0"/>
              <a:t>*= </a:t>
            </a:r>
            <a:r>
              <a:rPr lang="zh-TW" altLang="en-US" sz="2000" dirty="0"/>
              <a:t>和 </a:t>
            </a:r>
            <a:r>
              <a:rPr lang="en-US" altLang="zh-TW" sz="2000" dirty="0"/>
              <a:t>/= </a:t>
            </a:r>
            <a:r>
              <a:rPr lang="zh-TW" altLang="en-US" sz="2000" dirty="0"/>
              <a:t>和 </a:t>
            </a:r>
            <a:r>
              <a:rPr lang="en-US" altLang="zh-TW" sz="2000" dirty="0"/>
              <a:t>%=</a:t>
            </a:r>
            <a:r>
              <a:rPr lang="zh-TW" altLang="en-US" sz="2000" dirty="0"/>
              <a:t> 的存在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轉型</a:t>
            </a:r>
            <a:r>
              <a:rPr lang="en-US" altLang="zh-TW" sz="2000" dirty="0"/>
              <a:t>( Casting )</a:t>
            </a:r>
            <a:r>
              <a:rPr lang="zh-TW" altLang="en-US" sz="2000" dirty="0"/>
              <a:t> ，當等號左右兩邊處理的資料型態不一樣，則需要轉型。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用法</a:t>
            </a:r>
            <a:r>
              <a:rPr lang="en-US" altLang="zh-TW" sz="2000" dirty="0"/>
              <a:t>:</a:t>
            </a:r>
            <a:r>
              <a:rPr lang="zh-TW" altLang="en-US" sz="2000" dirty="0"/>
              <a:t> 在資料型態前加上 </a:t>
            </a:r>
            <a:r>
              <a:rPr lang="en-US" altLang="zh-TW" sz="2000" dirty="0"/>
              <a:t>(</a:t>
            </a:r>
            <a:r>
              <a:rPr lang="zh-TW" altLang="en-US" sz="2000" dirty="0"/>
              <a:t>指定型態</a:t>
            </a:r>
            <a:r>
              <a:rPr lang="en-US" altLang="zh-TW" sz="2000" dirty="0"/>
              <a:t>)</a:t>
            </a:r>
            <a:r>
              <a:rPr lang="zh-TW" altLang="en-US" sz="2000" dirty="0"/>
              <a:t>，如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)</a:t>
            </a:r>
            <a:r>
              <a:rPr lang="zh-TW" altLang="en-US" sz="2000" dirty="0"/>
              <a:t>就是強制轉換成整數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           </a:t>
            </a:r>
            <a:r>
              <a:rPr lang="en-US" altLang="zh-TW" sz="2000" dirty="0"/>
              <a:t>double </a:t>
            </a:r>
            <a:r>
              <a:rPr lang="en-US" altLang="zh-TW" sz="2000" dirty="0" err="1"/>
              <a:t>doub</a:t>
            </a:r>
            <a:r>
              <a:rPr lang="en-US" altLang="zh-TW" sz="2000" dirty="0"/>
              <a:t>=3.14159;</a:t>
            </a:r>
          </a:p>
          <a:p>
            <a:pPr marL="0" indent="0">
              <a:buNone/>
            </a:pPr>
            <a:r>
              <a:rPr lang="en-US" altLang="zh-TW" sz="2000" dirty="0"/>
              <a:t>        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a=(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) </a:t>
            </a:r>
            <a:r>
              <a:rPr lang="en-US" altLang="zh-TW" sz="2000" dirty="0" err="1"/>
              <a:t>doub</a:t>
            </a:r>
            <a:r>
              <a:rPr lang="en-US" altLang="zh-TW" sz="2000" dirty="0"/>
              <a:t> + 1;</a:t>
            </a:r>
          </a:p>
          <a:p>
            <a:pPr marL="0" indent="0">
              <a:buNone/>
            </a:pP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50" y="1392768"/>
            <a:ext cx="304800" cy="333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50" y="3713289"/>
            <a:ext cx="304800" cy="333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50" y="4703478"/>
            <a:ext cx="304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8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輸出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40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printf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6134" y="1651000"/>
            <a:ext cx="8127999" cy="4102495"/>
          </a:xfrm>
        </p:spPr>
        <p:txBody>
          <a:bodyPr>
            <a:normAutofit/>
          </a:bodyPr>
          <a:lstStyle/>
          <a:p>
            <a:r>
              <a:rPr lang="zh-TW" altLang="en-US" dirty="0"/>
              <a:t>常用變數對應用法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   </a:t>
            </a:r>
            <a:r>
              <a:rPr lang="en-US" altLang="zh-TW" dirty="0">
                <a:sym typeface="Wingdings" panose="05000000000000000000" pitchFamily="2" charset="2"/>
              </a:rPr>
              <a:t> %d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 char    %c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 Float   %f  (</a:t>
            </a:r>
            <a:r>
              <a:rPr lang="zh-TW" altLang="zh-TW" dirty="0"/>
              <a:t>單精度浮點數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Double  %lf (</a:t>
            </a:r>
            <a:r>
              <a:rPr lang="zh-TW" altLang="zh-TW" dirty="0"/>
              <a:t>雙精度浮點數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>
                <a:sym typeface="Wingdings" panose="05000000000000000000" pitchFamily="2" charset="2"/>
              </a:rPr>
              <a:t>printf</a:t>
            </a:r>
            <a:r>
              <a:rPr lang="zh-TW" altLang="en-US" dirty="0">
                <a:sym typeface="Wingdings" panose="05000000000000000000" pitchFamily="2" charset="2"/>
              </a:rPr>
              <a:t>可控制變數輸出位元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%</a:t>
            </a:r>
            <a:r>
              <a:rPr lang="en-US" altLang="zh-TW" dirty="0" err="1">
                <a:sym typeface="Wingdings" panose="05000000000000000000" pitchFamily="2" charset="2"/>
              </a:rPr>
              <a:t>nd</a:t>
            </a:r>
            <a:r>
              <a:rPr lang="en-US" altLang="zh-TW" dirty="0">
                <a:sym typeface="Wingdings" panose="05000000000000000000" pitchFamily="2" charset="2"/>
              </a:rPr>
              <a:t>  </a:t>
            </a:r>
            <a:r>
              <a:rPr lang="zh-TW" altLang="en-US" dirty="0">
                <a:sym typeface="Wingdings" panose="05000000000000000000" pitchFamily="2" charset="2"/>
              </a:rPr>
              <a:t>共輸出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個位元，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為正整數                 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%.nf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可控制小數點後要輸出幾位，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為正整數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83" y="1710267"/>
            <a:ext cx="304800" cy="3333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83" y="3962400"/>
            <a:ext cx="304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5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7" y="1854605"/>
            <a:ext cx="5500773" cy="329565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770467" y="434531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輸出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40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printf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9947" y="2316457"/>
            <a:ext cx="5015960" cy="23740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024" y="2070566"/>
            <a:ext cx="4691438" cy="28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40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b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6134" y="1651000"/>
            <a:ext cx="8127999" cy="4102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輸入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- </a:t>
            </a:r>
            <a:r>
              <a:rPr lang="en-US" altLang="zh-TW" sz="20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函式會將所輸入的值儲存在某一個變數中，而該變數必須 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提供記憶體位置給</a:t>
            </a:r>
            <a:r>
              <a:rPr lang="en-US" altLang="zh-TW" sz="20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，因此在此變數前面必須加個 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來提供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記憶體位置，即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『&amp;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變數名稱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語法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</a:t>
            </a:r>
            <a:r>
              <a:rPr lang="zh-TW" altLang="en-US" sz="2000" dirty="0"/>
              <a:t>資料形態</a:t>
            </a:r>
            <a:r>
              <a:rPr lang="en-US" altLang="zh-TW" sz="2000" dirty="0"/>
              <a:t>",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&amp;</a:t>
            </a:r>
            <a:r>
              <a:rPr lang="en-US" altLang="zh-TW" sz="2000" dirty="0"/>
              <a:t>variable);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65" y="1739370"/>
            <a:ext cx="304800" cy="3333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39765" y="4468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常用變數對應用法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   </a:t>
            </a:r>
            <a:r>
              <a:rPr lang="en-US" altLang="zh-TW" dirty="0">
                <a:sym typeface="Wingdings" panose="05000000000000000000" pitchFamily="2" charset="2"/>
              </a:rPr>
              <a:t> %d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 char    %c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 Float   %f  (</a:t>
            </a:r>
            <a:r>
              <a:rPr lang="zh-TW" altLang="zh-TW" dirty="0"/>
              <a:t>單精度浮點數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Double  %lf (</a:t>
            </a:r>
            <a:r>
              <a:rPr lang="zh-TW" altLang="zh-TW" dirty="0"/>
              <a:t>雙精度浮點數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65" y="4497439"/>
            <a:ext cx="304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338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459</Words>
  <Application>Microsoft Office PowerPoint</Application>
  <PresentationFormat>寬螢幕</PresentationFormat>
  <Paragraphs>112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Trebuchet MS</vt:lpstr>
      <vt:lpstr>Wingdings</vt:lpstr>
      <vt:lpstr>Wingdings 3</vt:lpstr>
      <vt:lpstr>多面向</vt:lpstr>
      <vt:lpstr>PowerPoint 簡報</vt:lpstr>
      <vt:lpstr>課程大綱 Outline</vt:lpstr>
      <vt:lpstr>資料形態 </vt:lpstr>
      <vt:lpstr>變數宣告 </vt:lpstr>
      <vt:lpstr>運算子 </vt:lpstr>
      <vt:lpstr>運算子 </vt:lpstr>
      <vt:lpstr>  輸出- printf() </vt:lpstr>
      <vt:lpstr>  輸出- printf() </vt:lpstr>
      <vt:lpstr>輸入- scanf() </vt:lpstr>
      <vt:lpstr>  輸入- scanf() </vt:lpstr>
      <vt:lpstr>  課堂實作(二):輸入-scanf() </vt:lpstr>
      <vt:lpstr>  課堂實作(三):找錢系統 </vt:lpstr>
      <vt:lpstr>PowerPoint 簡報</vt:lpstr>
      <vt:lpstr>  無法使用scanf()解決方法 </vt:lpstr>
      <vt:lpstr> 無法使用scanf()解決方法</vt:lpstr>
      <vt:lpstr> 無法使用scanf()解決方法</vt:lpstr>
      <vt:lpstr> 無法使用scanf()解決方法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bbs</dc:creator>
  <cp:lastModifiedBy>kevin787878787849@gmail.com</cp:lastModifiedBy>
  <cp:revision>27</cp:revision>
  <dcterms:created xsi:type="dcterms:W3CDTF">2016-09-28T07:16:25Z</dcterms:created>
  <dcterms:modified xsi:type="dcterms:W3CDTF">2019-09-11T18:06:13Z</dcterms:modified>
</cp:coreProperties>
</file>