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ccxihCKs8JK2VvvqAyErP2nyT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3C34DC-AF26-4A6B-ADA9-A50D67953057}">
  <a:tblStyle styleId="{263C34DC-AF26-4A6B-ADA9-A50D67953057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2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2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170834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C程式設計實習(五)</a:t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1507067" y="4137618"/>
            <a:ext cx="67794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 蔣依吾  老師    E-mail: chiang@cse.nsysu.edu.tw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 : 趙至玄 E-mail : m073040094@student.nsysu.edu.tw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黃啟維 E-mail : m073040097@student.nsysu.edu.tw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US"/>
            </a:br>
            <a:r>
              <a:rPr lang="en-US"/>
              <a:t>實作練習(一)-判定閏年</a:t>
            </a:r>
            <a:endParaRPr/>
          </a:p>
        </p:txBody>
      </p:sp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題目:輸入西元年份，判斷是否為閏年，輸出格式如範例。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備註: 1.若年份能用4除餘數為0而且用100除有餘數者。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2.若年份能用400除餘數為0者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。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1676189" y="5109843"/>
            <a:ext cx="27148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圖4-7</a:t>
            </a:r>
            <a:endParaRPr b="0" sz="1600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5702921" y="5109843"/>
            <a:ext cx="27148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圖4-8</a:t>
            </a:r>
            <a:endParaRPr b="0" sz="1600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2" name="Google Shape;21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526" y="3429000"/>
            <a:ext cx="3526200" cy="15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749" y="3429000"/>
            <a:ext cx="36129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Switch</a:t>
            </a:r>
            <a:endParaRPr/>
          </a:p>
        </p:txBody>
      </p:sp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24"/>
              <a:buChar char="►"/>
            </a:pPr>
            <a:r>
              <a:rPr lang="en-US" sz="1530"/>
              <a:t>一般在處理多向選擇的時候，除了使用if…else if…else if…else以外，還可以使用switch來進行多向選擇</a:t>
            </a:r>
            <a:endParaRPr sz="153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US" sz="1530"/>
              <a:t>Ex: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88"/>
              <a:buNone/>
            </a:pPr>
            <a:r>
              <a:rPr lang="en-US" sz="1360"/>
              <a:t>switch(運算式)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88"/>
              <a:buNone/>
            </a:pPr>
            <a:r>
              <a:rPr lang="en-US" sz="1360"/>
              <a:t>{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88"/>
              <a:buNone/>
            </a:pPr>
            <a:r>
              <a:rPr lang="en-US" sz="1360"/>
              <a:t>	case 常數1: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88"/>
              <a:buNone/>
            </a:pPr>
            <a:r>
              <a:rPr lang="en-US" sz="1360"/>
              <a:t>		.....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88"/>
              <a:buNone/>
            </a:pPr>
            <a:r>
              <a:rPr lang="en-US" sz="1360"/>
              <a:t>		break;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88"/>
              <a:buNone/>
            </a:pPr>
            <a:r>
              <a:rPr lang="en-US" sz="1360"/>
              <a:t>	case 常數2: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88"/>
              <a:buNone/>
            </a:pPr>
            <a:r>
              <a:rPr lang="en-US" sz="1360"/>
              <a:t>		….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88"/>
              <a:buNone/>
            </a:pPr>
            <a:r>
              <a:rPr lang="en-US" sz="1360"/>
              <a:t>		break;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88"/>
              <a:buNone/>
            </a:pPr>
            <a:r>
              <a:rPr lang="en-US" sz="1360"/>
              <a:t>	default: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88"/>
              <a:buNone/>
            </a:pPr>
            <a:r>
              <a:rPr lang="en-US" sz="1360"/>
              <a:t>}</a:t>
            </a:r>
            <a:endParaRPr sz="13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Switch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運算式可以為整數運算式或字元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常數也可為整數或字元資料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當運算式結果等於常數1時會執行case1裡面的敘述式，以此類推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而default則是表示當運算式與上述case中的常數皆不符合的情況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8" y="0"/>
            <a:ext cx="7916116" cy="7067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0403" y="1284898"/>
            <a:ext cx="64484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本次上課進度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else 判斷式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Switch 判斷式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課堂實作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/>
          <p:nvPr/>
        </p:nvSpPr>
        <p:spPr>
          <a:xfrm>
            <a:off x="3213160" y="1750646"/>
            <a:ext cx="308603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如果沒有你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沒有過去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　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我不會有傷心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6861906" y="5151288"/>
            <a:ext cx="2323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莫文蔚 - 如果沒有你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/>
          <p:nvPr/>
        </p:nvSpPr>
        <p:spPr>
          <a:xfrm>
            <a:off x="2993270" y="1750646"/>
            <a:ext cx="377483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If(沒有你){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沒有過去;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　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我不會有傷心;}</a:t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7768467" y="5151288"/>
            <a:ext cx="9460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by C++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If…else</a:t>
            </a: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以條件來判斷是否執行後面程式碼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if跟else的影響範圍只有其後一句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如果要包含多行程式碼則需要加 { }</a:t>
            </a:r>
            <a:endParaRPr/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667" y="2880372"/>
            <a:ext cx="3874451" cy="104768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/>
          <p:nvPr/>
        </p:nvSpPr>
        <p:spPr>
          <a:xfrm>
            <a:off x="5555451" y="3855732"/>
            <a:ext cx="27148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圖4-1</a:t>
            </a:r>
            <a:endParaRPr b="0" sz="1600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8369" y="4647838"/>
            <a:ext cx="4343630" cy="158743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/>
          <p:nvPr/>
        </p:nvSpPr>
        <p:spPr>
          <a:xfrm>
            <a:off x="5555451" y="6365040"/>
            <a:ext cx="27148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圖4-2</a:t>
            </a:r>
            <a:endParaRPr b="0" sz="1600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600" y="1089825"/>
            <a:ext cx="8791176" cy="46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If…else</a:t>
            </a:r>
            <a:endParaRPr/>
          </a:p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677334" y="1364343"/>
            <a:ext cx="8596668" cy="4677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Logical Operators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Logical AND (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&amp;&amp;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Logical OR (||)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7"/>
          <p:cNvGraphicFramePr/>
          <p:nvPr/>
        </p:nvGraphicFramePr>
        <p:xfrm>
          <a:off x="677333" y="26128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{263C34DC-AF26-4A6B-ADA9-A50D67953057}</a:tableStyleId>
              </a:tblPr>
              <a:tblGrid>
                <a:gridCol w="1963300"/>
                <a:gridCol w="1963300"/>
                <a:gridCol w="1963300"/>
                <a:gridCol w="1963300"/>
                <a:gridCol w="1963300"/>
              </a:tblGrid>
              <a:tr h="55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Math Symbol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Mean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 Notation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 Sample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Math Equivalent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5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等於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==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 + 7 == 2 * 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 + 7 = 2y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5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不等於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!=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Ans != ‘n’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/>
                        <a:t>Ans ≠ ‘n’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5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&lt;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小於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&lt;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Count &lt; m + 3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Count &lt; m * 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5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≤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小於等於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&lt;=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Time &lt;= limit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Time ≤ limit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5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&gt;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大於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&gt;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Time &gt; limit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Time &gt; limit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5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/>
                        <a:t>≥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大於等於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&gt;=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Age &gt;= 21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/>
                        <a:t>Age ≥ 21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5" name="Google Shape;185;p7"/>
          <p:cNvSpPr/>
          <p:nvPr/>
        </p:nvSpPr>
        <p:spPr>
          <a:xfrm>
            <a:off x="4133051" y="6519446"/>
            <a:ext cx="27148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圖4-3</a:t>
            </a:r>
            <a:endParaRPr b="0" sz="1600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/>
              <a:t>If…else</a:t>
            </a:r>
            <a:br>
              <a:rPr lang="en-US" sz="3240"/>
            </a:br>
            <a:r>
              <a:rPr lang="en-US" sz="3240"/>
              <a:t>“Truth Tables”</a:t>
            </a:r>
            <a:br>
              <a:rPr lang="en-US" sz="3240"/>
            </a:br>
            <a:endParaRPr sz="3240"/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AND</a:t>
            </a:r>
            <a:endParaRPr/>
          </a:p>
        </p:txBody>
      </p:sp>
      <p:graphicFrame>
        <p:nvGraphicFramePr>
          <p:cNvPr id="192" name="Google Shape;192;p8"/>
          <p:cNvGraphicFramePr/>
          <p:nvPr/>
        </p:nvGraphicFramePr>
        <p:xfrm>
          <a:off x="677334" y="26282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{263C34DC-AF26-4A6B-ADA9-A50D67953057}</a:tableStyleId>
              </a:tblPr>
              <a:tblGrid>
                <a:gridCol w="2709325"/>
                <a:gridCol w="2709325"/>
                <a:gridCol w="27093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Exp_1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Exp_2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Exp_1 </a:t>
                      </a: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&amp;&amp;</a:t>
                      </a:r>
                      <a:r>
                        <a:rPr lang="en-US" sz="1800" u="none" cap="none" strike="noStrike"/>
                        <a:t> Exp_2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3" name="Google Shape;193;p8"/>
          <p:cNvSpPr/>
          <p:nvPr/>
        </p:nvSpPr>
        <p:spPr>
          <a:xfrm>
            <a:off x="3618227" y="4560018"/>
            <a:ext cx="27148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圖4-4</a:t>
            </a:r>
            <a:endParaRPr b="0" sz="1600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If…else</a:t>
            </a:r>
            <a:br>
              <a:rPr lang="en-US"/>
            </a:br>
            <a:r>
              <a:rPr lang="en-US"/>
              <a:t>“Truth Tables”</a:t>
            </a:r>
            <a:endParaRPr/>
          </a:p>
        </p:txBody>
      </p:sp>
      <p:sp>
        <p:nvSpPr>
          <p:cNvPr id="199" name="Google Shape;199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OR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NOT</a:t>
            </a:r>
            <a:endParaRPr/>
          </a:p>
        </p:txBody>
      </p:sp>
      <p:graphicFrame>
        <p:nvGraphicFramePr>
          <p:cNvPr id="200" name="Google Shape;200;p9"/>
          <p:cNvGraphicFramePr/>
          <p:nvPr/>
        </p:nvGraphicFramePr>
        <p:xfrm>
          <a:off x="911668" y="2570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{263C34DC-AF26-4A6B-ADA9-A50D67953057}</a:tableStyleId>
              </a:tblPr>
              <a:tblGrid>
                <a:gridCol w="2709325"/>
                <a:gridCol w="2709325"/>
                <a:gridCol w="27093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Exp_1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Exp_2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Exp_1 </a:t>
                      </a: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||</a:t>
                      </a:r>
                      <a:r>
                        <a:rPr lang="en-US" sz="1800" u="none" cap="none" strike="noStrike"/>
                        <a:t> Exp_2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1" name="Google Shape;201;p9"/>
          <p:cNvSpPr/>
          <p:nvPr/>
        </p:nvSpPr>
        <p:spPr>
          <a:xfrm>
            <a:off x="3618227" y="4560018"/>
            <a:ext cx="27148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圖4-5</a:t>
            </a:r>
            <a:endParaRPr b="0" sz="1600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02" name="Google Shape;202;p9"/>
          <p:cNvGraphicFramePr/>
          <p:nvPr/>
        </p:nvGraphicFramePr>
        <p:xfrm>
          <a:off x="914442" y="54876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{263C34DC-AF26-4A6B-ADA9-A50D67953057}</a:tableStyleId>
              </a:tblPr>
              <a:tblGrid>
                <a:gridCol w="2709325"/>
                <a:gridCol w="27093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!(Exp)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3" name="Google Shape;203;p9"/>
          <p:cNvSpPr/>
          <p:nvPr/>
        </p:nvSpPr>
        <p:spPr>
          <a:xfrm>
            <a:off x="2235927" y="6519446"/>
            <a:ext cx="27148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圖4-6</a:t>
            </a:r>
            <a:endParaRPr b="0" sz="1600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2013-09-12T04:27:57Z</dcterms:created>
  <dc:creator>李佳航;Jim</dc:creator>
</cp:coreProperties>
</file>