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chiang@cse.nsysu.edu.tw" TargetMode="External"/><Relationship Id="rId4" Type="http://schemas.openxmlformats.org/officeDocument/2006/relationships/hyperlink" Target="mailto:m073040094@student.nsysu.edu.t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/>
        </p:nvSpPr>
        <p:spPr>
          <a:xfrm>
            <a:off x="1507067" y="1708343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C程式設計實驗</a:t>
            </a:r>
            <a:endParaRPr b="0" i="0" sz="5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67" y="4137620"/>
            <a:ext cx="66511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授課教師:  蔣依吾  老師  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E-mail: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chiang@cse.nsysu.edu.tw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課堂助教 : 趙至玄 E-mail :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m073040094@student.nsysu.edu.tw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黃啟維 E-mail : m073040097@student.nsysu.edu.tw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776717" y="47026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連猴子都聽得懂的</a:t>
            </a: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記憶體</a:t>
            </a: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概念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1251720" y="1371601"/>
            <a:ext cx="8702168" cy="4557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699" y="1157958"/>
            <a:ext cx="4990586" cy="1148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1054151" y="2431325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8585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運行中的程式會在記憶體中執行</a:t>
            </a:r>
            <a:endParaRPr b="0" i="0" sz="18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6673740" y="3202597"/>
            <a:ext cx="6096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記憶體:一排房子</a:t>
            </a:r>
            <a:endParaRPr b="0" i="0" sz="18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記憶體位置:房子的地址</a:t>
            </a:r>
            <a:endParaRPr b="0" i="0" sz="18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記憶體最小單位:房子基本單位1 bytes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變數x,y:住戶</a:t>
            </a:r>
            <a:endParaRPr b="0" i="0" sz="18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變數x,y值(記憶體內容):資產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7580" y="2871671"/>
            <a:ext cx="4065223" cy="3182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5217629" y="4013333"/>
            <a:ext cx="262174" cy="444137"/>
          </a:xfrm>
          <a:prstGeom prst="rightBrace">
            <a:avLst>
              <a:gd fmla="val 8333" name="adj1"/>
              <a:gd fmla="val 38007" name="adj2"/>
            </a:avLst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5465704" y="3989961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4bytes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7979816" y="1919492"/>
            <a:ext cx="1052816" cy="213643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7979816" y="2133963"/>
            <a:ext cx="1052816" cy="213643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7979816" y="2350137"/>
            <a:ext cx="1052816" cy="213643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7979816" y="2555324"/>
            <a:ext cx="1052816" cy="213643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9953888" y="1841030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1bytes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9390747" y="180770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y</a:t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7979816" y="2777584"/>
            <a:ext cx="1052816" cy="213643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7616199" y="2100269"/>
            <a:ext cx="25519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1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7620783" y="1899122"/>
            <a:ext cx="25519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0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7616199" y="2323014"/>
            <a:ext cx="25519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2</a:t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7625834" y="2521829"/>
            <a:ext cx="25519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3</a:t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7616199" y="2735203"/>
            <a:ext cx="25519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4</a:t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7891373" y="1444475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記憶體內容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6581342" y="1450696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記憶體位置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6096000" y="1919571"/>
            <a:ext cx="1481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char y =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</a:t>
            </a: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A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645450" y="4203135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Int x;</a:t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9122847" y="1433579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變數名稱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8327626" y="179140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776717" y="47026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陣列</a:t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1251720" y="1371601"/>
            <a:ext cx="8702168" cy="4557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⮚"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陣列是一種將大量資料且資料</a:t>
            </a:r>
            <a:r>
              <a:rPr lang="en-US" sz="20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彼此擁有相同的資料型態</a:t>
            </a: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儲存在一塊區域的一種環境。</a:t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最大特點為: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 1.不需要使用不同的變數名稱來儲存資料</a:t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   (array[0]、array[1]為不同的變數，但它可以用array名稱來表示)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 2.陣列元素存取的方便性</a:t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⮚"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根據陣列的結構，可以把陣列分成: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t/>
            </a:r>
            <a:endParaRPr sz="24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t/>
            </a:r>
            <a:endParaRPr sz="24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5131" y="4217925"/>
            <a:ext cx="20859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143000" y="173006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一維陣列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1461246" y="951224"/>
            <a:ext cx="8507505" cy="4726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Char char="⮚"/>
            </a:pP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語法: </a:t>
            </a:r>
            <a:endParaRPr sz="185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None/>
            </a:pP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  資料型態 陣列名稱[陣列大小]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Char char="⮚"/>
            </a:pP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範例: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None/>
            </a:pP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(a) int a[5]   </a:t>
            </a:r>
            <a:r>
              <a:rPr lang="en-US" sz="185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陣列宣告</a:t>
            </a:r>
            <a:endParaRPr sz="1850">
              <a:solidFill>
                <a:srgbClr val="FF0000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None/>
            </a:pPr>
            <a:r>
              <a:t/>
            </a:r>
            <a:endParaRPr sz="185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None/>
            </a:pPr>
            <a:r>
              <a:t/>
            </a:r>
            <a:endParaRPr sz="185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None/>
            </a:pPr>
            <a:r>
              <a:t/>
            </a:r>
            <a:endParaRPr sz="185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None/>
            </a:pP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  </a:t>
            </a:r>
            <a:endParaRPr sz="185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None/>
            </a:pP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(b) char a[5]={ 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A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,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'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B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,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'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C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,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'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D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,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'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E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None/>
            </a:pP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    char a[]={ 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A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,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'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B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,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'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C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,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'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D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,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'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E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}</a:t>
            </a:r>
            <a:endParaRPr sz="1850">
              <a:solidFill>
                <a:srgbClr val="FF0000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None/>
            </a:pP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    </a:t>
            </a:r>
            <a:endParaRPr sz="185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None/>
            </a:pP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  </a:t>
            </a:r>
            <a:endParaRPr sz="185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3245607" y="3123053"/>
            <a:ext cx="349624" cy="2599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3245607" y="5789489"/>
            <a:ext cx="349624" cy="2599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0400" y="2557716"/>
            <a:ext cx="61722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0729" y="5137026"/>
            <a:ext cx="601027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/>
          <p:nvPr/>
        </p:nvSpPr>
        <p:spPr>
          <a:xfrm>
            <a:off x="3838393" y="2248828"/>
            <a:ext cx="170329" cy="10855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rnd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6746500" y="4208808"/>
            <a:ext cx="2492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陣列宣告，給予初始值</a:t>
            </a:r>
            <a:endParaRPr sz="1800">
              <a:solidFill>
                <a:srgbClr val="FF000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6514011" y="4204453"/>
            <a:ext cx="157988" cy="444137"/>
          </a:xfrm>
          <a:prstGeom prst="rightBrace">
            <a:avLst>
              <a:gd fmla="val 8333" name="adj1"/>
              <a:gd fmla="val 50000" name="adj2"/>
            </a:avLst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6291072" y="2075688"/>
            <a:ext cx="28456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陣列起始位置都是從0開始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5363" y="1837678"/>
            <a:ext cx="8202964" cy="3222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多面向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