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443457" y="1187985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C程式設計實習(八)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67" y="4137619"/>
            <a:ext cx="67153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授課教師:  蔣依吾  老師  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E-mail: chiang@cse.nsysu.edu.tw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 : 趙至玄 E-mail : m073040094@student.nsysu.edu.tw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黃啟維 E-mail : m073040097@student.nsysu.edu.tw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en-US"/>
            </a:br>
            <a:r>
              <a:rPr lang="en-US"/>
              <a:t>課堂練習(三)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請將課堂練習(二)以do…while方式改寫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en-US"/>
            </a:br>
            <a:r>
              <a:rPr lang="en-US"/>
              <a:t>課堂練習(四)</a:t>
            </a:r>
            <a:endParaRPr/>
          </a:p>
        </p:txBody>
      </p:sp>
      <p:pic>
        <p:nvPicPr>
          <p:cNvPr descr="E:\code\Project1\Debug\Project1.exe" id="209" name="Google Shape;209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59188" t="0"/>
          <a:stretch/>
        </p:blipFill>
        <p:spPr>
          <a:xfrm>
            <a:off x="7488725" y="2176490"/>
            <a:ext cx="3030852" cy="388143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/>
        </p:nvSpPr>
        <p:spPr>
          <a:xfrm>
            <a:off x="677334" y="2456953"/>
            <a:ext cx="647088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請設計一程式，讓使用者輸入兩個整數，直到第一個數可以    被第二個數整除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For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76"/>
              <a:buChar char="►"/>
            </a:pPr>
            <a:r>
              <a:rPr lang="en-US" sz="2220"/>
              <a:t>Loop有三種不同的Types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76"/>
              <a:buChar char="►"/>
            </a:pPr>
            <a:r>
              <a:rPr lang="en-US" sz="2220"/>
              <a:t>While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76"/>
              <a:buChar char="►"/>
            </a:pPr>
            <a:r>
              <a:rPr lang="en-US" sz="2220"/>
              <a:t>Do-While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76"/>
              <a:buChar char="►"/>
            </a:pPr>
            <a:r>
              <a:rPr lang="en-US" sz="2220"/>
              <a:t>For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76"/>
              <a:buChar char="►"/>
            </a:pPr>
            <a:r>
              <a:rPr lang="en-US" sz="2220"/>
              <a:t>相較於其他兩個，For為可自動Count的迴圈</a:t>
            </a:r>
            <a:endParaRPr sz="2220"/>
          </a:p>
          <a:p>
            <a:pPr indent="-211328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72"/>
              <a:buNone/>
            </a:pPr>
            <a:r>
              <a:t/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72"/>
              <a:buChar char="►"/>
            </a:pPr>
            <a:r>
              <a:rPr lang="en-US" sz="2590"/>
              <a:t>格式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72"/>
              <a:buChar char="►"/>
            </a:pPr>
            <a:r>
              <a:rPr lang="en-US" sz="2590"/>
              <a:t>for(Init_Action; Bool_Exp; Update_Action)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76"/>
              <a:buChar char="►"/>
            </a:pPr>
            <a:r>
              <a:rPr lang="en-US" sz="2220"/>
              <a:t>Body_Statement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For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76"/>
              <a:buChar char="►"/>
            </a:pPr>
            <a:r>
              <a:rPr lang="en-US" sz="2220"/>
              <a:t>For跟If…else一樣影響範圍只有下一句，如果要包含大量程式碼則要加”{“”}”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Char char="►"/>
            </a:pPr>
            <a:r>
              <a:rPr lang="en-US" sz="2220"/>
              <a:t>範例碼: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None/>
            </a:pPr>
            <a:r>
              <a:rPr lang="en-US" sz="2220"/>
              <a:t>	for(count = 0; count &lt; 3; count++)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None/>
            </a:pPr>
            <a:r>
              <a:rPr lang="en-US" sz="2220"/>
              <a:t>		printf(“Hi\n”);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Char char="►"/>
            </a:pPr>
            <a:r>
              <a:rPr lang="en-US" sz="2220"/>
              <a:t>輸出結果</a:t>
            </a:r>
            <a:endParaRPr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None/>
            </a:pPr>
            <a:r>
              <a:rPr lang="en-US" sz="2220"/>
              <a:t>	Hi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None/>
            </a:pPr>
            <a:r>
              <a:rPr lang="en-US" sz="2220"/>
              <a:t>	Hi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None/>
            </a:pPr>
            <a:r>
              <a:rPr lang="en-US" sz="2220"/>
              <a:t>	Hi</a:t>
            </a:r>
            <a:endParaRPr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For</a:t>
            </a:r>
            <a:endParaRPr/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For的Init_Action、 Bool_Exp、 Update_Action皆可視情況而定而不填</a:t>
            </a:r>
            <a:endParaRPr sz="24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for(;;)→無窮迴圈</a:t>
            </a:r>
            <a:endParaRPr sz="2000"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en-US"/>
            </a:br>
            <a:r>
              <a:rPr lang="en-US"/>
              <a:t>課堂練習(五)</a:t>
            </a:r>
            <a:endParaRPr/>
          </a:p>
        </p:txBody>
      </p:sp>
      <p:pic>
        <p:nvPicPr>
          <p:cNvPr descr="E:\code\Project1\Debug\Project1.exe" id="234" name="Google Shape;234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86223" t="0"/>
          <a:stretch/>
        </p:blipFill>
        <p:spPr>
          <a:xfrm>
            <a:off x="7122477" y="1680741"/>
            <a:ext cx="1275073" cy="48371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code\Project1\Debug\Project1.exe" id="235" name="Google Shape;235;p32"/>
          <p:cNvPicPr preferRelativeResize="0"/>
          <p:nvPr/>
        </p:nvPicPr>
        <p:blipFill rotWithShape="1">
          <a:blip r:embed="rId4">
            <a:alphaModFix/>
          </a:blip>
          <a:srcRect b="0" l="0" r="89184" t="0"/>
          <a:stretch/>
        </p:blipFill>
        <p:spPr>
          <a:xfrm>
            <a:off x="8466773" y="1627230"/>
            <a:ext cx="1023148" cy="4944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code\Project1\Debug\Project1.exe" id="236" name="Google Shape;236;p32"/>
          <p:cNvPicPr preferRelativeResize="0"/>
          <p:nvPr/>
        </p:nvPicPr>
        <p:blipFill rotWithShape="1">
          <a:blip r:embed="rId5">
            <a:alphaModFix/>
          </a:blip>
          <a:srcRect b="0" l="0" r="86521" t="0"/>
          <a:stretch/>
        </p:blipFill>
        <p:spPr>
          <a:xfrm>
            <a:off x="9670423" y="1627229"/>
            <a:ext cx="1275074" cy="4944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/>
        </p:nvSpPr>
        <p:spPr>
          <a:xfrm>
            <a:off x="2226216" y="2158924"/>
            <a:ext cx="597539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印出一個九九乘法表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en-US"/>
            </a:br>
            <a:r>
              <a:rPr lang="en-US"/>
              <a:t>課堂練習(六)</a:t>
            </a:r>
            <a:endParaRPr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lang="en-US" sz="2400">
                <a:latin typeface="BiauKai"/>
                <a:ea typeface="BiauKai"/>
                <a:cs typeface="BiauKai"/>
                <a:sym typeface="BiauKai"/>
              </a:rPr>
              <a:t>仿照一個 8*8 的西洋棋盤，將棋盤上的黑格子逐步以A、B、C …的順序取代(由上而下，由左而右取代)。當到達 Z 之後重新重 A 開始取代。</a:t>
            </a:r>
            <a:endParaRPr sz="2400">
              <a:latin typeface="BiauKai"/>
              <a:ea typeface="BiauKai"/>
              <a:cs typeface="BiauKai"/>
              <a:sym typeface="BiauKai"/>
            </a:endParaRPr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pic>
        <p:nvPicPr>
          <p:cNvPr id="244" name="Google Shape;24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6687" y="3243262"/>
            <a:ext cx="3386138" cy="2819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en-US"/>
            </a:br>
            <a:r>
              <a:rPr lang="en-US"/>
              <a:t>本次上課進度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While, if…else複習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Do…while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en-US"/>
            </a:br>
            <a:r>
              <a:rPr lang="en-US"/>
              <a:t>常見錯誤-連續輸入錯誤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在DOS或WINDOWS環境中</a:t>
            </a:r>
            <a:r>
              <a:rPr lang="en-US" sz="2400">
                <a:solidFill>
                  <a:srgbClr val="FF0000"/>
                </a:solidFill>
              </a:rPr>
              <a:t>按下Enter</a:t>
            </a:r>
            <a:r>
              <a:rPr lang="en-US" sz="2400"/>
              <a:t>時，被解譯為 </a:t>
            </a:r>
            <a:r>
              <a:rPr lang="en-US" sz="2400">
                <a:solidFill>
                  <a:srgbClr val="FF0000"/>
                </a:solidFill>
              </a:rPr>
              <a:t>carriage return 與 line feed </a:t>
            </a:r>
            <a:r>
              <a:rPr lang="en-US" sz="2400"/>
              <a:t>這兩動作，意思是 </a:t>
            </a:r>
            <a:r>
              <a:rPr lang="en-US" sz="2400">
                <a:solidFill>
                  <a:srgbClr val="FF0000"/>
                </a:solidFill>
              </a:rPr>
              <a:t>歸位</a:t>
            </a:r>
            <a:r>
              <a:rPr lang="en-US" sz="2400"/>
              <a:t> 以及 </a:t>
            </a:r>
            <a:r>
              <a:rPr lang="en-US" sz="2400">
                <a:solidFill>
                  <a:srgbClr val="FF0000"/>
                </a:solidFill>
              </a:rPr>
              <a:t>換行</a:t>
            </a:r>
            <a:r>
              <a:rPr lang="en-US" sz="2400"/>
              <a:t>。</a:t>
            </a:r>
            <a:endParaRPr sz="2400"/>
          </a:p>
          <a:p>
            <a:pPr indent="-22098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當 scanf() 接收到 </a:t>
            </a:r>
            <a:r>
              <a:rPr lang="en-US" sz="2400">
                <a:solidFill>
                  <a:srgbClr val="FF0000"/>
                </a:solidFill>
              </a:rPr>
              <a:t>歸位</a:t>
            </a:r>
            <a:r>
              <a:rPr lang="en-US" sz="2400"/>
              <a:t> 字元時，便判定資料已經輸入完畢，就把整數 22 寫入 num 變數中，但是，</a:t>
            </a:r>
            <a:r>
              <a:rPr lang="en-US" sz="2400">
                <a:solidFill>
                  <a:srgbClr val="FF0000"/>
                </a:solidFill>
              </a:rPr>
              <a:t>換行</a:t>
            </a:r>
            <a:r>
              <a:rPr lang="en-US" sz="2400"/>
              <a:t> 字元尚留在緩衝區內，當下一次 scanf() 函數等不及輸入，就讀取緩衝區裡的 </a:t>
            </a:r>
            <a:r>
              <a:rPr lang="en-US" sz="2400">
                <a:solidFill>
                  <a:srgbClr val="FF0000"/>
                </a:solidFill>
              </a:rPr>
              <a:t>換行</a:t>
            </a:r>
            <a:r>
              <a:rPr lang="en-US" sz="2400"/>
              <a:t> 字元取代。</a:t>
            </a:r>
            <a:endParaRPr sz="2400"/>
          </a:p>
          <a:p>
            <a:pPr indent="-22098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只要在 </a:t>
            </a:r>
            <a:r>
              <a:rPr lang="en-US" sz="2400">
                <a:solidFill>
                  <a:srgbClr val="FF0000"/>
                </a:solidFill>
              </a:rPr>
              <a:t>%c 前留一個空白</a:t>
            </a:r>
            <a:r>
              <a:rPr lang="en-US" sz="2400"/>
              <a:t>，便可跳過換行字元不讀取。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en-US"/>
            </a:br>
            <a:r>
              <a:rPr lang="en-US"/>
              <a:t>While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&amp; If else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While 的語法如下</a:t>
            </a:r>
            <a:endParaRPr sz="2400"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While(controlling_expression) statements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while敘述先判斷controlling_expression的值，若為true則一直執行後續的statement，直到controlling_expression的值為false時才結束。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If…else…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If(expression) statements;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Else if (expression) statements;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Else statements;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en-US"/>
            </a:br>
            <a:r>
              <a:rPr lang="en-US"/>
              <a:t>常見錯誤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判斷式不正確(Ex 無限迴圈or無法進入迴圈)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迴圈位置不正確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ConsoleApplication1 - Microsoft Visual Studio " id="169" name="Google Shape;169;p22"/>
          <p:cNvPicPr preferRelativeResize="0"/>
          <p:nvPr/>
        </p:nvPicPr>
        <p:blipFill rotWithShape="1">
          <a:blip r:embed="rId3">
            <a:alphaModFix/>
          </a:blip>
          <a:srcRect b="69932" l="3298" r="83762" t="11907"/>
          <a:stretch/>
        </p:blipFill>
        <p:spPr>
          <a:xfrm>
            <a:off x="3790090" y="3614614"/>
            <a:ext cx="3112756" cy="2473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soleApplication1 - Microsoft Visual Studio " id="170" name="Google Shape;170;p22"/>
          <p:cNvPicPr preferRelativeResize="0"/>
          <p:nvPr/>
        </p:nvPicPr>
        <p:blipFill rotWithShape="1">
          <a:blip r:embed="rId4">
            <a:alphaModFix/>
          </a:blip>
          <a:srcRect b="69755" l="2836" r="85610" t="11908"/>
          <a:stretch/>
        </p:blipFill>
        <p:spPr>
          <a:xfrm>
            <a:off x="561183" y="3614614"/>
            <a:ext cx="3112756" cy="2473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ject1 - Microsoft Visual Studio " id="171" name="Google Shape;171;p22"/>
          <p:cNvPicPr preferRelativeResize="0"/>
          <p:nvPr/>
        </p:nvPicPr>
        <p:blipFill rotWithShape="1">
          <a:blip r:embed="rId5">
            <a:alphaModFix/>
          </a:blip>
          <a:srcRect b="49157" l="3885" r="71828" t="13400"/>
          <a:stretch/>
        </p:blipFill>
        <p:spPr>
          <a:xfrm>
            <a:off x="7018997" y="1689241"/>
            <a:ext cx="5039461" cy="4398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en-US"/>
            </a:br>
            <a:r>
              <a:rPr lang="en-US"/>
              <a:t>設計離開迴圈的數值</a:t>
            </a:r>
            <a:endParaRPr/>
          </a:p>
        </p:txBody>
      </p:sp>
      <p:pic>
        <p:nvPicPr>
          <p:cNvPr descr="Project1 - Microsoft Visual Studio " id="177" name="Google Shape;17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1764" l="3814" r="71135" t="12552"/>
          <a:stretch/>
        </p:blipFill>
        <p:spPr>
          <a:xfrm>
            <a:off x="2743199" y="2019631"/>
            <a:ext cx="4595854" cy="471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en-US"/>
            </a:br>
            <a:r>
              <a:rPr lang="en-US"/>
              <a:t>課堂練習(一)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請設計一程式，可以讓使用者一直輸入非0的數字，直到輸入0為止，並統計所輸入的數字之總和</a:t>
            </a:r>
            <a:endParaRPr/>
          </a:p>
        </p:txBody>
      </p:sp>
      <p:pic>
        <p:nvPicPr>
          <p:cNvPr descr="E:\code\Project1\Debug\Project1.exe" id="184" name="Google Shape;184;p24"/>
          <p:cNvPicPr preferRelativeResize="0"/>
          <p:nvPr/>
        </p:nvPicPr>
        <p:blipFill rotWithShape="1">
          <a:blip r:embed="rId3">
            <a:alphaModFix/>
          </a:blip>
          <a:srcRect b="50000" l="0" r="55939" t="0"/>
          <a:stretch/>
        </p:blipFill>
        <p:spPr>
          <a:xfrm>
            <a:off x="3034024" y="3342309"/>
            <a:ext cx="4167931" cy="2472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en-US"/>
            </a:br>
            <a:r>
              <a:rPr lang="en-US"/>
              <a:t>課堂練習(二)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請設計一程式，讓使用者輸入一數字，之後印出1~1000內可被該數字整除的數字</a:t>
            </a:r>
            <a:endParaRPr/>
          </a:p>
        </p:txBody>
      </p:sp>
      <p:pic>
        <p:nvPicPr>
          <p:cNvPr descr="E:\code\Project1\Debug\Project1.exe" id="191" name="Google Shape;191;p25"/>
          <p:cNvPicPr preferRelativeResize="0"/>
          <p:nvPr/>
        </p:nvPicPr>
        <p:blipFill rotWithShape="1">
          <a:blip r:embed="rId3">
            <a:alphaModFix/>
          </a:blip>
          <a:srcRect b="64956" l="0" r="0" t="0"/>
          <a:stretch/>
        </p:blipFill>
        <p:spPr>
          <a:xfrm>
            <a:off x="677334" y="3861091"/>
            <a:ext cx="9459645" cy="173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en-US"/>
            </a:br>
            <a:r>
              <a:rPr lang="en-US"/>
              <a:t>Do…while</a:t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與while相似，差別在</a:t>
            </a:r>
            <a:endParaRPr sz="24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while敘述先判斷controlling_expression的值，若為true則一直執行後續的statement，直到controlling_expression的值為false時才結束。</a:t>
            </a:r>
            <a:endParaRPr sz="20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Do while敘述是先執行一次statement，在判斷controlling_expression的值，若為true則一直執行下一次的statement，直到controlling_expression的值為false時才結束。</a:t>
            </a:r>
            <a:endParaRPr sz="20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FF0000"/>
                </a:solidFill>
              </a:rPr>
              <a:t>注意do while的controlling_expression後要加分號</a:t>
            </a:r>
            <a:endParaRPr sz="2400">
              <a:solidFill>
                <a:srgbClr val="FF0000"/>
              </a:solidFill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