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20"/>
  </p:notes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81" r:id="rId15"/>
    <p:sldId id="279" r:id="rId16"/>
    <p:sldId id="283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8636" autoAdjust="0"/>
  </p:normalViewPr>
  <p:slideViewPr>
    <p:cSldViewPr snapToGrid="0">
      <p:cViewPr varScale="1">
        <p:scale>
          <a:sx n="105" d="100"/>
          <a:sy n="105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4028-34B1-405F-A360-9628EFAE81A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1636-9C40-4541-9172-7295A290D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命名空間是避免大家使用同樣的名稱為類別、物件命名的一種機制。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程式就會將他們區分為不同班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不同的命名空間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如此一來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編譯器就不會弄錯，造成編譯錯誤；因此 “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就是告訴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編譯器：這位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同學是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這一班的。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標準函式庫，則是放在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的命名空間當中。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7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5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0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87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2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3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6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TW"/>
              <a:t>3/8/2018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7200" dirty="0"/>
              <a:t>C</a:t>
            </a:r>
            <a:r>
              <a:rPr lang="zh-TW" altLang="en-US" sz="7200" dirty="0"/>
              <a:t>程式設計實驗</a:t>
            </a:r>
            <a:r>
              <a:rPr lang="en-US" altLang="zh-TW" sz="7200" dirty="0"/>
              <a:t>(</a:t>
            </a:r>
            <a:r>
              <a:rPr lang="zh-TW" altLang="en-US" sz="7200" dirty="0"/>
              <a:t>二</a:t>
            </a:r>
            <a:r>
              <a:rPr lang="en-US" altLang="zh-TW" sz="7200" dirty="0"/>
              <a:t>)</a:t>
            </a:r>
            <a:br>
              <a:rPr lang="en-US" altLang="zh-TW" sz="7200" dirty="0"/>
            </a:br>
            <a:r>
              <a:rPr lang="en-US" altLang="zh-TW" sz="7200" dirty="0"/>
              <a:t>Chapter1.  C++ Basics</a:t>
            </a:r>
            <a:br>
              <a:rPr lang="en-US" altLang="zh-TW" sz="7200" dirty="0"/>
            </a:br>
            <a:endParaRPr lang="en-US" altLang="zh-TW" sz="7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EBE68-4360-4DEB-8FC3-95EF2AC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666" y="6197599"/>
            <a:ext cx="1049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5483-FF8D-4C46-A4FF-2920FAD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Branch – if-else if-else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CDCA-E010-435D-9992-56836C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7242" cy="723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06492C-B6A3-4D48-8C5D-4A15F689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BEF299-3995-4CC7-BC5B-F22C849E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57" y="3429000"/>
            <a:ext cx="262201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CCB71-D39C-411C-940F-7F031857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Branch – switch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8FA9C-0976-41C2-8D94-E53BAEFA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03" y="1410100"/>
            <a:ext cx="8915400" cy="4953000"/>
          </a:xfrm>
        </p:spPr>
        <p:txBody>
          <a:bodyPr>
            <a:noAutofit/>
          </a:bodyPr>
          <a:lstStyle/>
          <a:p>
            <a:r>
              <a:rPr lang="en-US" altLang="zh-TW" dirty="0"/>
              <a:t>Syntax</a:t>
            </a:r>
          </a:p>
          <a:p>
            <a:pPr marL="457200" lvl="1" indent="0">
              <a:buNone/>
            </a:pPr>
            <a:r>
              <a:rPr lang="en-US" altLang="zh-TW" sz="1800" dirty="0"/>
              <a:t>Switch(</a:t>
            </a:r>
            <a:r>
              <a:rPr lang="zh-TW" altLang="en-US" sz="1800" dirty="0"/>
              <a:t>變數名稱</a:t>
            </a:r>
            <a:r>
              <a:rPr lang="en-US" altLang="zh-TW" sz="1800" dirty="0"/>
              <a:t>)</a:t>
            </a:r>
          </a:p>
          <a:p>
            <a:pPr marL="457200" lvl="1" indent="0">
              <a:buNone/>
            </a:pPr>
            <a:r>
              <a:rPr lang="en-US" altLang="zh-TW" sz="1800" dirty="0"/>
              <a:t>{	case </a:t>
            </a:r>
            <a:r>
              <a:rPr lang="zh-TW" altLang="en-US" sz="1800" dirty="0"/>
              <a:t>符合的數字或是字元</a:t>
            </a:r>
            <a:r>
              <a:rPr lang="en-US" altLang="zh-TW" sz="1800" dirty="0"/>
              <a:t>:</a:t>
            </a:r>
          </a:p>
          <a:p>
            <a:pPr marL="457200" lvl="1" indent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1;</a:t>
            </a:r>
          </a:p>
          <a:p>
            <a:pPr marL="457200" lvl="1" indent="0">
              <a:buNone/>
            </a:pPr>
            <a:r>
              <a:rPr lang="en-US" altLang="zh-TW" sz="1800" dirty="0"/>
              <a:t>		break;</a:t>
            </a:r>
          </a:p>
          <a:p>
            <a:pPr marL="457200" lvl="1" indent="0">
              <a:buNone/>
            </a:pPr>
            <a:r>
              <a:rPr lang="en-US" altLang="zh-TW" sz="1800" dirty="0"/>
              <a:t>	……</a:t>
            </a:r>
          </a:p>
          <a:p>
            <a:pPr marL="457200" lvl="1" indent="0">
              <a:buNone/>
            </a:pPr>
            <a:r>
              <a:rPr lang="en-US" altLang="zh-TW" sz="1800" dirty="0"/>
              <a:t>	case </a:t>
            </a:r>
            <a:r>
              <a:rPr lang="zh-TW" altLang="en-US" sz="1800" dirty="0"/>
              <a:t>符合的數字或是字元</a:t>
            </a:r>
            <a:r>
              <a:rPr lang="en-US" altLang="zh-TW" sz="1800" dirty="0"/>
              <a:t>:</a:t>
            </a:r>
          </a:p>
          <a:p>
            <a:pPr marL="457200" lvl="1" indent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n;</a:t>
            </a:r>
          </a:p>
          <a:p>
            <a:pPr marL="457200" lvl="1" indent="0">
              <a:buNone/>
            </a:pPr>
            <a:r>
              <a:rPr lang="en-US" altLang="zh-TW" sz="1800" dirty="0"/>
              <a:t>		break;</a:t>
            </a:r>
          </a:p>
          <a:p>
            <a:pPr marL="457200" lvl="1" indent="0">
              <a:buNone/>
            </a:pPr>
            <a:r>
              <a:rPr lang="en-US" altLang="zh-TW" sz="1800" dirty="0"/>
              <a:t>	default:</a:t>
            </a:r>
          </a:p>
          <a:p>
            <a:pPr marL="457200" lvl="1" indent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n+1;	 		}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4B040-78FB-439D-973B-D2EE8E08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8B742F-663B-4154-928D-BB4B9D71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42" y="1264554"/>
            <a:ext cx="2773848" cy="52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5483-FF8D-4C46-A4FF-2920FAD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Branch – switch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CDCA-E010-435D-9992-56836C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7242" cy="723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F2906-A707-4D6E-B1C2-A5B6B2D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EC7337-3EF8-4BCA-80BE-FFAFDE03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90" y="2857500"/>
            <a:ext cx="4072152" cy="1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85BE3-0318-458E-9602-2CAE0AF5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Loops – while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7088E-0D9A-446D-B0C1-7EEEF521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7525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Syntax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1900" dirty="0"/>
              <a:t>while(</a:t>
            </a:r>
            <a:r>
              <a:rPr lang="zh-TW" altLang="en-US" sz="1900" dirty="0"/>
              <a:t>條件式</a:t>
            </a:r>
            <a:r>
              <a:rPr lang="en-US" altLang="zh-TW" sz="1900" dirty="0"/>
              <a:t>)</a:t>
            </a:r>
          </a:p>
          <a:p>
            <a:pPr marL="457200" lvl="1" indent="0">
              <a:buNone/>
            </a:pPr>
            <a:r>
              <a:rPr lang="en-US" altLang="zh-TW" sz="1900" dirty="0"/>
              <a:t>{	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1;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2;</a:t>
            </a:r>
          </a:p>
          <a:p>
            <a:pPr marL="457200" lvl="1" indent="0">
              <a:buNone/>
            </a:pPr>
            <a:r>
              <a:rPr lang="en-US" altLang="zh-TW" sz="1900" dirty="0"/>
              <a:t>	……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n;</a:t>
            </a:r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  <a:endParaRPr lang="zh-TW" altLang="en-US" sz="19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FA6D89-F2A5-4EE0-9BB2-DDD4F6CA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3C082E-FD0E-4AE4-B99F-2ABF908B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1905000"/>
            <a:ext cx="4655135" cy="48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5483-FF8D-4C46-A4FF-2920FAD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Loops – while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CDCA-E010-435D-9992-56836C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7242" cy="723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64F3D-9F1F-41C7-87A5-5E90C3C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27C13D-39F3-4CD7-90B6-9594F3DC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90" y="2857500"/>
            <a:ext cx="269595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85BE3-0318-458E-9602-2CAE0AF5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Loops – do-while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7088E-0D9A-446D-B0C1-7EEEF521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752734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Syntax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1900" dirty="0"/>
              <a:t>Do</a:t>
            </a:r>
          </a:p>
          <a:p>
            <a:pPr marL="457200" lvl="1" indent="0">
              <a:buNone/>
            </a:pPr>
            <a:r>
              <a:rPr lang="en-US" altLang="zh-TW" sz="1900" dirty="0"/>
              <a:t>{	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1;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2;</a:t>
            </a:r>
          </a:p>
          <a:p>
            <a:pPr marL="457200" lvl="1" indent="0">
              <a:buNone/>
            </a:pPr>
            <a:r>
              <a:rPr lang="en-US" altLang="zh-TW" sz="1900" dirty="0"/>
              <a:t>	……</a:t>
            </a:r>
          </a:p>
          <a:p>
            <a:pPr marL="457200" lvl="1" indent="0">
              <a:buNone/>
            </a:pPr>
            <a:r>
              <a:rPr lang="en-US" altLang="zh-TW" sz="1900" dirty="0"/>
              <a:t>	</a:t>
            </a:r>
            <a:r>
              <a:rPr lang="zh-TW" altLang="en-US" sz="1900" dirty="0"/>
              <a:t>陳述句 </a:t>
            </a:r>
            <a:r>
              <a:rPr lang="en-US" altLang="zh-TW" sz="1900" dirty="0"/>
              <a:t>n;</a:t>
            </a:r>
          </a:p>
          <a:p>
            <a:pPr marL="457200" lvl="1" indent="0">
              <a:buNone/>
            </a:pPr>
            <a:r>
              <a:rPr lang="en-US" altLang="zh-TW" sz="1900" dirty="0"/>
              <a:t>} while(</a:t>
            </a:r>
            <a:r>
              <a:rPr lang="zh-TW" altLang="en-US" sz="1900" dirty="0"/>
              <a:t>條件式</a:t>
            </a:r>
            <a:r>
              <a:rPr lang="en-US" altLang="zh-TW" sz="1900" dirty="0"/>
              <a:t>);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999758-217F-4066-B288-BB9B514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25E144-BFB6-4371-9F33-9BC60DEA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02" y="1836964"/>
            <a:ext cx="4085854" cy="31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5483-FF8D-4C46-A4FF-2920FAD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83"/>
            <a:ext cx="10018713" cy="1752599"/>
          </a:xfrm>
        </p:spPr>
        <p:txBody>
          <a:bodyPr/>
          <a:lstStyle/>
          <a:p>
            <a:r>
              <a:rPr lang="en-US" altLang="zh-TW" dirty="0"/>
              <a:t>Loops – do-while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CDCA-E010-435D-9992-56836C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7242" cy="723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A0AB2-C14B-4B6A-9447-B454605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F178DB-014D-4AD7-81D8-E8268842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602" y="2857500"/>
            <a:ext cx="4738127" cy="19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85BE3-0318-458E-9602-2CAE0AF5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Loops – for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7088E-0D9A-446D-B0C1-7EEEF521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003" y="1621970"/>
            <a:ext cx="9675530" cy="3777622"/>
          </a:xfrm>
        </p:spPr>
        <p:txBody>
          <a:bodyPr/>
          <a:lstStyle/>
          <a:p>
            <a:r>
              <a:rPr lang="en-US" altLang="zh-TW" dirty="0"/>
              <a:t>Syntax </a:t>
            </a:r>
          </a:p>
          <a:p>
            <a:pPr marL="457200" lvl="1" indent="0">
              <a:buNone/>
            </a:pPr>
            <a:r>
              <a:rPr lang="en-US" altLang="zh-TW" sz="1800" dirty="0"/>
              <a:t>for(</a:t>
            </a:r>
            <a:r>
              <a:rPr lang="zh-TW" altLang="en-US" sz="1800" dirty="0"/>
              <a:t>初始變數</a:t>
            </a:r>
            <a:r>
              <a:rPr lang="en-US" altLang="zh-TW" sz="1800" dirty="0"/>
              <a:t>; </a:t>
            </a:r>
            <a:r>
              <a:rPr lang="zh-TW" altLang="en-US" sz="1800" dirty="0"/>
              <a:t>條件式</a:t>
            </a:r>
            <a:r>
              <a:rPr lang="en-US" altLang="zh-TW" sz="1800" dirty="0"/>
              <a:t>; </a:t>
            </a:r>
            <a:r>
              <a:rPr lang="zh-TW" altLang="en-US" sz="1800" dirty="0"/>
              <a:t>更新值</a:t>
            </a:r>
            <a:r>
              <a:rPr lang="en-US" altLang="zh-TW" sz="1800" dirty="0"/>
              <a:t>)</a:t>
            </a:r>
          </a:p>
          <a:p>
            <a:pPr marL="457200" lvl="1" indent="0">
              <a:buNone/>
            </a:pPr>
            <a:r>
              <a:rPr lang="en-US" altLang="zh-TW" sz="1800" dirty="0"/>
              <a:t>{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1;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2;</a:t>
            </a:r>
          </a:p>
          <a:p>
            <a:pPr marL="457200" lvl="1" indent="0">
              <a:buNone/>
            </a:pPr>
            <a:r>
              <a:rPr lang="en-US" altLang="zh-TW" sz="1800" dirty="0"/>
              <a:t>	……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陳述句 </a:t>
            </a:r>
            <a:r>
              <a:rPr lang="en-US" altLang="zh-TW" sz="1800" dirty="0"/>
              <a:t>n;</a:t>
            </a:r>
          </a:p>
          <a:p>
            <a:pPr marL="457200" lvl="1" indent="0">
              <a:buNone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3834B-CF8B-4E07-8810-097392C4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66CFDE-AF82-4C5F-802A-B8F3E03F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324" y="1989166"/>
            <a:ext cx="417253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5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5483-FF8D-4C46-A4FF-2920FAD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Loops – for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CDCA-E010-435D-9992-56836C8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7242" cy="723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CD796C-0329-4D19-8391-6E308E94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DCAAE6-37DC-4369-A62F-24684545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48" y="2857500"/>
            <a:ext cx="312463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0095" y="0"/>
            <a:ext cx="10018713" cy="1752599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1752" y="1607825"/>
            <a:ext cx="8915400" cy="519974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Variables</a:t>
            </a:r>
          </a:p>
          <a:p>
            <a:r>
              <a:rPr lang="en-US" altLang="zh-TW" sz="2800" dirty="0"/>
              <a:t>Statements</a:t>
            </a:r>
          </a:p>
          <a:p>
            <a:r>
              <a:rPr lang="en-US" altLang="zh-TW" sz="2800" dirty="0"/>
              <a:t>Console </a:t>
            </a:r>
            <a:r>
              <a:rPr lang="en-US" altLang="zh-TW" sz="2800" dirty="0" err="1"/>
              <a:t>Input/Output</a:t>
            </a:r>
            <a:endParaRPr lang="en-US" altLang="zh-TW" sz="2800" dirty="0"/>
          </a:p>
          <a:p>
            <a:r>
              <a:rPr lang="en-US" altLang="zh-TW" sz="2800" dirty="0"/>
              <a:t>Libraries &amp; Namespaces</a:t>
            </a:r>
          </a:p>
          <a:p>
            <a:r>
              <a:rPr lang="en-US" altLang="zh-TW" sz="2800" dirty="0"/>
              <a:t>Branch</a:t>
            </a:r>
          </a:p>
          <a:p>
            <a:pPr lvl="1"/>
            <a:r>
              <a:rPr lang="en-US" altLang="zh-TW" sz="2400" dirty="0"/>
              <a:t>if-else </a:t>
            </a:r>
            <a:r>
              <a:rPr lang="en-US" altLang="zh-TW" sz="2400" dirty="0" err="1"/>
              <a:t>if-else</a:t>
            </a:r>
            <a:endParaRPr lang="en-US" altLang="zh-TW" sz="2400" dirty="0"/>
          </a:p>
          <a:p>
            <a:pPr lvl="1"/>
            <a:r>
              <a:rPr lang="en-US" altLang="zh-TW" sz="2400" dirty="0"/>
              <a:t>switch</a:t>
            </a:r>
          </a:p>
          <a:p>
            <a:r>
              <a:rPr lang="en-US" altLang="zh-TW" sz="2800" dirty="0"/>
              <a:t>Loops</a:t>
            </a:r>
          </a:p>
          <a:p>
            <a:pPr lvl="1"/>
            <a:r>
              <a:rPr lang="en-US" altLang="zh-TW" sz="2600" dirty="0"/>
              <a:t>while loop</a:t>
            </a:r>
          </a:p>
          <a:p>
            <a:pPr lvl="1"/>
            <a:r>
              <a:rPr lang="en-US" altLang="zh-TW" sz="2600" dirty="0"/>
              <a:t>do-while loop</a:t>
            </a:r>
          </a:p>
          <a:p>
            <a:pPr lvl="1"/>
            <a:r>
              <a:rPr lang="en-US" altLang="zh-TW" sz="2600" dirty="0"/>
              <a:t>For loop</a:t>
            </a:r>
            <a:endParaRPr lang="en-US" altLang="zh-TW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33A770-7F07-4E02-8F1B-039F1F15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456" y="1578976"/>
            <a:ext cx="8915400" cy="4653280"/>
          </a:xfrm>
        </p:spPr>
        <p:txBody>
          <a:bodyPr/>
          <a:lstStyle/>
          <a:p>
            <a:r>
              <a:rPr lang="en-US" altLang="zh-TW" dirty="0"/>
              <a:t>Syntax</a:t>
            </a:r>
          </a:p>
          <a:p>
            <a:r>
              <a:rPr lang="en-US" altLang="zh-TW" dirty="0" err="1"/>
              <a:t>Type_name</a:t>
            </a:r>
            <a:r>
              <a:rPr lang="en-US" altLang="zh-TW" dirty="0"/>
              <a:t>   Variable_name1, Variable_name2, ……</a:t>
            </a:r>
          </a:p>
          <a:p>
            <a:pPr lvl="1"/>
            <a:r>
              <a:rPr lang="en-US" altLang="zh-TW" dirty="0"/>
              <a:t>Example.  </a:t>
            </a:r>
          </a:p>
          <a:p>
            <a:pPr marL="914400" lvl="2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number;		</a:t>
            </a:r>
            <a:r>
              <a:rPr lang="zh-TW" altLang="en-US" dirty="0"/>
              <a:t>宣告一個整數，名為</a:t>
            </a:r>
            <a:r>
              <a:rPr lang="en-US" altLang="zh-TW" dirty="0"/>
              <a:t>number</a:t>
            </a:r>
          </a:p>
          <a:p>
            <a:pPr marL="914400" lvl="2" indent="0">
              <a:buNone/>
            </a:pPr>
            <a:r>
              <a:rPr lang="en-US" altLang="zh-TW" dirty="0"/>
              <a:t>double weight;		</a:t>
            </a:r>
            <a:r>
              <a:rPr lang="zh-TW" altLang="en-US" dirty="0"/>
              <a:t>宣告一個浮點數，名為</a:t>
            </a:r>
            <a:r>
              <a:rPr lang="en-US" altLang="zh-TW" dirty="0"/>
              <a:t>weight</a:t>
            </a:r>
          </a:p>
          <a:p>
            <a:pPr marL="914400" lvl="2" indent="0">
              <a:buNone/>
            </a:pPr>
            <a:r>
              <a:rPr lang="en-US" altLang="zh-TW" dirty="0"/>
              <a:t>char </a:t>
            </a:r>
            <a:r>
              <a:rPr lang="en-US" altLang="zh-TW" dirty="0" err="1"/>
              <a:t>ch</a:t>
            </a:r>
            <a:r>
              <a:rPr lang="en-US" altLang="zh-TW" dirty="0"/>
              <a:t>;			</a:t>
            </a:r>
            <a:r>
              <a:rPr lang="zh-TW" altLang="en-US" dirty="0"/>
              <a:t>宣告一個字元，名為</a:t>
            </a:r>
            <a:r>
              <a:rPr lang="en-US" altLang="zh-TW" dirty="0" err="1"/>
              <a:t>ch</a:t>
            </a:r>
            <a:r>
              <a:rPr lang="en-US" altLang="zh-TW" dirty="0"/>
              <a:t>		 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8F2F7-3273-4CD7-8923-C50D9D81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98"/>
            <a:ext cx="10018713" cy="1752599"/>
          </a:xfrm>
        </p:spPr>
        <p:txBody>
          <a:bodyPr/>
          <a:lstStyle/>
          <a:p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sz="3200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E811E-5F32-4E03-8D65-79ED1147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039" y="1758097"/>
            <a:ext cx="8915400" cy="3777622"/>
          </a:xfrm>
        </p:spPr>
        <p:txBody>
          <a:bodyPr/>
          <a:lstStyle/>
          <a:p>
            <a:r>
              <a:rPr lang="en-US" altLang="zh-TW" dirty="0"/>
              <a:t>Type example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09D19-8C49-4470-98E8-7881679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FEB182-8087-442F-91B8-7D727268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36564"/>
              </p:ext>
            </p:extLst>
          </p:nvPr>
        </p:nvGraphicFramePr>
        <p:xfrm>
          <a:off x="6095999" y="24314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1360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0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Type_name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Memory used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bool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 byte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2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 byte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3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 byte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 byte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8 byte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2680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ED1B846-2722-4729-8681-392F668937A0}"/>
              </a:ext>
            </a:extLst>
          </p:cNvPr>
          <p:cNvSpPr txBox="1"/>
          <p:nvPr/>
        </p:nvSpPr>
        <p:spPr>
          <a:xfrm>
            <a:off x="2983119" y="5329871"/>
            <a:ext cx="6225761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Type_name</a:t>
            </a:r>
            <a:r>
              <a:rPr lang="en-US" altLang="zh-TW" dirty="0"/>
              <a:t>)		</a:t>
            </a:r>
            <a:r>
              <a:rPr lang="zh-TW" altLang="en-US" dirty="0"/>
              <a:t>查看資料型態所佔之記憶體空間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8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4AAB-56C8-44A3-A757-B3FCAD75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Statements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8855E-13C0-4D45-8A61-C3DFD9C7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752599"/>
            <a:ext cx="10018713" cy="4430486"/>
          </a:xfrm>
        </p:spPr>
        <p:txBody>
          <a:bodyPr>
            <a:normAutofit/>
          </a:bodyPr>
          <a:lstStyle/>
          <a:p>
            <a:r>
              <a:rPr lang="en-US" altLang="zh-TW" dirty="0"/>
              <a:t>Expression</a:t>
            </a:r>
          </a:p>
          <a:p>
            <a:pPr lvl="1"/>
            <a:r>
              <a:rPr lang="en-US" altLang="zh-TW" dirty="0"/>
              <a:t>Example.</a:t>
            </a:r>
          </a:p>
          <a:p>
            <a:pPr marL="914400" lvl="2" indent="0">
              <a:buNone/>
            </a:pPr>
            <a:r>
              <a:rPr lang="en-US" altLang="zh-TW" dirty="0"/>
              <a:t>Rate * Time	</a:t>
            </a:r>
            <a:r>
              <a:rPr lang="zh-TW" altLang="en-US" dirty="0"/>
              <a:t>計算距離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Count + 2		</a:t>
            </a:r>
            <a:r>
              <a:rPr lang="zh-TW" altLang="en-US" dirty="0"/>
              <a:t>累計數量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Syntax</a:t>
            </a:r>
          </a:p>
          <a:p>
            <a:r>
              <a:rPr lang="en-US" altLang="zh-TW" dirty="0"/>
              <a:t>Variable = Expression;</a:t>
            </a:r>
          </a:p>
          <a:p>
            <a:pPr lvl="1"/>
            <a:r>
              <a:rPr lang="en-US" altLang="zh-TW" dirty="0"/>
              <a:t>Example.</a:t>
            </a:r>
          </a:p>
          <a:p>
            <a:pPr marL="914400" lvl="2" indent="0">
              <a:buNone/>
            </a:pPr>
            <a:r>
              <a:rPr lang="en-US" altLang="zh-TW" dirty="0"/>
              <a:t>Distance = Rate * Time</a:t>
            </a:r>
          </a:p>
          <a:p>
            <a:pPr marL="914400" lvl="2" indent="0">
              <a:buNone/>
            </a:pPr>
            <a:r>
              <a:rPr lang="en-US" altLang="zh-TW" dirty="0"/>
              <a:t>Count = Count + 2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3795A4-9A2B-498A-9C51-1526D409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ABF6-B829-46DA-A7CB-5110DFD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Statements</a:t>
            </a:r>
            <a:r>
              <a:rPr lang="zh-TW" altLang="en-US" dirty="0"/>
              <a:t> </a:t>
            </a:r>
            <a:r>
              <a:rPr lang="en-US" altLang="zh-TW" sz="3200" dirty="0"/>
              <a:t>(cont.)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2A298FD-FAD2-481B-A68D-1B2B9D327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911357"/>
              </p:ext>
            </p:extLst>
          </p:nvPr>
        </p:nvGraphicFramePr>
        <p:xfrm>
          <a:off x="3086772" y="4046861"/>
          <a:ext cx="60184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804">
                  <a:extLst>
                    <a:ext uri="{9D8B030D-6E8A-4147-A177-3AD203B41FA5}">
                      <a16:colId xmlns:a16="http://schemas.microsoft.com/office/drawing/2014/main" val="1055769235"/>
                    </a:ext>
                  </a:extLst>
                </a:gridCol>
                <a:gridCol w="1818500">
                  <a:extLst>
                    <a:ext uri="{9D8B030D-6E8A-4147-A177-3AD203B41FA5}">
                      <a16:colId xmlns:a16="http://schemas.microsoft.com/office/drawing/2014/main" val="2309274479"/>
                    </a:ext>
                  </a:extLst>
                </a:gridCol>
                <a:gridCol w="2006152">
                  <a:extLst>
                    <a:ext uri="{9D8B030D-6E8A-4147-A177-3AD203B41FA5}">
                      <a16:colId xmlns:a16="http://schemas.microsoft.com/office/drawing/2014/main" val="183264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Equivalent 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3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Count+2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Count+=2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1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Total-5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Total-=5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Time = Time/3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Time/=3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1087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498BD-0402-4ADF-A443-7F0F9D92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F5BA21F-2132-44AA-9ED0-0D3552E66152}"/>
              </a:ext>
            </a:extLst>
          </p:cNvPr>
          <p:cNvSpPr txBox="1">
            <a:spLocks/>
          </p:cNvSpPr>
          <p:nvPr/>
        </p:nvSpPr>
        <p:spPr>
          <a:xfrm>
            <a:off x="2589212" y="175259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Variable = Variable Operator Expression; </a:t>
            </a:r>
          </a:p>
          <a:p>
            <a:r>
              <a:rPr lang="zh-TW" altLang="en-US" dirty="0"/>
              <a:t>等同於</a:t>
            </a:r>
            <a:r>
              <a:rPr lang="en-US" altLang="zh-TW" dirty="0"/>
              <a:t>:</a:t>
            </a:r>
            <a:r>
              <a:rPr lang="zh-TW" altLang="en-US" dirty="0"/>
              <a:t>    </a:t>
            </a:r>
            <a:r>
              <a:rPr lang="en-US" altLang="zh-TW" dirty="0"/>
              <a:t>Variable Operator = Expression</a:t>
            </a:r>
          </a:p>
          <a:p>
            <a:endParaRPr lang="en-US" altLang="zh-TW" dirty="0"/>
          </a:p>
          <a:p>
            <a:pPr marL="0" indent="0">
              <a:buFont typeface="Arial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34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919CE-F43F-4BCF-845F-58F9E01F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altLang="zh-TW" dirty="0"/>
              <a:t>Console Input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500FFC-B430-4D1C-86F7-0264E4AB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752599"/>
            <a:ext cx="10018713" cy="3820886"/>
          </a:xfrm>
        </p:spPr>
        <p:txBody>
          <a:bodyPr>
            <a:normAutofit/>
          </a:bodyPr>
          <a:lstStyle/>
          <a:p>
            <a:r>
              <a:rPr lang="en-US" altLang="zh-TW" dirty="0"/>
              <a:t>Syntax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	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number;</a:t>
            </a:r>
          </a:p>
          <a:p>
            <a:pPr lvl="1"/>
            <a:r>
              <a:rPr lang="en-US" altLang="zh-TW" dirty="0" err="1"/>
              <a:t>cin</a:t>
            </a:r>
            <a:r>
              <a:rPr lang="en-US" altLang="zh-TW" dirty="0"/>
              <a:t> &gt;&gt; number;		</a:t>
            </a:r>
            <a:r>
              <a:rPr lang="zh-TW" altLang="en-US" dirty="0"/>
              <a:t>從鍵盤讀入整數，並存入</a:t>
            </a:r>
            <a:r>
              <a:rPr lang="en-US" altLang="zh-TW" dirty="0"/>
              <a:t>number</a:t>
            </a:r>
            <a:r>
              <a:rPr lang="zh-TW" altLang="en-US" dirty="0"/>
              <a:t>變數中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a = 10;</a:t>
            </a:r>
          </a:p>
          <a:p>
            <a:pPr lvl="1"/>
            <a:r>
              <a:rPr lang="en-US" altLang="zh-TW" dirty="0" err="1"/>
              <a:t>cout</a:t>
            </a:r>
            <a:r>
              <a:rPr lang="en-US" altLang="zh-TW" dirty="0"/>
              <a:t> &lt;&lt; a;			</a:t>
            </a:r>
            <a:r>
              <a:rPr lang="zh-TW" altLang="en-US" dirty="0"/>
              <a:t>螢幕印出</a:t>
            </a:r>
            <a:r>
              <a:rPr lang="en-US" altLang="zh-TW" dirty="0"/>
              <a:t>a</a:t>
            </a:r>
            <a:r>
              <a:rPr lang="zh-TW" altLang="en-US" dirty="0"/>
              <a:t>的數值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B4ECA-449C-445B-9ED0-CAF5E01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ACAAA-42CB-40B0-93D0-50DB5E31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Libraries &amp;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A1627-2CF6-4B03-95EB-C1A84E3D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752598"/>
            <a:ext cx="10018713" cy="382088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Syntax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Library_name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Example.</a:t>
            </a:r>
          </a:p>
          <a:p>
            <a:pPr lvl="1"/>
            <a:r>
              <a:rPr lang="en-US" altLang="zh-TW" dirty="0"/>
              <a:t>#include &lt;iostream&gt;	the library for console I/O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using namespace </a:t>
            </a:r>
            <a:r>
              <a:rPr lang="zh-TW" altLang="en-US" dirty="0"/>
              <a:t>名稱空間</a:t>
            </a:r>
            <a:r>
              <a:rPr lang="en-US" altLang="zh-TW" dirty="0"/>
              <a:t>	or 	using </a:t>
            </a:r>
            <a:r>
              <a:rPr lang="zh-TW" altLang="en-US" dirty="0"/>
              <a:t>名稱空間</a:t>
            </a:r>
            <a:r>
              <a:rPr lang="en-US" altLang="zh-TW" dirty="0"/>
              <a:t>::</a:t>
            </a:r>
            <a:r>
              <a:rPr lang="zh-TW" altLang="en-US" dirty="0"/>
              <a:t>成員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Example.</a:t>
            </a:r>
          </a:p>
          <a:p>
            <a:pPr lvl="1"/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  ≡ (using </a:t>
            </a:r>
            <a:r>
              <a:rPr lang="en-US" altLang="zh-TW" dirty="0" err="1"/>
              <a:t>std</a:t>
            </a:r>
            <a:r>
              <a:rPr lang="en-US" altLang="zh-TW" dirty="0"/>
              <a:t> :: </a:t>
            </a:r>
            <a:r>
              <a:rPr lang="en-US" altLang="zh-TW" dirty="0" err="1"/>
              <a:t>cin</a:t>
            </a:r>
            <a:r>
              <a:rPr lang="en-US" altLang="zh-TW" dirty="0"/>
              <a:t> &amp; using </a:t>
            </a:r>
            <a:r>
              <a:rPr lang="en-US" altLang="zh-TW" dirty="0" err="1"/>
              <a:t>std</a:t>
            </a:r>
            <a:r>
              <a:rPr lang="en-US" altLang="zh-TW" dirty="0"/>
              <a:t> :: </a:t>
            </a:r>
            <a:r>
              <a:rPr lang="en-US" altLang="zh-TW" dirty="0" err="1"/>
              <a:t>cout</a:t>
            </a:r>
            <a:r>
              <a:rPr lang="en-US" altLang="zh-TW" dirty="0"/>
              <a:t> &amp; using </a:t>
            </a:r>
            <a:r>
              <a:rPr lang="en-US" altLang="zh-TW" dirty="0" err="1"/>
              <a:t>std</a:t>
            </a:r>
            <a:r>
              <a:rPr lang="en-US" altLang="zh-TW" dirty="0"/>
              <a:t> :: </a:t>
            </a:r>
            <a:r>
              <a:rPr lang="en-US" altLang="zh-TW" dirty="0" err="1"/>
              <a:t>endl</a:t>
            </a:r>
            <a:r>
              <a:rPr lang="en-US" altLang="zh-TW" dirty="0"/>
              <a:t>…)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659AC6-3EE6-44EB-8CCC-6442539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D289B-837A-4E26-83FB-EFA4337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Branch – if-else </a:t>
            </a:r>
            <a:r>
              <a:rPr lang="en-US" altLang="zh-TW" dirty="0" err="1"/>
              <a:t>if-else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93D16-B1FA-4E4F-9ED7-2B88FD18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11087"/>
            <a:ext cx="10018713" cy="4621169"/>
          </a:xfrm>
        </p:spPr>
        <p:txBody>
          <a:bodyPr>
            <a:normAutofit/>
          </a:bodyPr>
          <a:lstStyle/>
          <a:p>
            <a:r>
              <a:rPr lang="en-US" altLang="zh-TW" dirty="0"/>
              <a:t>Syntax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	i</a:t>
            </a:r>
            <a:r>
              <a:rPr lang="en-US" altLang="zh-TW" sz="2000" dirty="0"/>
              <a:t>f(</a:t>
            </a:r>
            <a:r>
              <a:rPr lang="zh-TW" altLang="en-US" sz="2000" dirty="0"/>
              <a:t>條件式</a:t>
            </a:r>
            <a:r>
              <a:rPr lang="en-US" altLang="zh-TW" sz="2000" dirty="0"/>
              <a:t>1)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1;</a:t>
            </a:r>
          </a:p>
          <a:p>
            <a:pPr marL="457200" lvl="1" indent="0">
              <a:buNone/>
            </a:pPr>
            <a:r>
              <a:rPr lang="en-US" altLang="zh-TW" sz="2000" dirty="0"/>
              <a:t>else if(</a:t>
            </a:r>
            <a:r>
              <a:rPr lang="zh-TW" altLang="en-US" sz="2000" dirty="0"/>
              <a:t>條件式</a:t>
            </a:r>
            <a:r>
              <a:rPr lang="en-US" altLang="zh-TW" sz="2000" dirty="0"/>
              <a:t>2)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2;</a:t>
            </a:r>
          </a:p>
          <a:p>
            <a:pPr marL="457200" lvl="1" indent="0">
              <a:buNone/>
            </a:pPr>
            <a:r>
              <a:rPr lang="en-US" altLang="zh-TW" sz="2000" dirty="0"/>
              <a:t>……</a:t>
            </a:r>
          </a:p>
          <a:p>
            <a:pPr marL="457200" lvl="1" indent="0">
              <a:buNone/>
            </a:pPr>
            <a:r>
              <a:rPr lang="en-US" altLang="zh-TW" sz="2000" dirty="0"/>
              <a:t>else if(</a:t>
            </a:r>
            <a:r>
              <a:rPr lang="zh-TW" altLang="en-US" sz="2000" dirty="0"/>
              <a:t>條件式</a:t>
            </a:r>
            <a:r>
              <a:rPr lang="en-US" altLang="zh-TW" sz="2000" dirty="0"/>
              <a:t>n)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n;</a:t>
            </a:r>
          </a:p>
          <a:p>
            <a:pPr marL="457200" lvl="1" indent="0">
              <a:buNone/>
            </a:pPr>
            <a:r>
              <a:rPr lang="en-US" altLang="zh-TW" sz="2000" dirty="0"/>
              <a:t>else		//</a:t>
            </a:r>
            <a:r>
              <a:rPr lang="zh-TW" altLang="en-US" sz="2000" dirty="0"/>
              <a:t>當以上可能條件皆不成立時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n+1;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F219D5-A66B-43B4-B09C-56A0D61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F993EC-651D-4F10-9C23-5AF61BCF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05" y="1970977"/>
            <a:ext cx="3456334" cy="45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33</TotalTime>
  <Words>670</Words>
  <Application>Microsoft Office PowerPoint</Application>
  <PresentationFormat>寬螢幕</PresentationFormat>
  <Paragraphs>162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</vt:lpstr>
      <vt:lpstr>視差</vt:lpstr>
      <vt:lpstr>C程式設計實驗(二) Chapter1.  C++ Basics </vt:lpstr>
      <vt:lpstr>Outline</vt:lpstr>
      <vt:lpstr>Variables</vt:lpstr>
      <vt:lpstr>Variables (cont.)</vt:lpstr>
      <vt:lpstr>Statements</vt:lpstr>
      <vt:lpstr>Statements (cont.)</vt:lpstr>
      <vt:lpstr>Console Input / Output</vt:lpstr>
      <vt:lpstr>Libraries &amp; Namespaces</vt:lpstr>
      <vt:lpstr>Branch – if-else if-else</vt:lpstr>
      <vt:lpstr>Branch – if-else if-else</vt:lpstr>
      <vt:lpstr>Branch – switch</vt:lpstr>
      <vt:lpstr>Branch – switch</vt:lpstr>
      <vt:lpstr>Loops – while loop</vt:lpstr>
      <vt:lpstr>Loops – while loop</vt:lpstr>
      <vt:lpstr>Loops – do-while loop</vt:lpstr>
      <vt:lpstr>Loops – do-while loop</vt:lpstr>
      <vt:lpstr>Loops – for loop</vt:lpstr>
      <vt:lpstr>Loops –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Chapter1.  C++ Basics </dc:title>
  <dc:creator>J.H. Chang</dc:creator>
  <cp:lastModifiedBy>宜蓁 蔡</cp:lastModifiedBy>
  <cp:revision>6</cp:revision>
  <dcterms:created xsi:type="dcterms:W3CDTF">2019-02-13T17:50:24Z</dcterms:created>
  <dcterms:modified xsi:type="dcterms:W3CDTF">2020-03-02T05:17:27Z</dcterms:modified>
</cp:coreProperties>
</file>