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76" r:id="rId3"/>
    <p:sldId id="257" r:id="rId4"/>
    <p:sldId id="290" r:id="rId5"/>
    <p:sldId id="281" r:id="rId6"/>
    <p:sldId id="291" r:id="rId7"/>
    <p:sldId id="292" r:id="rId8"/>
    <p:sldId id="294" r:id="rId9"/>
    <p:sldId id="296" r:id="rId10"/>
    <p:sldId id="301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89E7-FBF7-4CC3-ACCE-2E25669285BF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DDC5F-3DE3-4387-A6F4-6BFB47A01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1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921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57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648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608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615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12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902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459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214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259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799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36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8CA1-CCD1-44BF-AF74-4ACA54A38F31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2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953F-E1E6-4579-8C7E-FB8703C5D661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9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3839-B669-4A79-B36C-EF859F643F55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2F5D-7E97-473D-8854-910A69EE3644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C432-091C-4433-96D7-733EAB4F3D93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31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E67-0732-48C8-A5F4-FC65D1A61B7E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CE2-63FC-4B1B-8B11-A3298DC6324A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3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8875-11B8-4924-9B5F-7C35293EC0C9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02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5E7-CA7F-4945-893C-31016D717115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7E6-C484-4C86-9451-E8BD6DF8D153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1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4CFB-01CF-4153-81AE-57AB767C1C4C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6DF88C-7023-433F-9C51-A8CC88DB3C79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4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AF5CE9-D60D-4D6B-B2B5-6119F6F3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altLang="zh-TW" sz="6000" dirty="0"/>
              <a:t>C</a:t>
            </a:r>
            <a:r>
              <a:rPr lang="zh-TW" altLang="en-US" sz="6000" dirty="0"/>
              <a:t>程式設計實驗</a:t>
            </a:r>
            <a:r>
              <a:rPr lang="en-US" altLang="zh-TW" sz="6000" dirty="0"/>
              <a:t>(</a:t>
            </a:r>
            <a:r>
              <a:rPr lang="zh-TW" altLang="en-US" sz="6000" dirty="0"/>
              <a:t>二</a:t>
            </a:r>
            <a:r>
              <a:rPr lang="en-US" altLang="zh-TW" sz="6000" dirty="0"/>
              <a:t>)</a:t>
            </a:r>
            <a:br>
              <a:rPr lang="en-US" altLang="zh-TW" sz="6000" dirty="0"/>
            </a:br>
            <a:endParaRPr lang="zh-TW" altLang="en-US" sz="58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82EC1-C91F-41F0-8C20-12297290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42440" cy="768116"/>
          </a:xfrm>
        </p:spPr>
        <p:txBody>
          <a:bodyPr anchor="t">
            <a:normAutofit/>
          </a:bodyPr>
          <a:lstStyle/>
          <a:p>
            <a:r>
              <a:rPr lang="en-US" altLang="zh-TW" sz="4200" dirty="0"/>
              <a:t>Chapter13.  Streams &amp; File I/O</a:t>
            </a:r>
            <a:endParaRPr lang="zh-TW" altLang="en-US" sz="4200" dirty="0">
              <a:solidFill>
                <a:schemeClr val="accent1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2F39C-5EB1-49E5-8E9B-02205E7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80C7-00E9-48C6-BBE4-2863F17926C1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C6CB67-356F-4068-AACF-510957B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Checking End Of File (EOF)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Member function </a:t>
            </a:r>
            <a:r>
              <a:rPr lang="en-US" altLang="zh-TW" sz="2400" b="1" dirty="0" err="1">
                <a:solidFill>
                  <a:srgbClr val="000000"/>
                </a:solidFill>
                <a:latin typeface="Calibri"/>
                <a:ea typeface="微軟正黑體"/>
              </a:rPr>
              <a:t>eof</a:t>
            </a:r>
            <a:r>
              <a:rPr lang="en-US" altLang="zh-TW" sz="2400" b="1" dirty="0">
                <a:solidFill>
                  <a:srgbClr val="000000"/>
                </a:solidFill>
                <a:latin typeface="Calibri"/>
                <a:ea typeface="微軟正黑體"/>
              </a:rPr>
              <a:t>()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inStream.get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(next);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while(!</a:t>
            </a:r>
            <a:r>
              <a:rPr lang="en-US" altLang="zh-TW" sz="2000" b="1" dirty="0" err="1">
                <a:solidFill>
                  <a:srgbClr val="000000"/>
                </a:solidFill>
                <a:latin typeface="Calibri"/>
                <a:ea typeface="微軟正黑體"/>
              </a:rPr>
              <a:t>inStream.eof</a:t>
            </a: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()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)	// </a:t>
            </a: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eof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() returns bool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{</a:t>
            </a:r>
          </a:p>
          <a:p>
            <a:pPr lvl="2"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cout &lt;&lt; next;	</a:t>
            </a:r>
          </a:p>
          <a:p>
            <a:pPr lvl="2">
              <a:defRPr/>
            </a:pP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instream.get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(next);	// Reads each character until file ends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}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2020/6/4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438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5E7-CA7F-4945-893C-31016D717115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738868"/>
            <a:ext cx="10905977" cy="1651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006621" y="738867"/>
            <a:ext cx="1185379" cy="1651133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79019" y="2526526"/>
            <a:ext cx="10912981" cy="3563377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2526526"/>
            <a:ext cx="1170464" cy="3563377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/>
              <a:t>Inheritance Basics</a:t>
            </a:r>
            <a:endParaRPr lang="zh-TW" altLang="en-US" sz="4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New class inherited from another class</a:t>
            </a: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</a:rPr>
              <a:t>Base class</a:t>
            </a:r>
          </a:p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–"/>
            </a:pPr>
            <a:r>
              <a:rPr lang="en-US" altLang="zh-TW" sz="2000" dirty="0">
                <a:solidFill>
                  <a:prstClr val="black"/>
                </a:solidFill>
              </a:rPr>
              <a:t>"General" class from which others derive</a:t>
            </a: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</a:rPr>
              <a:t>Derived class</a:t>
            </a:r>
          </a:p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–"/>
            </a:pPr>
            <a:r>
              <a:rPr lang="en-US" altLang="zh-TW" sz="2000" dirty="0">
                <a:solidFill>
                  <a:prstClr val="black"/>
                </a:solidFill>
              </a:rPr>
              <a:t>New class</a:t>
            </a:r>
          </a:p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–"/>
            </a:pPr>
            <a:r>
              <a:rPr lang="en-US" altLang="zh-TW" sz="2000" dirty="0">
                <a:solidFill>
                  <a:prstClr val="black"/>
                </a:solidFill>
              </a:rPr>
              <a:t>Automatically has base class’s:</a:t>
            </a:r>
          </a:p>
          <a:p>
            <a:pPr lvl="2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Member variables</a:t>
            </a:r>
          </a:p>
          <a:p>
            <a:pPr lvl="2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Member functions</a:t>
            </a:r>
          </a:p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–"/>
            </a:pPr>
            <a:r>
              <a:rPr lang="en-US" altLang="zh-TW" sz="2000" dirty="0">
                <a:solidFill>
                  <a:prstClr val="black"/>
                </a:solidFill>
              </a:rPr>
              <a:t>Can then add additional member functions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and variables</a:t>
            </a:r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70591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5E7-CA7F-4945-893C-31016D717115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738868"/>
            <a:ext cx="10905977" cy="1651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006621" y="738867"/>
            <a:ext cx="1185379" cy="1651133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79019" y="2526526"/>
            <a:ext cx="10912981" cy="3563377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2526526"/>
            <a:ext cx="1170464" cy="3563377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/>
              <a:t>Derived Classes</a:t>
            </a:r>
            <a:endParaRPr lang="zh-TW" altLang="en-US" sz="4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37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Consider example: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Class of "</a:t>
            </a:r>
            <a:r>
              <a:rPr lang="en-US" altLang="zh-TW" sz="2400" dirty="0">
                <a:solidFill>
                  <a:srgbClr val="FF0000"/>
                </a:solidFill>
              </a:rPr>
              <a:t>Employees</a:t>
            </a:r>
            <a:r>
              <a:rPr lang="en-US" altLang="zh-TW" sz="2400" dirty="0">
                <a:solidFill>
                  <a:prstClr val="black"/>
                </a:solidFill>
              </a:rPr>
              <a:t>"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Composed of:</a:t>
            </a:r>
          </a:p>
          <a:p>
            <a:pPr lvl="1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–"/>
            </a:pPr>
            <a:r>
              <a:rPr lang="en-US" altLang="zh-TW" sz="2000" dirty="0">
                <a:solidFill>
                  <a:srgbClr val="FF0000"/>
                </a:solidFill>
              </a:rPr>
              <a:t>Salaried employees</a:t>
            </a:r>
          </a:p>
          <a:p>
            <a:pPr lvl="1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–"/>
            </a:pPr>
            <a:r>
              <a:rPr lang="en-US" altLang="zh-TW" sz="2000" dirty="0">
                <a:solidFill>
                  <a:srgbClr val="FF0000"/>
                </a:solidFill>
              </a:rPr>
              <a:t>Hourly employees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Each is "</a:t>
            </a:r>
            <a:r>
              <a:rPr lang="en-US" altLang="zh-TW" sz="2400" dirty="0">
                <a:solidFill>
                  <a:srgbClr val="FF0000"/>
                </a:solidFill>
              </a:rPr>
              <a:t>subset</a:t>
            </a:r>
            <a:r>
              <a:rPr lang="en-US" altLang="zh-TW" sz="2400" dirty="0">
                <a:solidFill>
                  <a:prstClr val="black"/>
                </a:solidFill>
              </a:rPr>
              <a:t>" of employees</a:t>
            </a:r>
          </a:p>
          <a:p>
            <a:pPr lvl="1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–"/>
            </a:pPr>
            <a:r>
              <a:rPr lang="en-US" altLang="zh-TW" sz="2000" dirty="0">
                <a:solidFill>
                  <a:prstClr val="black"/>
                </a:solidFill>
              </a:rPr>
              <a:t>Another might be those paid fixed wage each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month or week</a:t>
            </a:r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877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5E7-CA7F-4945-893C-31016D717115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738868"/>
            <a:ext cx="10905977" cy="1651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006621" y="738867"/>
            <a:ext cx="1185379" cy="1651133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79019" y="2526526"/>
            <a:ext cx="10912981" cy="3563377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2526526"/>
            <a:ext cx="1170464" cy="3563377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/>
              <a:t>Inheritance Terminology</a:t>
            </a:r>
            <a:endParaRPr lang="zh-TW" altLang="en-US" sz="4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81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Common to simulate family relationships</a:t>
            </a: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Parent class</a:t>
            </a:r>
          </a:p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–"/>
            </a:pPr>
            <a:r>
              <a:rPr lang="en-US" altLang="zh-TW" sz="2000" dirty="0">
                <a:solidFill>
                  <a:prstClr val="black"/>
                </a:solidFill>
              </a:rPr>
              <a:t>Refers to base class</a:t>
            </a: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Child class</a:t>
            </a:r>
          </a:p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–"/>
            </a:pPr>
            <a:r>
              <a:rPr lang="en-US" altLang="zh-TW" sz="2000" dirty="0">
                <a:solidFill>
                  <a:prstClr val="black"/>
                </a:solidFill>
              </a:rPr>
              <a:t>Refers to derived class</a:t>
            </a: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Ancestor class</a:t>
            </a:r>
          </a:p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–"/>
            </a:pPr>
            <a:r>
              <a:rPr lang="en-US" altLang="zh-TW" sz="2000" dirty="0">
                <a:solidFill>
                  <a:prstClr val="black"/>
                </a:solidFill>
              </a:rPr>
              <a:t>Class that’s a parent of a parent …</a:t>
            </a: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Descendant class</a:t>
            </a:r>
          </a:p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–"/>
            </a:pPr>
            <a:r>
              <a:rPr lang="en-US" altLang="zh-TW" sz="2000" dirty="0">
                <a:solidFill>
                  <a:prstClr val="black"/>
                </a:solidFill>
              </a:rPr>
              <a:t>Opposite of ancestor</a:t>
            </a:r>
            <a:endParaRPr lang="zh-TW" altLang="en-US" sz="1600" dirty="0"/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</a:pPr>
            <a:endParaRPr lang="en-US" altLang="zh-TW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86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5E7-CA7F-4945-893C-31016D717115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738868"/>
            <a:ext cx="10905977" cy="1651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006621" y="738867"/>
            <a:ext cx="1185379" cy="1651133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79019" y="2526526"/>
            <a:ext cx="10912981" cy="3563377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2526526"/>
            <a:ext cx="1170464" cy="3563377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>
                <a:solidFill>
                  <a:schemeClr val="bg1"/>
                </a:solidFill>
              </a:rPr>
              <a:t>Employee class</a:t>
            </a:r>
            <a:endParaRPr lang="zh-TW" altLang="en-US" sz="4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altLang="zh-TW" sz="1600" dirty="0">
                <a:solidFill>
                  <a:prstClr val="black"/>
                </a:solidFill>
              </a:rPr>
              <a:t>.</a:t>
            </a:r>
            <a:endParaRPr lang="en-US" altLang="zh-TW" sz="2400" dirty="0">
              <a:solidFill>
                <a:prstClr val="black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B63420D-5927-404C-81F4-37F9BF67C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754" y="2526526"/>
            <a:ext cx="7057902" cy="399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71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5E7-CA7F-4945-893C-31016D717115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738868"/>
            <a:ext cx="10905977" cy="1651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006621" y="738867"/>
            <a:ext cx="1185379" cy="1651133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79019" y="2526526"/>
            <a:ext cx="10912981" cy="3563377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2526526"/>
            <a:ext cx="1170464" cy="3563377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 err="1">
                <a:solidFill>
                  <a:schemeClr val="bg1"/>
                </a:solidFill>
              </a:rPr>
              <a:t>HourlyEmployee</a:t>
            </a:r>
            <a:r>
              <a:rPr lang="en-US" altLang="zh-TW" sz="4400" dirty="0">
                <a:solidFill>
                  <a:schemeClr val="bg1"/>
                </a:solidFill>
              </a:rPr>
              <a:t> class</a:t>
            </a:r>
            <a:endParaRPr lang="zh-TW" altLang="en-US" sz="4200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94ADE7B-172C-4E25-B333-AA82F145B64E}"/>
              </a:ext>
            </a:extLst>
          </p:cNvPr>
          <p:cNvGrpSpPr/>
          <p:nvPr/>
        </p:nvGrpSpPr>
        <p:grpSpPr>
          <a:xfrm>
            <a:off x="1600754" y="2467022"/>
            <a:ext cx="6700098" cy="4097593"/>
            <a:chOff x="1507652" y="1158471"/>
            <a:chExt cx="8148967" cy="5293282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D85498E4-2BF8-42FE-A52E-90157514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7652" y="1496523"/>
              <a:ext cx="8148967" cy="4955230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65C13B5B-9B1E-4EBC-A91D-03AD0F847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7327" y="4625188"/>
              <a:ext cx="2839255" cy="320886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FB9A208-1D6F-4EE7-B7CB-50A9612D5A17}"/>
                </a:ext>
              </a:extLst>
            </p:cNvPr>
            <p:cNvSpPr/>
            <p:nvPr/>
          </p:nvSpPr>
          <p:spPr>
            <a:xfrm>
              <a:off x="4858438" y="1527803"/>
              <a:ext cx="969485" cy="3781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4B6BD83-5DB9-4238-ACA6-8D224AAFC0F7}"/>
                </a:ext>
              </a:extLst>
            </p:cNvPr>
            <p:cNvSpPr txBox="1"/>
            <p:nvPr/>
          </p:nvSpPr>
          <p:spPr>
            <a:xfrm>
              <a:off x="2396280" y="1180811"/>
              <a:ext cx="1949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Derived class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6B3EF6B3-2322-493D-A8D3-D34456F1CBE9}"/>
                </a:ext>
              </a:extLst>
            </p:cNvPr>
            <p:cNvSpPr txBox="1"/>
            <p:nvPr/>
          </p:nvSpPr>
          <p:spPr>
            <a:xfrm>
              <a:off x="5827923" y="1158471"/>
              <a:ext cx="1949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Base class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702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5E7-CA7F-4945-893C-31016D717115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738868"/>
            <a:ext cx="10905977" cy="1651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006621" y="738867"/>
            <a:ext cx="1185379" cy="1651133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79019" y="2526526"/>
            <a:ext cx="10912981" cy="3563377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2526526"/>
            <a:ext cx="1170464" cy="3563377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 err="1"/>
              <a:t>HourlyEmployee</a:t>
            </a:r>
            <a:r>
              <a:rPr lang="en-US" altLang="zh-TW" sz="4400" dirty="0"/>
              <a:t> Class Additions</a:t>
            </a:r>
            <a:endParaRPr lang="zh-TW" altLang="en-US" sz="4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67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Derived class interface </a:t>
            </a:r>
            <a:r>
              <a:rPr lang="en-US" altLang="zh-TW" sz="2400" dirty="0">
                <a:solidFill>
                  <a:srgbClr val="FF0000"/>
                </a:solidFill>
              </a:rPr>
              <a:t>only lists new or</a:t>
            </a:r>
            <a:br>
              <a:rPr lang="en-US" altLang="zh-TW" sz="2400" dirty="0">
                <a:solidFill>
                  <a:srgbClr val="FF0000"/>
                </a:solidFill>
              </a:rPr>
            </a:br>
            <a:r>
              <a:rPr lang="en-US" altLang="zh-TW" sz="2400" dirty="0">
                <a:solidFill>
                  <a:srgbClr val="FF0000"/>
                </a:solidFill>
              </a:rPr>
              <a:t>"to be redefined" members</a:t>
            </a:r>
          </a:p>
          <a:p>
            <a:pPr lvl="1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–"/>
            </a:pPr>
            <a:r>
              <a:rPr lang="en-US" altLang="zh-TW" sz="2000" dirty="0">
                <a:solidFill>
                  <a:prstClr val="black"/>
                </a:solidFill>
              </a:rPr>
              <a:t>Since all others inherited are already defined</a:t>
            </a:r>
          </a:p>
          <a:p>
            <a:pPr lvl="1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–"/>
            </a:pPr>
            <a:r>
              <a:rPr lang="en-US" altLang="zh-TW" sz="2000" dirty="0">
                <a:solidFill>
                  <a:prstClr val="black"/>
                </a:solidFill>
              </a:rPr>
              <a:t>i.e.: "all" employees have </a:t>
            </a:r>
            <a:r>
              <a:rPr lang="en-US" altLang="zh-TW" sz="2000" dirty="0" err="1">
                <a:solidFill>
                  <a:prstClr val="black"/>
                </a:solidFill>
              </a:rPr>
              <a:t>ssn</a:t>
            </a:r>
            <a:r>
              <a:rPr lang="en-US" altLang="zh-TW" sz="2000" dirty="0">
                <a:solidFill>
                  <a:prstClr val="black"/>
                </a:solidFill>
              </a:rPr>
              <a:t>, name, etc.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zh-TW" sz="2400" dirty="0" err="1">
                <a:solidFill>
                  <a:prstClr val="black"/>
                </a:solidFill>
              </a:rPr>
              <a:t>HourlyEmployee</a:t>
            </a:r>
            <a:r>
              <a:rPr lang="en-US" altLang="zh-TW" sz="2400" dirty="0">
                <a:solidFill>
                  <a:prstClr val="black"/>
                </a:solidFill>
              </a:rPr>
              <a:t> adds:</a:t>
            </a:r>
          </a:p>
          <a:p>
            <a:pPr lvl="1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–"/>
            </a:pPr>
            <a:r>
              <a:rPr lang="en-US" altLang="zh-TW" sz="2000" dirty="0">
                <a:solidFill>
                  <a:prstClr val="black"/>
                </a:solidFill>
              </a:rPr>
              <a:t>Constructors</a:t>
            </a:r>
          </a:p>
          <a:p>
            <a:pPr lvl="1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–"/>
            </a:pPr>
            <a:r>
              <a:rPr lang="en-US" altLang="zh-TW" sz="2000" dirty="0" err="1">
                <a:solidFill>
                  <a:prstClr val="black"/>
                </a:solidFill>
              </a:rPr>
              <a:t>wageRate</a:t>
            </a:r>
            <a:r>
              <a:rPr lang="en-US" altLang="zh-TW" sz="2000" dirty="0">
                <a:solidFill>
                  <a:prstClr val="black"/>
                </a:solidFill>
              </a:rPr>
              <a:t>, hours member variables</a:t>
            </a:r>
          </a:p>
          <a:p>
            <a:pPr lvl="1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–"/>
            </a:pPr>
            <a:r>
              <a:rPr lang="en-US" altLang="zh-TW" sz="2000" dirty="0" err="1">
                <a:solidFill>
                  <a:prstClr val="black"/>
                </a:solidFill>
              </a:rPr>
              <a:t>setRate</a:t>
            </a:r>
            <a:r>
              <a:rPr lang="en-US" altLang="zh-TW" sz="2000" dirty="0">
                <a:solidFill>
                  <a:prstClr val="black"/>
                </a:solidFill>
              </a:rPr>
              <a:t>(), </a:t>
            </a:r>
            <a:r>
              <a:rPr lang="en-US" altLang="zh-TW" sz="2000" dirty="0" err="1">
                <a:solidFill>
                  <a:prstClr val="black"/>
                </a:solidFill>
              </a:rPr>
              <a:t>getRate</a:t>
            </a:r>
            <a:r>
              <a:rPr lang="en-US" altLang="zh-TW" sz="2000" dirty="0">
                <a:solidFill>
                  <a:prstClr val="black"/>
                </a:solidFill>
              </a:rPr>
              <a:t>(), </a:t>
            </a:r>
            <a:r>
              <a:rPr lang="en-US" altLang="zh-TW" sz="2000" dirty="0" err="1">
                <a:solidFill>
                  <a:prstClr val="black"/>
                </a:solidFill>
              </a:rPr>
              <a:t>setHours</a:t>
            </a:r>
            <a:r>
              <a:rPr lang="en-US" altLang="zh-TW" sz="2000" dirty="0">
                <a:solidFill>
                  <a:prstClr val="black"/>
                </a:solidFill>
              </a:rPr>
              <a:t>(), </a:t>
            </a:r>
            <a:r>
              <a:rPr lang="en-US" altLang="zh-TW" sz="2000" dirty="0" err="1">
                <a:solidFill>
                  <a:prstClr val="black"/>
                </a:solidFill>
              </a:rPr>
              <a:t>getHours</a:t>
            </a:r>
            <a:r>
              <a:rPr lang="en-US" altLang="zh-TW" sz="2000" dirty="0">
                <a:solidFill>
                  <a:prstClr val="black"/>
                </a:solidFill>
              </a:rPr>
              <a:t>()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member functions</a:t>
            </a:r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8323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5E7-CA7F-4945-893C-31016D717115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738868"/>
            <a:ext cx="10905977" cy="1651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006621" y="738867"/>
            <a:ext cx="1185379" cy="1651133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79019" y="2526526"/>
            <a:ext cx="10912981" cy="3563377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2526526"/>
            <a:ext cx="1170464" cy="3563377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 err="1"/>
              <a:t>HourlyEmployee</a:t>
            </a:r>
            <a:r>
              <a:rPr lang="en-US" altLang="zh-TW" sz="4400" dirty="0"/>
              <a:t> Class Redefinitions</a:t>
            </a:r>
            <a:endParaRPr lang="zh-TW" altLang="en-US" sz="4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33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zh-TW" sz="2400" dirty="0" err="1">
                <a:solidFill>
                  <a:prstClr val="black"/>
                </a:solidFill>
              </a:rPr>
              <a:t>HourlyEmployee</a:t>
            </a:r>
            <a:r>
              <a:rPr lang="en-US" altLang="zh-TW" sz="2400" dirty="0">
                <a:solidFill>
                  <a:prstClr val="black"/>
                </a:solidFill>
              </a:rPr>
              <a:t> redefines:</a:t>
            </a:r>
          </a:p>
          <a:p>
            <a:pPr lvl="1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–"/>
            </a:pPr>
            <a:r>
              <a:rPr lang="en-US" altLang="zh-TW" sz="2000" dirty="0" err="1">
                <a:solidFill>
                  <a:srgbClr val="FF0000"/>
                </a:solidFill>
              </a:rPr>
              <a:t>printCheck</a:t>
            </a:r>
            <a:r>
              <a:rPr lang="en-US" altLang="zh-TW" sz="2000" dirty="0">
                <a:solidFill>
                  <a:srgbClr val="FF0000"/>
                </a:solidFill>
              </a:rPr>
              <a:t>() </a:t>
            </a:r>
            <a:r>
              <a:rPr lang="en-US" altLang="zh-TW" sz="2000" dirty="0">
                <a:solidFill>
                  <a:prstClr val="black"/>
                </a:solidFill>
              </a:rPr>
              <a:t>member function</a:t>
            </a:r>
          </a:p>
          <a:p>
            <a:pPr lvl="1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–"/>
            </a:pPr>
            <a:r>
              <a:rPr lang="en-US" altLang="zh-TW" sz="2000" dirty="0">
                <a:solidFill>
                  <a:prstClr val="black"/>
                </a:solidFill>
              </a:rPr>
              <a:t>This "overrides" the </a:t>
            </a:r>
            <a:r>
              <a:rPr lang="en-US" altLang="zh-TW" sz="2000" dirty="0" err="1">
                <a:solidFill>
                  <a:prstClr val="black"/>
                </a:solidFill>
              </a:rPr>
              <a:t>printCheck</a:t>
            </a:r>
            <a:r>
              <a:rPr lang="en-US" altLang="zh-TW" sz="2000" dirty="0">
                <a:solidFill>
                  <a:prstClr val="black"/>
                </a:solidFill>
              </a:rPr>
              <a:t>() function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implementation from Employee class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It’s definition must be in </a:t>
            </a:r>
            <a:r>
              <a:rPr lang="en-US" altLang="zh-TW" sz="2400" dirty="0" err="1">
                <a:solidFill>
                  <a:prstClr val="black"/>
                </a:solidFill>
              </a:rPr>
              <a:t>HourlyEmployee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class’s implementation</a:t>
            </a:r>
          </a:p>
          <a:p>
            <a:pPr lvl="1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–"/>
            </a:pPr>
            <a:r>
              <a:rPr lang="en-US" altLang="zh-TW" sz="2000" dirty="0">
                <a:solidFill>
                  <a:prstClr val="black"/>
                </a:solidFill>
              </a:rPr>
              <a:t>As do other member functions declared in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 err="1">
                <a:solidFill>
                  <a:prstClr val="black"/>
                </a:solidFill>
              </a:rPr>
              <a:t>HourlyEmployee’s</a:t>
            </a:r>
            <a:r>
              <a:rPr lang="en-US" altLang="zh-TW" sz="2000" dirty="0">
                <a:solidFill>
                  <a:prstClr val="black"/>
                </a:solidFill>
              </a:rPr>
              <a:t> interface</a:t>
            </a:r>
          </a:p>
          <a:p>
            <a:pPr lvl="2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zh-TW" dirty="0">
                <a:solidFill>
                  <a:prstClr val="black"/>
                </a:solidFill>
              </a:rPr>
              <a:t>New and "to be </a:t>
            </a:r>
            <a:r>
              <a:rPr lang="en-US" altLang="zh-TW" dirty="0">
                <a:solidFill>
                  <a:srgbClr val="FF0000"/>
                </a:solidFill>
              </a:rPr>
              <a:t>redefined</a:t>
            </a:r>
            <a:r>
              <a:rPr lang="en-US" altLang="zh-TW" dirty="0">
                <a:solidFill>
                  <a:prstClr val="black"/>
                </a:solidFill>
              </a:rPr>
              <a:t>"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18664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5E7-CA7F-4945-893C-31016D717115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738868"/>
            <a:ext cx="10905977" cy="1651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006621" y="738867"/>
            <a:ext cx="1185379" cy="1651133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79019" y="2526526"/>
            <a:ext cx="10912981" cy="3563377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2526526"/>
            <a:ext cx="1170464" cy="3563377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/>
              <a:t>Constructors in Derived Classes</a:t>
            </a:r>
            <a:endParaRPr lang="zh-TW" altLang="en-US" sz="4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31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</a:rPr>
              <a:t>Base class constructors are NOT inherited </a:t>
            </a:r>
            <a:r>
              <a:rPr lang="en-US" altLang="zh-TW" sz="2400" dirty="0">
                <a:solidFill>
                  <a:prstClr val="black"/>
                </a:solidFill>
              </a:rPr>
              <a:t>in derived classes!</a:t>
            </a:r>
          </a:p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–"/>
            </a:pPr>
            <a:r>
              <a:rPr lang="en-US" altLang="zh-TW" sz="2000" dirty="0">
                <a:solidFill>
                  <a:prstClr val="black"/>
                </a:solidFill>
              </a:rPr>
              <a:t>But they can be invoked within derived class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constructor</a:t>
            </a:r>
          </a:p>
          <a:p>
            <a:pPr lvl="2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zh-TW" dirty="0">
                <a:solidFill>
                  <a:prstClr val="black"/>
                </a:solidFill>
              </a:rPr>
              <a:t>Which is all we need!</a:t>
            </a: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</a:rPr>
              <a:t>Base class constructor must initialize all</a:t>
            </a:r>
            <a:br>
              <a:rPr lang="en-US" altLang="zh-TW" sz="2400" dirty="0">
                <a:solidFill>
                  <a:srgbClr val="FF0000"/>
                </a:solidFill>
              </a:rPr>
            </a:br>
            <a:r>
              <a:rPr lang="en-US" altLang="zh-TW" sz="2400" dirty="0">
                <a:solidFill>
                  <a:srgbClr val="FF0000"/>
                </a:solidFill>
              </a:rPr>
              <a:t>base class member variables</a:t>
            </a:r>
          </a:p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–"/>
            </a:pPr>
            <a:r>
              <a:rPr lang="en-US" altLang="zh-TW" sz="2000" dirty="0">
                <a:solidFill>
                  <a:prstClr val="black"/>
                </a:solidFill>
              </a:rPr>
              <a:t>Those inherited by derived class</a:t>
            </a:r>
          </a:p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–"/>
            </a:pPr>
            <a:r>
              <a:rPr lang="en-US" altLang="zh-TW" sz="2000" dirty="0">
                <a:solidFill>
                  <a:prstClr val="black"/>
                </a:solidFill>
              </a:rPr>
              <a:t>So derived class constructor simply calls it</a:t>
            </a:r>
          </a:p>
          <a:p>
            <a:pPr lvl="2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zh-TW" dirty="0">
                <a:solidFill>
                  <a:prstClr val="black"/>
                </a:solidFill>
              </a:rPr>
              <a:t>"First" thing derived class constructor does</a:t>
            </a:r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5402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5E7-CA7F-4945-893C-31016D717115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738868"/>
            <a:ext cx="10905977" cy="1651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006621" y="738867"/>
            <a:ext cx="1185379" cy="1651133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79019" y="2526526"/>
            <a:ext cx="10912981" cy="3563377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2526526"/>
            <a:ext cx="1170464" cy="3563377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/>
              <a:t>Derived Class Constructor Example</a:t>
            </a:r>
            <a:endParaRPr lang="zh-TW" altLang="en-US" sz="4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zh-TW" sz="2000" dirty="0">
                <a:solidFill>
                  <a:prstClr val="black"/>
                </a:solidFill>
              </a:rPr>
              <a:t>Consider syntax for </a:t>
            </a:r>
            <a:r>
              <a:rPr lang="en-US" altLang="zh-TW" sz="2000" dirty="0" err="1">
                <a:solidFill>
                  <a:prstClr val="black"/>
                </a:solidFill>
              </a:rPr>
              <a:t>HourlyEmployee</a:t>
            </a:r>
            <a:r>
              <a:rPr lang="en-US" altLang="zh-TW" sz="2000" dirty="0">
                <a:solidFill>
                  <a:prstClr val="black"/>
                </a:solidFill>
              </a:rPr>
              <a:t> constructor: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 err="1">
                <a:solidFill>
                  <a:srgbClr val="FF0000"/>
                </a:solidFill>
              </a:rPr>
              <a:t>HourlyEmployee</a:t>
            </a:r>
            <a:r>
              <a:rPr lang="en-US" altLang="zh-TW" sz="2000" dirty="0">
                <a:solidFill>
                  <a:prstClr val="black"/>
                </a:solidFill>
              </a:rPr>
              <a:t>::</a:t>
            </a:r>
            <a:r>
              <a:rPr lang="en-US" altLang="zh-TW" sz="2000" dirty="0" err="1">
                <a:solidFill>
                  <a:prstClr val="black"/>
                </a:solidFill>
              </a:rPr>
              <a:t>HourlyEmployee</a:t>
            </a:r>
            <a:r>
              <a:rPr lang="en-US" altLang="zh-TW" sz="2000" dirty="0">
                <a:solidFill>
                  <a:prstClr val="black"/>
                </a:solidFill>
              </a:rPr>
              <a:t>(string </a:t>
            </a:r>
            <a:r>
              <a:rPr lang="en-US" altLang="zh-TW" sz="2000" dirty="0" err="1">
                <a:solidFill>
                  <a:prstClr val="black"/>
                </a:solidFill>
              </a:rPr>
              <a:t>theName</a:t>
            </a:r>
            <a:r>
              <a:rPr lang="en-US" altLang="zh-TW" sz="2000" dirty="0">
                <a:solidFill>
                  <a:prstClr val="black"/>
                </a:solidFill>
              </a:rPr>
              <a:t>,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			string </a:t>
            </a:r>
            <a:r>
              <a:rPr lang="en-US" altLang="zh-TW" sz="2000" dirty="0" err="1">
                <a:solidFill>
                  <a:prstClr val="black"/>
                </a:solidFill>
              </a:rPr>
              <a:t>theNumber</a:t>
            </a:r>
            <a:r>
              <a:rPr lang="en-US" altLang="zh-TW" sz="2000" dirty="0">
                <a:solidFill>
                  <a:prstClr val="black"/>
                </a:solidFill>
              </a:rPr>
              <a:t>, double </a:t>
            </a:r>
            <a:r>
              <a:rPr lang="en-US" altLang="zh-TW" sz="2000" dirty="0" err="1">
                <a:solidFill>
                  <a:prstClr val="black"/>
                </a:solidFill>
              </a:rPr>
              <a:t>theWageRate</a:t>
            </a:r>
            <a:r>
              <a:rPr lang="en-US" altLang="zh-TW" sz="2000" dirty="0">
                <a:solidFill>
                  <a:prstClr val="black"/>
                </a:solidFill>
              </a:rPr>
              <a:t>,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			double </a:t>
            </a:r>
            <a:r>
              <a:rPr lang="en-US" altLang="zh-TW" sz="2000" dirty="0" err="1">
                <a:solidFill>
                  <a:prstClr val="black"/>
                </a:solidFill>
              </a:rPr>
              <a:t>theHours</a:t>
            </a:r>
            <a:r>
              <a:rPr lang="en-US" altLang="zh-TW" sz="2000" dirty="0">
                <a:solidFill>
                  <a:prstClr val="black"/>
                </a:solidFill>
              </a:rPr>
              <a:t>)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		: </a:t>
            </a:r>
            <a:r>
              <a:rPr lang="en-US" altLang="zh-TW" sz="2000" dirty="0">
                <a:solidFill>
                  <a:srgbClr val="FF0000"/>
                </a:solidFill>
              </a:rPr>
              <a:t>Employee(</a:t>
            </a:r>
            <a:r>
              <a:rPr lang="en-US" altLang="zh-TW" sz="2000" dirty="0" err="1">
                <a:solidFill>
                  <a:srgbClr val="FF0000"/>
                </a:solidFill>
              </a:rPr>
              <a:t>theName</a:t>
            </a:r>
            <a:r>
              <a:rPr lang="en-US" altLang="zh-TW" sz="2000" dirty="0">
                <a:solidFill>
                  <a:srgbClr val="FF0000"/>
                </a:solidFill>
              </a:rPr>
              <a:t>, </a:t>
            </a:r>
            <a:r>
              <a:rPr lang="en-US" altLang="zh-TW" sz="2000" dirty="0" err="1">
                <a:solidFill>
                  <a:srgbClr val="FF0000"/>
                </a:solidFill>
              </a:rPr>
              <a:t>theNumber</a:t>
            </a:r>
            <a:r>
              <a:rPr lang="en-US" altLang="zh-TW" sz="2000" dirty="0">
                <a:solidFill>
                  <a:srgbClr val="FF0000"/>
                </a:solidFill>
              </a:rPr>
              <a:t>),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		</a:t>
            </a:r>
            <a:r>
              <a:rPr lang="en-US" altLang="zh-TW" sz="2000" dirty="0" err="1">
                <a:solidFill>
                  <a:prstClr val="black"/>
                </a:solidFill>
              </a:rPr>
              <a:t>wageRate</a:t>
            </a:r>
            <a:r>
              <a:rPr lang="en-US" altLang="zh-TW" sz="2000" dirty="0">
                <a:solidFill>
                  <a:prstClr val="black"/>
                </a:solidFill>
              </a:rPr>
              <a:t>(</a:t>
            </a:r>
            <a:r>
              <a:rPr lang="en-US" altLang="zh-TW" sz="2000" dirty="0" err="1">
                <a:solidFill>
                  <a:prstClr val="black"/>
                </a:solidFill>
              </a:rPr>
              <a:t>theWageRate</a:t>
            </a:r>
            <a:r>
              <a:rPr lang="en-US" altLang="zh-TW" sz="2000" dirty="0">
                <a:solidFill>
                  <a:prstClr val="black"/>
                </a:solidFill>
              </a:rPr>
              <a:t>), hours(</a:t>
            </a:r>
            <a:r>
              <a:rPr lang="en-US" altLang="zh-TW" sz="2000" dirty="0" err="1">
                <a:solidFill>
                  <a:prstClr val="black"/>
                </a:solidFill>
              </a:rPr>
              <a:t>theHours</a:t>
            </a:r>
            <a:r>
              <a:rPr lang="en-US" altLang="zh-TW" sz="2000" dirty="0">
                <a:solidFill>
                  <a:prstClr val="black"/>
                </a:solidFill>
              </a:rPr>
              <a:t>)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{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	//Deliberately empty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}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774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Learning Objectives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b="1" dirty="0">
                <a:solidFill>
                  <a:srgbClr val="000000"/>
                </a:solidFill>
                <a:latin typeface="Calibri"/>
                <a:ea typeface="微軟正黑體"/>
              </a:rPr>
              <a:t>I/O Streams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File I/O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Character I/O</a:t>
            </a: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b="1" dirty="0">
                <a:solidFill>
                  <a:srgbClr val="000000"/>
                </a:solidFill>
                <a:latin typeface="Calibri"/>
                <a:ea typeface="微軟正黑體"/>
              </a:rPr>
              <a:t>Tools for Stream I/O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File names as input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Formatting output, flag settings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A05961-A7A2-4598-92F3-C3C2AF8061DE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2020/6/4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650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5E7-CA7F-4945-893C-31016D717115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738868"/>
            <a:ext cx="10905977" cy="1651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006621" y="738867"/>
            <a:ext cx="1185379" cy="1651133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79019" y="2526526"/>
            <a:ext cx="10912981" cy="3563377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2526526"/>
            <a:ext cx="1170464" cy="3563377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9588614" cy="100097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/>
              <a:t>Another </a:t>
            </a:r>
            <a:r>
              <a:rPr lang="en-US" altLang="zh-TW" sz="4400" dirty="0" err="1"/>
              <a:t>HourlyEmployee</a:t>
            </a:r>
            <a:r>
              <a:rPr lang="en-US" altLang="zh-TW" sz="4400" dirty="0"/>
              <a:t> Constructor</a:t>
            </a:r>
            <a:endParaRPr lang="zh-TW" altLang="en-US" sz="4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A second constructor: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000" dirty="0" err="1">
                <a:solidFill>
                  <a:srgbClr val="FF0000"/>
                </a:solidFill>
              </a:rPr>
              <a:t>HourlyEmployee</a:t>
            </a:r>
            <a:r>
              <a:rPr lang="en-US" altLang="zh-TW" sz="2000" dirty="0">
                <a:solidFill>
                  <a:prstClr val="black"/>
                </a:solidFill>
              </a:rPr>
              <a:t>::</a:t>
            </a:r>
            <a:r>
              <a:rPr lang="en-US" altLang="zh-TW" sz="2000" dirty="0" err="1">
                <a:solidFill>
                  <a:prstClr val="black"/>
                </a:solidFill>
              </a:rPr>
              <a:t>HourlyEmployee</a:t>
            </a:r>
            <a:r>
              <a:rPr lang="en-US" altLang="zh-TW" sz="2000" dirty="0">
                <a:solidFill>
                  <a:prstClr val="black"/>
                </a:solidFill>
              </a:rPr>
              <a:t>()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		: </a:t>
            </a:r>
            <a:r>
              <a:rPr lang="en-US" altLang="zh-TW" sz="2000" dirty="0">
                <a:solidFill>
                  <a:srgbClr val="FF0000"/>
                </a:solidFill>
              </a:rPr>
              <a:t>Employee()</a:t>
            </a:r>
            <a:r>
              <a:rPr lang="en-US" altLang="zh-TW" sz="2000" dirty="0">
                <a:solidFill>
                  <a:prstClr val="black"/>
                </a:solidFill>
              </a:rPr>
              <a:t>, 	</a:t>
            </a:r>
            <a:r>
              <a:rPr lang="en-US" altLang="zh-TW" sz="2000" dirty="0" err="1">
                <a:solidFill>
                  <a:prstClr val="black"/>
                </a:solidFill>
              </a:rPr>
              <a:t>wageRate</a:t>
            </a:r>
            <a:r>
              <a:rPr lang="en-US" altLang="zh-TW" sz="2000" dirty="0">
                <a:solidFill>
                  <a:prstClr val="black"/>
                </a:solidFill>
              </a:rPr>
              <a:t>(0), 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					hours(0)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{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	//Deliberately empty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}</a:t>
            </a: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Default version of base class constructor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is called (no arguments)</a:t>
            </a: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Should always invoke one of the base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class’s constructors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9230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5E7-CA7F-4945-893C-31016D717115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738868"/>
            <a:ext cx="10905977" cy="1651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006621" y="738867"/>
            <a:ext cx="1185379" cy="1651133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79019" y="2526526"/>
            <a:ext cx="10912981" cy="3563377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2526526"/>
            <a:ext cx="1170464" cy="3563377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/>
              <a:t>Constructor: No Base Class Call</a:t>
            </a:r>
            <a:endParaRPr lang="zh-TW" altLang="en-US" sz="4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25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Derived class constructor should always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invoke one of the base class’s constructors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If you do not:</a:t>
            </a:r>
          </a:p>
          <a:p>
            <a:pPr lvl="1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–"/>
            </a:pPr>
            <a:r>
              <a:rPr lang="en-US" altLang="zh-TW" sz="2000" dirty="0">
                <a:solidFill>
                  <a:srgbClr val="FF0000"/>
                </a:solidFill>
              </a:rPr>
              <a:t>Default base class constructor automatically called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Equivalent constructor definition: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000" dirty="0" err="1">
                <a:solidFill>
                  <a:prstClr val="black"/>
                </a:solidFill>
              </a:rPr>
              <a:t>HourlyEmployee</a:t>
            </a:r>
            <a:r>
              <a:rPr lang="en-US" altLang="zh-TW" sz="2000" dirty="0">
                <a:solidFill>
                  <a:prstClr val="black"/>
                </a:solidFill>
              </a:rPr>
              <a:t>::</a:t>
            </a:r>
            <a:r>
              <a:rPr lang="en-US" altLang="zh-TW" sz="2000" dirty="0" err="1">
                <a:solidFill>
                  <a:prstClr val="black"/>
                </a:solidFill>
              </a:rPr>
              <a:t>HourlyEmployee</a:t>
            </a:r>
            <a:r>
              <a:rPr lang="en-US" altLang="zh-TW" sz="2000" dirty="0">
                <a:solidFill>
                  <a:prstClr val="black"/>
                </a:solidFill>
              </a:rPr>
              <a:t>()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			: </a:t>
            </a:r>
            <a:r>
              <a:rPr lang="en-US" altLang="zh-TW" sz="2000" dirty="0" err="1">
                <a:solidFill>
                  <a:prstClr val="black"/>
                </a:solidFill>
              </a:rPr>
              <a:t>wageRate</a:t>
            </a:r>
            <a:r>
              <a:rPr lang="en-US" altLang="zh-TW" sz="2000" dirty="0">
                <a:solidFill>
                  <a:prstClr val="black"/>
                </a:solidFill>
              </a:rPr>
              <a:t>(0), hours(0)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{ }</a:t>
            </a:r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900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Streams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dirty="0"/>
              <a:t>Input </a:t>
            </a:r>
            <a:r>
              <a:rPr lang="en-US" altLang="zh-TW" sz="2400" dirty="0"/>
              <a:t>stream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Flow into program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Can come from keyboard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Can come from file</a:t>
            </a:r>
          </a:p>
          <a:p>
            <a:pPr lvl="2"/>
            <a:endParaRPr lang="en-US" altLang="zh-TW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dirty="0"/>
              <a:t>Output </a:t>
            </a:r>
            <a:r>
              <a:rPr lang="en-US" altLang="zh-TW" sz="2400" dirty="0"/>
              <a:t>stream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Flow out of program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Can go to screen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Can go to file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F6D0-3E7F-476F-AE43-98C1F7A56B34}" type="datetime1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1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Stream Usage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We’ve used streams already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cin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input stream object connected to keyboard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cout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Output stream object connected to screen</a:t>
            </a:r>
          </a:p>
          <a:p>
            <a:pPr lvl="2"/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Can define other steams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To / from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Used similarly as cin , cout</a:t>
            </a:r>
            <a:endParaRPr lang="en-US" altLang="zh-TW" sz="2000" b="1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lvl="2"/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2020/6/4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47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File Connection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Must first connect file to stream object !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For input :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file</a:t>
            </a:r>
            <a:r>
              <a:rPr lang="en-US" altLang="zh-TW" sz="2000" dirty="0">
                <a:sym typeface="Wingdings" pitchFamily="2" charset="2"/>
              </a:rPr>
              <a:t>  </a:t>
            </a:r>
            <a:r>
              <a:rPr lang="en-US" altLang="zh-TW" sz="2000" b="1" dirty="0" err="1">
                <a:sym typeface="Wingdings" pitchFamily="2" charset="2"/>
              </a:rPr>
              <a:t>ifstream</a:t>
            </a:r>
            <a:r>
              <a:rPr lang="en-US" altLang="zh-TW" sz="2000" dirty="0">
                <a:sym typeface="Wingdings" pitchFamily="2" charset="2"/>
              </a:rPr>
              <a:t> object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For output :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  <a:sym typeface="Wingdings" pitchFamily="2" charset="2"/>
              </a:rPr>
              <a:t>File </a:t>
            </a:r>
            <a:r>
              <a:rPr lang="en-US" altLang="zh-TW" sz="2000" dirty="0">
                <a:sym typeface="Wingdings" pitchFamily="2" charset="2"/>
              </a:rPr>
              <a:t> </a:t>
            </a:r>
            <a:r>
              <a:rPr lang="en-US" altLang="zh-TW" sz="2000" b="1" dirty="0" err="1">
                <a:sym typeface="Wingdings" pitchFamily="2" charset="2"/>
              </a:rPr>
              <a:t>ofstream</a:t>
            </a:r>
            <a:r>
              <a:rPr lang="en-US" altLang="zh-TW" sz="2000" dirty="0">
                <a:sym typeface="Wingdings" pitchFamily="2" charset="2"/>
              </a:rPr>
              <a:t> object</a:t>
            </a:r>
          </a:p>
          <a:p>
            <a:pPr lvl="2">
              <a:defRPr/>
            </a:pPr>
            <a:endParaRPr lang="en-US" altLang="zh-TW" sz="2000" dirty="0">
              <a:sym typeface="Wingdings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Classes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ifstrea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  <a:sym typeface="Wingdings" pitchFamily="2" charset="2"/>
              </a:rPr>
              <a:t>m and </a:t>
            </a:r>
            <a:r>
              <a:rPr lang="en-US" altLang="zh-TW" sz="2400" dirty="0" err="1">
                <a:solidFill>
                  <a:srgbClr val="000000"/>
                </a:solidFill>
                <a:latin typeface="Calibri"/>
                <a:ea typeface="微軟正黑體"/>
                <a:sym typeface="Wingdings" pitchFamily="2" charset="2"/>
              </a:rPr>
              <a:t>ofstream</a:t>
            </a:r>
            <a:endParaRPr lang="en-US" altLang="zh-TW" sz="2400" dirty="0">
              <a:solidFill>
                <a:srgbClr val="000000"/>
              </a:solidFill>
              <a:latin typeface="Calibri"/>
              <a:ea typeface="微軟正黑體"/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Defined in library </a:t>
            </a:r>
            <a:r>
              <a:rPr kumimoji="0" lang="en-US" altLang="zh-TW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&lt;</a:t>
            </a:r>
            <a:r>
              <a:rPr kumimoji="0" lang="en-US" altLang="zh-TW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fstream</a:t>
            </a:r>
            <a:r>
              <a:rPr kumimoji="0" lang="en-US" altLang="zh-TW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  <a:sym typeface="Wingdings" pitchFamily="2" charset="2"/>
              </a:rPr>
              <a:t>Named in </a:t>
            </a:r>
            <a:r>
              <a:rPr lang="en-US" altLang="zh-TW" sz="2000" b="1" i="1" dirty="0">
                <a:solidFill>
                  <a:srgbClr val="000000"/>
                </a:solidFill>
                <a:latin typeface="Calibri"/>
                <a:ea typeface="微軟正黑體"/>
                <a:sym typeface="Wingdings" pitchFamily="2" charset="2"/>
              </a:rPr>
              <a:t>std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  <a:sym typeface="Wingdings" pitchFamily="2" charset="2"/>
              </a:rPr>
              <a:t> namespace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2020/6/4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1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File I/O Libraries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To allow both file input and output in your program :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2020/6/4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F53794-3214-4EF7-8F17-AB3D4C004C47}"/>
              </a:ext>
            </a:extLst>
          </p:cNvPr>
          <p:cNvSpPr/>
          <p:nvPr/>
        </p:nvSpPr>
        <p:spPr>
          <a:xfrm>
            <a:off x="6271793" y="3429000"/>
            <a:ext cx="30071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#include &lt;</a:t>
            </a:r>
            <a:r>
              <a:rPr lang="en-US" altLang="zh-TW" sz="2000" dirty="0" err="1">
                <a:solidFill>
                  <a:srgbClr val="000000"/>
                </a:solidFill>
              </a:rPr>
              <a:t>fstream</a:t>
            </a:r>
            <a:r>
              <a:rPr lang="en-US" altLang="zh-TW" sz="2000" dirty="0">
                <a:solidFill>
                  <a:srgbClr val="000000"/>
                </a:solidFill>
              </a:rPr>
              <a:t>&gt;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using std :: </a:t>
            </a:r>
            <a:r>
              <a:rPr lang="en-US" altLang="zh-TW" sz="2000" dirty="0" err="1">
                <a:solidFill>
                  <a:srgbClr val="000000"/>
                </a:solidFill>
              </a:rPr>
              <a:t>ifstream</a:t>
            </a:r>
            <a:r>
              <a:rPr lang="en-US" altLang="zh-TW" sz="2000" dirty="0">
                <a:solidFill>
                  <a:srgbClr val="000000"/>
                </a:solidFill>
              </a:rPr>
              <a:t>;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using std :: </a:t>
            </a:r>
            <a:r>
              <a:rPr lang="en-US" altLang="zh-TW" sz="2000" dirty="0" err="1">
                <a:solidFill>
                  <a:srgbClr val="000000"/>
                </a:solidFill>
              </a:rPr>
              <a:t>ofstream</a:t>
            </a:r>
            <a:r>
              <a:rPr lang="en-US" altLang="zh-TW" sz="2000" dirty="0">
                <a:solidFill>
                  <a:srgbClr val="000000"/>
                </a:solidFill>
              </a:rPr>
              <a:t>;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61D43C-A00E-49BC-940E-CFCF6FD6B73F}"/>
              </a:ext>
            </a:extLst>
          </p:cNvPr>
          <p:cNvSpPr/>
          <p:nvPr/>
        </p:nvSpPr>
        <p:spPr>
          <a:xfrm>
            <a:off x="2271853" y="3429000"/>
            <a:ext cx="30071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#include &lt;</a:t>
            </a:r>
            <a:r>
              <a:rPr lang="en-US" altLang="zh-TW" sz="2000" dirty="0" err="1">
                <a:solidFill>
                  <a:srgbClr val="000000"/>
                </a:solidFill>
              </a:rPr>
              <a:t>fstream</a:t>
            </a:r>
            <a:r>
              <a:rPr lang="en-US" altLang="zh-TW" sz="2000" dirty="0">
                <a:solidFill>
                  <a:srgbClr val="000000"/>
                </a:solidFill>
              </a:rPr>
              <a:t>&gt;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using namespace std;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326B6B-40CF-45A4-BE6E-C1C84D0F31E4}"/>
              </a:ext>
            </a:extLst>
          </p:cNvPr>
          <p:cNvSpPr/>
          <p:nvPr/>
        </p:nvSpPr>
        <p:spPr>
          <a:xfrm>
            <a:off x="5142238" y="3558154"/>
            <a:ext cx="9502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60678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Declaring Streams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Stream must be declared like any other class variable :</a:t>
            </a:r>
          </a:p>
          <a:p>
            <a:pPr lvl="1">
              <a:defRPr/>
            </a:pPr>
            <a:r>
              <a:rPr lang="en-US" altLang="zh-TW" sz="2000" b="1" dirty="0" err="1">
                <a:solidFill>
                  <a:srgbClr val="000000"/>
                </a:solidFill>
                <a:latin typeface="Calibri"/>
                <a:ea typeface="微軟正黑體"/>
              </a:rPr>
              <a:t>ifstream</a:t>
            </a: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000" b="1" dirty="0" err="1">
                <a:solidFill>
                  <a:srgbClr val="000000"/>
                </a:solidFill>
                <a:latin typeface="Calibri"/>
                <a:ea typeface="微軟正黑體"/>
              </a:rPr>
              <a:t>inStream</a:t>
            </a: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</a:p>
          <a:p>
            <a:pPr lvl="1">
              <a:defRPr/>
            </a:pP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ofstream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outStream;</a:t>
            </a:r>
          </a:p>
          <a:p>
            <a:pPr lvl="1">
              <a:defRPr/>
            </a:pPr>
            <a:endParaRPr kumimoji="0" lang="en-US" altLang="zh-TW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Must then “connect” to file :</a:t>
            </a:r>
          </a:p>
          <a:p>
            <a:pPr lvl="1">
              <a:defRPr/>
            </a:pPr>
            <a:r>
              <a:rPr lang="en-US" altLang="zh-TW" sz="2000" b="1" dirty="0" err="1">
                <a:solidFill>
                  <a:srgbClr val="000000"/>
                </a:solidFill>
                <a:latin typeface="Calibri"/>
                <a:ea typeface="微軟正黑體"/>
              </a:rPr>
              <a:t>inStream.open</a:t>
            </a: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(“infile.txt”);</a:t>
            </a: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Called “opening the file”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Used member function open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Can specify complete pathname</a:t>
            </a:r>
            <a:endParaRPr kumimoji="0" lang="en-US" altLang="zh-TW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2020/6/4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26F6DCC-5B86-485F-B9AC-9C2CF11447F8}"/>
              </a:ext>
            </a:extLst>
          </p:cNvPr>
          <p:cNvSpPr txBox="1"/>
          <p:nvPr/>
        </p:nvSpPr>
        <p:spPr>
          <a:xfrm>
            <a:off x="7357952" y="3686041"/>
            <a:ext cx="4249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Can pass as argument to constructor :</a:t>
            </a:r>
            <a:endParaRPr lang="en-US" altLang="zh-TW" dirty="0"/>
          </a:p>
          <a:p>
            <a:r>
              <a:rPr lang="en-US" altLang="zh-TW" sz="2000" b="1" dirty="0" err="1"/>
              <a:t>ifstream</a:t>
            </a:r>
            <a:r>
              <a:rPr lang="en-US" altLang="zh-TW" sz="2000" b="1" dirty="0"/>
              <a:t>  </a:t>
            </a:r>
            <a:r>
              <a:rPr lang="en-US" altLang="zh-TW" sz="2000" b="1" dirty="0" err="1"/>
              <a:t>inStream</a:t>
            </a:r>
            <a:r>
              <a:rPr lang="en-US" altLang="zh-TW" sz="2000" b="1" dirty="0"/>
              <a:t>(“infile.txt”);</a:t>
            </a:r>
            <a:endParaRPr lang="zh-TW" altLang="en-US" sz="2000" b="1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222019D-16E5-4258-9413-D1F76005836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097923" y="3135630"/>
            <a:ext cx="3260029" cy="904354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A9C2DC-8E60-4B55-98BD-DEE7BFD1739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059129" y="4039984"/>
            <a:ext cx="2298823" cy="359102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99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Closing Files &amp; File Flush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Files should be closed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Disconnects stream from file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In action :</a:t>
            </a:r>
          </a:p>
          <a:p>
            <a:pPr lvl="2">
              <a:defRPr/>
            </a:pPr>
            <a:r>
              <a:rPr lang="en-US" altLang="zh-TW" sz="2000" b="1" dirty="0" err="1">
                <a:solidFill>
                  <a:srgbClr val="000000"/>
                </a:solidFill>
              </a:rPr>
              <a:t>inStream.close</a:t>
            </a:r>
            <a:r>
              <a:rPr lang="en-US" altLang="zh-TW" sz="2000" b="1" dirty="0">
                <a:solidFill>
                  <a:srgbClr val="000000"/>
                </a:solidFill>
              </a:rPr>
              <a:t>();</a:t>
            </a:r>
          </a:p>
          <a:p>
            <a:pPr lvl="2">
              <a:defRPr/>
            </a:pPr>
            <a:r>
              <a:rPr lang="en-US" altLang="zh-TW" sz="2000" b="1" dirty="0" err="1">
                <a:solidFill>
                  <a:srgbClr val="000000"/>
                </a:solidFill>
              </a:rPr>
              <a:t>outStream.close</a:t>
            </a:r>
            <a:r>
              <a:rPr lang="en-US" altLang="zh-TW" sz="2000" b="1" dirty="0">
                <a:solidFill>
                  <a:srgbClr val="000000"/>
                </a:solidFill>
              </a:rPr>
              <a:t>();</a:t>
            </a:r>
          </a:p>
          <a:p>
            <a:pPr lvl="2">
              <a:defRPr/>
            </a:pPr>
            <a:endParaRPr kumimoji="0" lang="en-US" altLang="zh-TW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Output often “buffered”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Written in “groups”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Occasionally might need to force writing :</a:t>
            </a:r>
          </a:p>
          <a:p>
            <a:pPr lvl="2">
              <a:defRPr/>
            </a:pP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</a:t>
            </a:r>
            <a:r>
              <a:rPr lang="en-US" altLang="zh-TW" sz="2000" b="1" dirty="0" err="1">
                <a:solidFill>
                  <a:srgbClr val="000000"/>
                </a:solidFill>
                <a:latin typeface="Calibri"/>
                <a:ea typeface="微軟正黑體"/>
              </a:rPr>
              <a:t>tStream.flush</a:t>
            </a: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();	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//all buffered output is physically written</a:t>
            </a:r>
            <a:endParaRPr kumimoji="0" lang="en-US" altLang="zh-TW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2020/6/4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8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Appending to a file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Standard open operation begins with empty file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Open for append :</a:t>
            </a:r>
          </a:p>
          <a:p>
            <a:pPr lvl="1">
              <a:defRPr/>
            </a:pP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ofStream outStream;</a:t>
            </a:r>
          </a:p>
          <a:p>
            <a:pPr lvl="1">
              <a:defRPr/>
            </a:pP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outstream.open(“important.txt” </a:t>
            </a:r>
            <a:r>
              <a:rPr lang="en-US" altLang="zh-TW" sz="2000" b="1" dirty="0">
                <a:solidFill>
                  <a:srgbClr val="FF0000"/>
                </a:solidFill>
                <a:latin typeface="Calibri"/>
                <a:ea typeface="微軟正黑體"/>
              </a:rPr>
              <a:t>, </a:t>
            </a:r>
            <a:r>
              <a:rPr lang="en-US" altLang="zh-TW" sz="2000" b="1" dirty="0" err="1">
                <a:solidFill>
                  <a:srgbClr val="FF0000"/>
                </a:solidFill>
                <a:latin typeface="Calibri"/>
                <a:ea typeface="微軟正黑體"/>
              </a:rPr>
              <a:t>ios</a:t>
            </a:r>
            <a:r>
              <a:rPr lang="en-US" altLang="zh-TW" sz="2000" b="1" dirty="0">
                <a:solidFill>
                  <a:srgbClr val="FF0000"/>
                </a:solidFill>
                <a:latin typeface="Calibri"/>
                <a:ea typeface="微軟正黑體"/>
              </a:rPr>
              <a:t> :: app</a:t>
            </a: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);</a:t>
            </a:r>
          </a:p>
          <a:p>
            <a:pPr lvl="1">
              <a:defRPr/>
            </a:pPr>
            <a:endParaRPr lang="en-US" altLang="zh-TW" sz="2000" b="1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solidFill>
                  <a:srgbClr val="000000"/>
                </a:solidFill>
                <a:ea typeface="微軟正黑體"/>
              </a:rPr>
              <a:t>If file doesn’t exist </a:t>
            </a:r>
            <a:r>
              <a:rPr lang="en-US" altLang="zh-TW" sz="2000" dirty="0">
                <a:sym typeface="Wingdings" pitchFamily="2" charset="2"/>
              </a:rPr>
              <a:t></a:t>
            </a:r>
            <a:r>
              <a:rPr lang="en-US" altLang="zh-TW" sz="2000" dirty="0">
                <a:solidFill>
                  <a:srgbClr val="000000"/>
                </a:solidFill>
                <a:ea typeface="微軟正黑體"/>
              </a:rPr>
              <a:t> creates it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solidFill>
                  <a:srgbClr val="000000"/>
                </a:solidFill>
                <a:ea typeface="微軟正黑體"/>
              </a:rPr>
              <a:t>If file exists </a:t>
            </a:r>
            <a:r>
              <a:rPr lang="en-US" altLang="zh-TW" sz="2000" dirty="0">
                <a:sym typeface="Wingdings" pitchFamily="2" charset="2"/>
              </a:rPr>
              <a:t> appends to end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solidFill>
                  <a:srgbClr val="000000"/>
                </a:solidFill>
                <a:ea typeface="微軟正黑體"/>
                <a:sym typeface="Wingdings" pitchFamily="2" charset="2"/>
              </a:rPr>
              <a:t>2</a:t>
            </a:r>
            <a:r>
              <a:rPr lang="en-US" altLang="zh-TW" sz="2000" baseline="30000" dirty="0">
                <a:solidFill>
                  <a:srgbClr val="000000"/>
                </a:solidFill>
                <a:ea typeface="微軟正黑體"/>
                <a:sym typeface="Wingdings" pitchFamily="2" charset="2"/>
              </a:rPr>
              <a:t>nd </a:t>
            </a:r>
            <a:r>
              <a:rPr lang="en-US" altLang="zh-TW" sz="2000" dirty="0">
                <a:solidFill>
                  <a:srgbClr val="000000"/>
                </a:solidFill>
                <a:ea typeface="微軟正黑體"/>
                <a:sym typeface="Wingdings" pitchFamily="2" charset="2"/>
              </a:rPr>
              <a:t>argument is class </a:t>
            </a:r>
            <a:r>
              <a:rPr lang="en-US" altLang="zh-TW" sz="2000" b="1" i="1" dirty="0" err="1">
                <a:solidFill>
                  <a:srgbClr val="000000"/>
                </a:solidFill>
                <a:ea typeface="微軟正黑體"/>
                <a:sym typeface="Wingdings" pitchFamily="2" charset="2"/>
              </a:rPr>
              <a:t>ios</a:t>
            </a:r>
            <a:r>
              <a:rPr lang="en-US" altLang="zh-TW" sz="2000" b="1" i="1" dirty="0">
                <a:solidFill>
                  <a:srgbClr val="000000"/>
                </a:solidFill>
                <a:ea typeface="微軟正黑體"/>
                <a:sym typeface="Wingdings" pitchFamily="2" charset="2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ea typeface="微軟正黑體"/>
                <a:sym typeface="Wingdings" pitchFamily="2" charset="2"/>
              </a:rPr>
              <a:t>defined constant</a:t>
            </a:r>
          </a:p>
          <a:p>
            <a:pPr marL="1257300" lvl="2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solidFill>
                  <a:srgbClr val="000000"/>
                </a:solidFill>
                <a:ea typeface="微軟正黑體"/>
              </a:rPr>
              <a:t>In </a:t>
            </a:r>
            <a:r>
              <a:rPr lang="en-US" altLang="zh-TW" sz="2000" b="1" i="1" dirty="0">
                <a:solidFill>
                  <a:srgbClr val="000000"/>
                </a:solidFill>
                <a:ea typeface="微軟正黑體"/>
              </a:rPr>
              <a:t>&lt;iostream&gt;</a:t>
            </a:r>
            <a:r>
              <a:rPr lang="en-US" altLang="zh-TW" sz="2000" dirty="0">
                <a:solidFill>
                  <a:srgbClr val="000000"/>
                </a:solidFill>
                <a:ea typeface="微軟正黑體"/>
              </a:rPr>
              <a:t> library , </a:t>
            </a:r>
            <a:r>
              <a:rPr lang="en-US" altLang="zh-TW" sz="2000" b="1" i="1" dirty="0">
                <a:solidFill>
                  <a:srgbClr val="000000"/>
                </a:solidFill>
                <a:ea typeface="微軟正黑體"/>
              </a:rPr>
              <a:t>std</a:t>
            </a:r>
            <a:r>
              <a:rPr lang="en-US" altLang="zh-TW" sz="2000" dirty="0">
                <a:solidFill>
                  <a:srgbClr val="000000"/>
                </a:solidFill>
                <a:ea typeface="微軟正黑體"/>
              </a:rPr>
              <a:t> namespace 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2020/6/4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2219067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938</Words>
  <Application>Microsoft Office PowerPoint</Application>
  <PresentationFormat>寬螢幕</PresentationFormat>
  <Paragraphs>211</Paragraphs>
  <Slides>21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</vt:lpstr>
      <vt:lpstr>Wingdings</vt:lpstr>
      <vt:lpstr>Wingdings 2</vt:lpstr>
      <vt:lpstr>框架</vt:lpstr>
      <vt:lpstr>C程式設計實驗(二) </vt:lpstr>
      <vt:lpstr>Learning Objectives</vt:lpstr>
      <vt:lpstr>Streams</vt:lpstr>
      <vt:lpstr>Stream Usage</vt:lpstr>
      <vt:lpstr>File Connection</vt:lpstr>
      <vt:lpstr>File I/O Libraries</vt:lpstr>
      <vt:lpstr>Declaring Streams</vt:lpstr>
      <vt:lpstr>Closing Files &amp; File Flush</vt:lpstr>
      <vt:lpstr>Appending to a file</vt:lpstr>
      <vt:lpstr>Checking End Of File (EOF)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C程式設計實驗(二)</dc:title>
  <dc:creator>J.H. Chang</dc:creator>
  <cp:lastModifiedBy>宜蓁 蔡</cp:lastModifiedBy>
  <cp:revision>99</cp:revision>
  <dcterms:created xsi:type="dcterms:W3CDTF">2019-03-22T17:18:14Z</dcterms:created>
  <dcterms:modified xsi:type="dcterms:W3CDTF">2020-06-04T04:43:25Z</dcterms:modified>
</cp:coreProperties>
</file>