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65" r:id="rId3"/>
    <p:sldId id="269" r:id="rId4"/>
    <p:sldId id="270" r:id="rId5"/>
    <p:sldId id="27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1" autoAdjust="0"/>
    <p:restoredTop sz="95214" autoAdjust="0"/>
  </p:normalViewPr>
  <p:slideViewPr>
    <p:cSldViewPr snapToGrid="0">
      <p:cViewPr varScale="1">
        <p:scale>
          <a:sx n="119" d="100"/>
          <a:sy n="119" d="100"/>
        </p:scale>
        <p:origin x="78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99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2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2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01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3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7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7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8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3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51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488340"/>
          </a:xfrm>
        </p:spPr>
        <p:txBody>
          <a:bodyPr>
            <a:normAutofit/>
          </a:bodyPr>
          <a:lstStyle/>
          <a:p>
            <a:r>
              <a:rPr lang="en-US" altLang="zh-TW" sz="6600" dirty="0"/>
              <a:t>C </a:t>
            </a:r>
            <a:r>
              <a:rPr lang="zh-TW" altLang="en-US" sz="6600" dirty="0"/>
              <a:t>程式設計實習課練習題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45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13-1</a:t>
            </a:r>
            <a:r>
              <a:rPr lang="zh-TW" altLang="en-US" dirty="0"/>
              <a:t>：氣溫查詢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E2F533F-9476-48FE-B6E1-C97A94EDE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請設計一支程式，輸入外部檔案名稱後，可由外部檔案讀入某地</a:t>
            </a:r>
            <a:r>
              <a:rPr lang="en-US" altLang="zh-TW" dirty="0">
                <a:solidFill>
                  <a:schemeClr val="tx1"/>
                </a:solidFill>
              </a:rPr>
              <a:t>12</a:t>
            </a:r>
            <a:r>
              <a:rPr lang="zh-TW" altLang="en-US" dirty="0">
                <a:solidFill>
                  <a:schemeClr val="tx1"/>
                </a:solidFill>
              </a:rPr>
              <a:t>個月的平均氣溫。</a:t>
            </a:r>
            <a:endParaRPr lang="en-US" altLang="zh-TW" sz="1600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之後會計算何者為整年氣溫最高的月份，並且把查詢結果印至螢幕上。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備註</a:t>
            </a:r>
            <a:r>
              <a:rPr lang="en-US" altLang="zh-TW" dirty="0">
                <a:solidFill>
                  <a:schemeClr val="tx1"/>
                </a:solidFill>
              </a:rPr>
              <a:t>. </a:t>
            </a:r>
            <a:r>
              <a:rPr lang="zh-TW" altLang="en-US" dirty="0">
                <a:solidFill>
                  <a:schemeClr val="tx1"/>
                </a:solidFill>
              </a:rPr>
              <a:t>外部檔案名稱一律叫做 </a:t>
            </a:r>
            <a:r>
              <a:rPr lang="en-US" altLang="zh-TW" b="1" dirty="0">
                <a:solidFill>
                  <a:schemeClr val="tx1"/>
                </a:solidFill>
              </a:rPr>
              <a:t>temp.txt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AFB04CF-89B0-49B0-98CC-C23C92E8E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879" y="4701161"/>
            <a:ext cx="6189116" cy="607010"/>
          </a:xfrm>
          <a:prstGeom prst="rect">
            <a:avLst/>
          </a:prstGeom>
        </p:spPr>
      </p:pic>
      <p:pic>
        <p:nvPicPr>
          <p:cNvPr id="4" name="圖片 3" descr="一張含有 電子用品 的圖片&#10;&#10;自動產生的描述">
            <a:extLst>
              <a:ext uri="{FF2B5EF4-FFF2-40B4-BE49-F238E27FC236}">
                <a16:creationId xmlns:a16="http://schemas.microsoft.com/office/drawing/2014/main" id="{ADC90C5B-3BC3-4927-A7FE-0A8B643C7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579" y="3613502"/>
            <a:ext cx="2800574" cy="278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3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13-2</a:t>
            </a:r>
            <a:r>
              <a:rPr lang="zh-TW" altLang="en-US" dirty="0"/>
              <a:t>：答案批改系統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請實作出一支程式，必須從名為</a:t>
            </a:r>
            <a:r>
              <a:rPr lang="en-US" altLang="zh-TW" b="1" dirty="0">
                <a:solidFill>
                  <a:schemeClr val="tx1"/>
                </a:solidFill>
              </a:rPr>
              <a:t>TrueAnswer.txt</a:t>
            </a:r>
            <a:r>
              <a:rPr lang="zh-TW" altLang="en-US" dirty="0">
                <a:solidFill>
                  <a:schemeClr val="tx1"/>
                </a:solidFill>
              </a:rPr>
              <a:t>及</a:t>
            </a:r>
            <a:r>
              <a:rPr lang="en-US" altLang="zh-TW" b="1" dirty="0">
                <a:solidFill>
                  <a:schemeClr val="tx1"/>
                </a:solidFill>
              </a:rPr>
              <a:t>MyAnswer.txt</a:t>
            </a:r>
            <a:r>
              <a:rPr lang="zh-TW" altLang="en-US" dirty="0">
                <a:solidFill>
                  <a:schemeClr val="tx1"/>
                </a:solidFill>
              </a:rPr>
              <a:t>兩個外部檔案中，分別讀取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正確解答</a:t>
            </a:r>
            <a:r>
              <a:rPr lang="zh-TW" altLang="en-US" dirty="0">
                <a:solidFill>
                  <a:schemeClr val="tx1"/>
                </a:solidFill>
              </a:rPr>
              <a:t>及</a:t>
            </a:r>
            <a:r>
              <a:rPr lang="en-US" altLang="zh-TW" b="1" dirty="0">
                <a:solidFill>
                  <a:schemeClr val="tx1"/>
                </a:solidFill>
              </a:rPr>
              <a:t>10</a:t>
            </a:r>
            <a:r>
              <a:rPr lang="zh-TW" altLang="en-US" b="1" dirty="0">
                <a:solidFill>
                  <a:schemeClr val="tx1"/>
                </a:solidFill>
              </a:rPr>
              <a:t>個學生的答案</a:t>
            </a:r>
            <a:r>
              <a:rPr lang="zh-TW" altLang="en-US" dirty="0">
                <a:solidFill>
                  <a:schemeClr val="tx1"/>
                </a:solidFill>
              </a:rPr>
              <a:t>。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每個正解可以獲得</a:t>
            </a:r>
            <a:r>
              <a:rPr lang="en-US" altLang="zh-TW" dirty="0">
                <a:solidFill>
                  <a:schemeClr val="tx1"/>
                </a:solidFill>
              </a:rPr>
              <a:t>10</a:t>
            </a:r>
            <a:r>
              <a:rPr lang="zh-TW" altLang="en-US" dirty="0">
                <a:solidFill>
                  <a:schemeClr val="tx1"/>
                </a:solidFill>
              </a:rPr>
              <a:t>分，請完成答案自動批改的功能，並計算最後總分。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</p:txBody>
      </p:sp>
      <p:pic>
        <p:nvPicPr>
          <p:cNvPr id="5" name="圖片 4" descr="一張含有 物件 的圖片&#10;&#10;自動產生的描述">
            <a:extLst>
              <a:ext uri="{FF2B5EF4-FFF2-40B4-BE49-F238E27FC236}">
                <a16:creationId xmlns:a16="http://schemas.microsoft.com/office/drawing/2014/main" id="{8BC86DA8-B9F7-4049-AE1F-8C8520183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831288"/>
            <a:ext cx="5397416" cy="101348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DEED567-E945-4C48-BA09-1E22D939D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709" y="3429000"/>
            <a:ext cx="3736579" cy="181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44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13-3</a:t>
            </a:r>
            <a:r>
              <a:rPr lang="zh-TW" altLang="en-US" dirty="0"/>
              <a:t>：樂透下注系統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E2F533F-9476-48FE-B6E1-C97A94EDE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請設計一支程式，能夠讓使用者有兩種購買樂透的方式 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solidFill>
                  <a:schemeClr val="tx1"/>
                </a:solidFill>
              </a:rPr>
              <a:t>電腦隨機產生號碼</a:t>
            </a:r>
            <a:r>
              <a:rPr lang="en-US" altLang="zh-TW" dirty="0">
                <a:solidFill>
                  <a:schemeClr val="tx1"/>
                </a:solidFill>
              </a:rPr>
              <a:t>	</a:t>
            </a:r>
            <a:r>
              <a:rPr lang="en-US" altLang="zh-TW" dirty="0">
                <a:solidFill>
                  <a:srgbClr val="E48312"/>
                </a:solidFill>
              </a:rPr>
              <a:t>2.  </a:t>
            </a:r>
            <a:r>
              <a:rPr lang="zh-TW" altLang="en-US" dirty="0">
                <a:solidFill>
                  <a:schemeClr val="tx1"/>
                </a:solidFill>
              </a:rPr>
              <a:t>自行輸入號碼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最後，將成功購買的號碼輸出至外部檔案</a:t>
            </a:r>
            <a:r>
              <a:rPr lang="en-US" altLang="zh-TW" b="1" dirty="0">
                <a:solidFill>
                  <a:schemeClr val="tx1"/>
                </a:solidFill>
              </a:rPr>
              <a:t>MyLottery.txt</a:t>
            </a:r>
            <a:r>
              <a:rPr lang="zh-TW" altLang="en-US" dirty="0">
                <a:solidFill>
                  <a:schemeClr val="tx1"/>
                </a:solidFill>
              </a:rPr>
              <a:t>之中。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備註</a:t>
            </a:r>
            <a:r>
              <a:rPr lang="en-US" altLang="zh-TW" dirty="0">
                <a:solidFill>
                  <a:schemeClr val="tx1"/>
                </a:solidFill>
              </a:rPr>
              <a:t>. </a:t>
            </a:r>
          </a:p>
          <a:p>
            <a:pPr>
              <a:buFont typeface="Calibri" panose="020F0502020204030204" pitchFamily="34" charset="0"/>
              <a:buChar char="●"/>
            </a:pPr>
            <a:r>
              <a:rPr lang="zh-TW" altLang="en-US" dirty="0">
                <a:solidFill>
                  <a:schemeClr val="tx1"/>
                </a:solidFill>
              </a:rPr>
              <a:t>號碼不能重複，且只能從</a:t>
            </a:r>
            <a:r>
              <a:rPr lang="en-US" altLang="zh-TW" dirty="0">
                <a:solidFill>
                  <a:schemeClr val="tx1"/>
                </a:solidFill>
              </a:rPr>
              <a:t>1</a:t>
            </a:r>
            <a:r>
              <a:rPr lang="zh-TW" altLang="en-US" dirty="0">
                <a:solidFill>
                  <a:schemeClr val="tx1"/>
                </a:solidFill>
              </a:rPr>
              <a:t>～</a:t>
            </a:r>
            <a:r>
              <a:rPr lang="en-US" altLang="zh-TW" dirty="0">
                <a:solidFill>
                  <a:schemeClr val="tx1"/>
                </a:solidFill>
              </a:rPr>
              <a:t>52</a:t>
            </a:r>
            <a:r>
              <a:rPr lang="zh-TW" altLang="en-US" dirty="0">
                <a:solidFill>
                  <a:schemeClr val="tx1"/>
                </a:solidFill>
              </a:rPr>
              <a:t>中的整數進行選取。</a:t>
            </a:r>
            <a:endParaRPr lang="en-US" altLang="zh-TW" dirty="0">
              <a:solidFill>
                <a:schemeClr val="tx1"/>
              </a:solidFill>
            </a:endParaRPr>
          </a:p>
          <a:p>
            <a:pPr>
              <a:buFont typeface="Calibri" panose="020F0502020204030204" pitchFamily="34" charset="0"/>
              <a:buChar char="●"/>
            </a:pPr>
            <a:r>
              <a:rPr lang="zh-TW" altLang="en-US" dirty="0">
                <a:solidFill>
                  <a:schemeClr val="tx1"/>
                </a:solidFill>
              </a:rPr>
              <a:t>顯示出來的號碼必須從小到大排序。</a:t>
            </a:r>
            <a:endParaRPr lang="en-US" altLang="zh-TW" dirty="0">
              <a:solidFill>
                <a:schemeClr val="tx1"/>
              </a:solidFill>
            </a:endParaRPr>
          </a:p>
          <a:p>
            <a:pPr>
              <a:buFont typeface="Calibri" panose="020F0502020204030204" pitchFamily="34" charset="0"/>
              <a:buChar char="●"/>
            </a:pPr>
            <a:r>
              <a:rPr lang="zh-TW" altLang="en-US" dirty="0">
                <a:solidFill>
                  <a:schemeClr val="tx1"/>
                </a:solidFill>
              </a:rPr>
              <a:t>所有排序皆</a:t>
            </a:r>
            <a:r>
              <a:rPr lang="zh-TW" altLang="en-US" b="1" dirty="0">
                <a:solidFill>
                  <a:schemeClr val="tx1"/>
                </a:solidFill>
              </a:rPr>
              <a:t>不可</a:t>
            </a:r>
            <a:r>
              <a:rPr lang="zh-TW" altLang="en-US" dirty="0">
                <a:solidFill>
                  <a:schemeClr val="tx1"/>
                </a:solidFill>
              </a:rPr>
              <a:t>使用內建函式</a:t>
            </a:r>
            <a:endParaRPr lang="en-US" altLang="zh-TW" dirty="0">
              <a:solidFill>
                <a:schemeClr val="tx1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EFF7EB0-587C-439D-BE32-36AB84C3F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5480752"/>
            <a:ext cx="3944677" cy="1236251"/>
          </a:xfrm>
          <a:prstGeom prst="rect">
            <a:avLst/>
          </a:prstGeom>
        </p:spPr>
      </p:pic>
      <p:pic>
        <p:nvPicPr>
          <p:cNvPr id="6" name="圖片 5" descr="一張含有 螢幕擷取畫面 的圖片&#10;&#10;自動產生的描述">
            <a:extLst>
              <a:ext uri="{FF2B5EF4-FFF2-40B4-BE49-F238E27FC236}">
                <a16:creationId xmlns:a16="http://schemas.microsoft.com/office/drawing/2014/main" id="{0D533580-1C55-40F6-BD55-9BBCDAC22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465" y="2265900"/>
            <a:ext cx="4155384" cy="430549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480F4CF-3381-40DC-BCC2-2AAB561657D1}"/>
              </a:ext>
            </a:extLst>
          </p:cNvPr>
          <p:cNvSpPr/>
          <p:nvPr/>
        </p:nvSpPr>
        <p:spPr>
          <a:xfrm>
            <a:off x="9403976" y="2590203"/>
            <a:ext cx="1101464" cy="167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AC34A58-D46E-4C46-A33A-61A1D091FC20}"/>
              </a:ext>
            </a:extLst>
          </p:cNvPr>
          <p:cNvSpPr/>
          <p:nvPr/>
        </p:nvSpPr>
        <p:spPr>
          <a:xfrm>
            <a:off x="8955693" y="5250611"/>
            <a:ext cx="1101464" cy="167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834C582-B071-4446-B28D-2EBD954E2CE3}"/>
              </a:ext>
            </a:extLst>
          </p:cNvPr>
          <p:cNvSpPr/>
          <p:nvPr/>
        </p:nvSpPr>
        <p:spPr>
          <a:xfrm>
            <a:off x="9403976" y="5869094"/>
            <a:ext cx="1101464" cy="167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704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9E986D-D661-4E25-9C1E-708738988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727" y="451932"/>
            <a:ext cx="10737669" cy="1280890"/>
          </a:xfrm>
        </p:spPr>
        <p:txBody>
          <a:bodyPr>
            <a:no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課堂練習</a:t>
            </a:r>
            <a:r>
              <a:rPr lang="en-US" altLang="zh-TW" dirty="0">
                <a:solidFill>
                  <a:schemeClr val="tx1"/>
                </a:solidFill>
              </a:rPr>
              <a:t>13-4  </a:t>
            </a:r>
            <a:r>
              <a:rPr lang="zh-TW" altLang="en-US" dirty="0">
                <a:solidFill>
                  <a:schemeClr val="tx1"/>
                </a:solidFill>
              </a:rPr>
              <a:t>利用</a:t>
            </a:r>
            <a:r>
              <a:rPr lang="en-US" altLang="zh-TW" dirty="0">
                <a:solidFill>
                  <a:schemeClr val="tx1"/>
                </a:solidFill>
              </a:rPr>
              <a:t>inheritance </a:t>
            </a:r>
            <a:r>
              <a:rPr lang="zh-TW" altLang="en-US" dirty="0">
                <a:solidFill>
                  <a:schemeClr val="tx1"/>
                </a:solidFill>
              </a:rPr>
              <a:t>計算體積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630EE4-B787-4D57-B44B-236FD86AF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7863" y="2103619"/>
            <a:ext cx="8915400" cy="3777622"/>
          </a:xfrm>
        </p:spPr>
        <p:txBody>
          <a:bodyPr/>
          <a:lstStyle/>
          <a:p>
            <a:r>
              <a:rPr lang="en-US" altLang="zh-TW" b="1" dirty="0"/>
              <a:t>Base class </a:t>
            </a:r>
            <a:r>
              <a:rPr lang="en-US" altLang="zh-TW" dirty="0"/>
              <a:t>: circle ,</a:t>
            </a:r>
            <a:r>
              <a:rPr lang="zh-TW" altLang="en-US" dirty="0"/>
              <a:t> 包含變數</a:t>
            </a:r>
            <a:r>
              <a:rPr lang="en-US" altLang="zh-TW" dirty="0"/>
              <a:t>(</a:t>
            </a:r>
            <a:r>
              <a:rPr lang="zh-TW" altLang="en-US" dirty="0"/>
              <a:t>半徑</a:t>
            </a:r>
            <a:r>
              <a:rPr lang="en-US" altLang="zh-TW" dirty="0"/>
              <a:t>r),constructor,</a:t>
            </a:r>
            <a:r>
              <a:rPr lang="zh-TW" altLang="en-US" dirty="0"/>
              <a:t>以及 </a:t>
            </a:r>
            <a:r>
              <a:rPr lang="en-US" altLang="zh-TW" dirty="0"/>
              <a:t>output</a:t>
            </a:r>
            <a:r>
              <a:rPr lang="zh-TW" altLang="en-US" dirty="0"/>
              <a:t>函式</a:t>
            </a:r>
            <a:endParaRPr lang="en-US" altLang="zh-TW" dirty="0"/>
          </a:p>
          <a:p>
            <a:r>
              <a:rPr lang="en-US" altLang="zh-TW" b="1" dirty="0"/>
              <a:t>Derived</a:t>
            </a:r>
            <a:r>
              <a:rPr lang="zh-TW" altLang="en-US" b="1" dirty="0"/>
              <a:t> </a:t>
            </a:r>
            <a:r>
              <a:rPr lang="en-US" altLang="zh-TW" b="1" dirty="0"/>
              <a:t>class</a:t>
            </a:r>
            <a:r>
              <a:rPr lang="zh-TW" altLang="en-US" b="1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cylinder(</a:t>
            </a:r>
            <a:r>
              <a:rPr lang="zh-TW" altLang="en-US" dirty="0"/>
              <a:t>圓柱體</a:t>
            </a:r>
            <a:r>
              <a:rPr lang="en-US" altLang="zh-TW" dirty="0"/>
              <a:t>)</a:t>
            </a:r>
            <a:r>
              <a:rPr lang="zh-TW" altLang="en-US" dirty="0"/>
              <a:t>  </a:t>
            </a:r>
            <a:r>
              <a:rPr lang="en-US" altLang="zh-TW" dirty="0"/>
              <a:t>=&gt;</a:t>
            </a:r>
            <a:r>
              <a:rPr lang="zh-TW" altLang="en-US" dirty="0"/>
              <a:t> 繼承</a:t>
            </a:r>
            <a:r>
              <a:rPr lang="en-US" altLang="zh-TW" dirty="0"/>
              <a:t>circle</a:t>
            </a:r>
            <a:r>
              <a:rPr lang="zh-TW" altLang="en-US" dirty="0"/>
              <a:t>的</a:t>
            </a:r>
            <a:r>
              <a:rPr lang="en-US" altLang="zh-TW" dirty="0"/>
              <a:t>class</a:t>
            </a:r>
          </a:p>
          <a:p>
            <a:r>
              <a:rPr lang="zh-TW" altLang="en-US" dirty="0"/>
              <a:t>包含變數</a:t>
            </a:r>
            <a:r>
              <a:rPr lang="en-US" altLang="zh-TW" dirty="0"/>
              <a:t>(</a:t>
            </a:r>
            <a:r>
              <a:rPr lang="zh-TW" altLang="en-US" dirty="0"/>
              <a:t>高度</a:t>
            </a:r>
            <a:r>
              <a:rPr lang="en-US" altLang="zh-TW" dirty="0"/>
              <a:t>h),constructor,</a:t>
            </a:r>
            <a:r>
              <a:rPr lang="zh-TW" altLang="en-US" dirty="0"/>
              <a:t>以及 </a:t>
            </a:r>
            <a:r>
              <a:rPr lang="en-US" altLang="zh-TW" dirty="0"/>
              <a:t>output</a:t>
            </a:r>
            <a:r>
              <a:rPr lang="zh-TW" altLang="en-US" dirty="0"/>
              <a:t>函式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5855268-CF5D-4571-9C31-65CD23724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401" y="3573253"/>
            <a:ext cx="5886323" cy="241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5593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3890</TotalTime>
  <Words>269</Words>
  <Application>Microsoft Office PowerPoint</Application>
  <PresentationFormat>寬螢幕</PresentationFormat>
  <Paragraphs>23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回顧</vt:lpstr>
      <vt:lpstr>C 程式設計實習課練習題</vt:lpstr>
      <vt:lpstr>課堂練習13-1：氣溫查詢</vt:lpstr>
      <vt:lpstr>課堂練習13-2：答案批改系統</vt:lpstr>
      <vt:lpstr>課堂練習13-3：樂透下注系統</vt:lpstr>
      <vt:lpstr>課堂練習13-4  利用inheritance 計算體積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J.H. Chang</dc:creator>
  <cp:lastModifiedBy>宜蓁 蔡</cp:lastModifiedBy>
  <cp:revision>227</cp:revision>
  <dcterms:created xsi:type="dcterms:W3CDTF">2017-02-23T02:57:53Z</dcterms:created>
  <dcterms:modified xsi:type="dcterms:W3CDTF">2020-06-02T06:29:20Z</dcterms:modified>
</cp:coreProperties>
</file>