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6" r:id="rId2"/>
    <p:sldId id="299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2" r:id="rId12"/>
    <p:sldId id="313" r:id="rId13"/>
    <p:sldId id="315" r:id="rId14"/>
    <p:sldId id="316" r:id="rId15"/>
    <p:sldId id="31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689E7-FBF7-4CC3-ACCE-2E25669285BF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DDC5F-3DE3-4387-A6F4-6BFB47A014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3119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624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6218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73052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79205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33706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1760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0375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6287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068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0636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6098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5225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8891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1112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8CA1-CCD1-44BF-AF74-4ACA54A38F31}" type="datetime1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92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A953F-E1E6-4579-8C7E-FB8703C5D661}" type="datetime1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396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3839-B669-4A79-B36C-EF859F643F55}" type="datetime1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7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2F5D-7E97-473D-8854-910A69EE3644}" type="datetime1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391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C432-091C-4433-96D7-733EAB4F3D93}" type="datetime1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6318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2E67-0732-48C8-A5F4-FC65D1A61B7E}" type="datetime1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94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6CE2-63FC-4B1B-8B11-A3298DC6324A}" type="datetime1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6370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8875-11B8-4924-9B5F-7C35293EC0C9}" type="datetime1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02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05E7-CA7F-4945-893C-31016D717115}" type="datetime1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37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07E6-C484-4C86-9451-E8BD6DF8D153}" type="datetime1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102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B4CFB-01CF-4153-81AE-57AB767C1C4C}" type="datetime1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17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A6DF88C-7023-433F-9C51-A8CC88DB3C79}" type="datetime1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124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6AF5CE9-D60D-4D6B-B2B5-6119F6F32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</p:spPr>
        <p:txBody>
          <a:bodyPr anchor="b">
            <a:normAutofit/>
          </a:bodyPr>
          <a:lstStyle/>
          <a:p>
            <a:r>
              <a:rPr lang="en-US" altLang="zh-TW" sz="6000" dirty="0"/>
              <a:t>C</a:t>
            </a:r>
            <a:r>
              <a:rPr lang="zh-TW" altLang="en-US" sz="6000" dirty="0"/>
              <a:t>程式設計實驗</a:t>
            </a:r>
            <a:r>
              <a:rPr lang="en-US" altLang="zh-TW" sz="6000" dirty="0"/>
              <a:t>(</a:t>
            </a:r>
            <a:r>
              <a:rPr lang="zh-TW" altLang="en-US" sz="6000" dirty="0"/>
              <a:t>二</a:t>
            </a:r>
            <a:r>
              <a:rPr lang="en-US" altLang="zh-TW" sz="6000" dirty="0"/>
              <a:t>)</a:t>
            </a:r>
            <a:br>
              <a:rPr lang="en-US" altLang="zh-TW" sz="6000" dirty="0"/>
            </a:br>
            <a:endParaRPr lang="zh-TW" altLang="en-US" sz="5800" dirty="0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B82EC1-C91F-41F0-8C20-122972902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2622" y="5006151"/>
            <a:ext cx="8442440" cy="768116"/>
          </a:xfrm>
        </p:spPr>
        <p:txBody>
          <a:bodyPr anchor="t">
            <a:normAutofit fontScale="85000" lnSpcReduction="10000"/>
          </a:bodyPr>
          <a:lstStyle/>
          <a:p>
            <a:r>
              <a:rPr lang="en-US" altLang="zh-TW" sz="4200" dirty="0"/>
              <a:t>Chapter14. </a:t>
            </a:r>
            <a:r>
              <a:rPr lang="en-US" altLang="zh-TW" sz="4400" dirty="0"/>
              <a:t>Inheritance</a:t>
            </a:r>
            <a:r>
              <a:rPr lang="zh-TW" altLang="en-US" sz="4400" dirty="0"/>
              <a:t> </a:t>
            </a:r>
            <a:r>
              <a:rPr lang="en-US" altLang="zh-TW" sz="4400" dirty="0"/>
              <a:t>&amp;</a:t>
            </a:r>
            <a:r>
              <a:rPr lang="zh-TW" altLang="en-US" sz="4400" dirty="0"/>
              <a:t> </a:t>
            </a:r>
            <a:r>
              <a:rPr lang="en-US" altLang="zh-TW" sz="4400" dirty="0"/>
              <a:t>Polymorphism</a:t>
            </a:r>
            <a:endParaRPr lang="zh-TW" altLang="en-US" sz="4200" dirty="0">
              <a:solidFill>
                <a:schemeClr val="accent1"/>
              </a:solidFill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42F39C-5EB1-49E5-8E9B-02205E76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2020/6/11</a:t>
            </a:r>
            <a:r>
              <a:rPr lang="zh-TW" altLang="en-US" dirty="0"/>
              <a:t> 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CC6CB67-356F-4068-AACF-510957BE1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074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Polymorphism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zh-TW" dirty="0"/>
              <a:t>2020/6/11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638953" y="2526526"/>
            <a:ext cx="7103996" cy="458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400" dirty="0"/>
              <a:t>A single identity stands for different things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400" dirty="0"/>
              <a:t>C++ implements polymorphism in 3 ways: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400" b="1" dirty="0"/>
              <a:t>Overloading</a:t>
            </a:r>
            <a:r>
              <a:rPr lang="en-US" altLang="zh-TW" sz="2400" dirty="0"/>
              <a:t> – static polymorphism</a:t>
            </a:r>
          </a:p>
          <a:p>
            <a:pPr marL="12573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000" dirty="0"/>
              <a:t>One name stands for several functions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400" b="1" dirty="0"/>
              <a:t>Templates</a:t>
            </a:r>
            <a:r>
              <a:rPr lang="en-US" altLang="zh-TW" sz="2400" dirty="0"/>
              <a:t> – parameterized polymorphism</a:t>
            </a:r>
          </a:p>
          <a:p>
            <a:pPr marL="12573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000" dirty="0"/>
              <a:t>One name stands for several types or functions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400" b="1" dirty="0"/>
              <a:t>Virtual functions</a:t>
            </a:r>
            <a:r>
              <a:rPr lang="en-US" altLang="zh-TW" sz="2400" dirty="0"/>
              <a:t> – dynamic polymorphism</a:t>
            </a:r>
          </a:p>
          <a:p>
            <a:pPr marL="12573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000" dirty="0"/>
              <a:t>One pointer refers to any base or derived class objects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72753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Virtual Function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zh-TW" dirty="0"/>
              <a:t>2020/6/11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989221" y="3048000"/>
            <a:ext cx="5309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A4C0868-777D-49C2-8F3E-1FA75EC4EC7E}"/>
              </a:ext>
            </a:extLst>
          </p:cNvPr>
          <p:cNvSpPr txBox="1"/>
          <p:nvPr/>
        </p:nvSpPr>
        <p:spPr>
          <a:xfrm>
            <a:off x="1786577" y="2911475"/>
            <a:ext cx="9119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Use keyword </a:t>
            </a:r>
            <a:r>
              <a:rPr lang="en-US" altLang="zh-TW" sz="2400" b="1" dirty="0">
                <a:solidFill>
                  <a:srgbClr val="FF0000"/>
                </a:solidFill>
              </a:rPr>
              <a:t>virtual</a:t>
            </a:r>
            <a:r>
              <a:rPr lang="en-US" altLang="zh-TW" sz="2400" dirty="0"/>
              <a:t> on a superclass (base) function makes the </a:t>
            </a:r>
          </a:p>
          <a:p>
            <a:r>
              <a:rPr lang="en-US" altLang="zh-TW" sz="2400" dirty="0"/>
              <a:t>function virtual for the superclass, as well as </a:t>
            </a:r>
            <a:r>
              <a:rPr lang="en-US" altLang="zh-TW" sz="2400" b="1" dirty="0"/>
              <a:t>ALL</a:t>
            </a:r>
            <a:r>
              <a:rPr lang="en-US" altLang="zh-TW" sz="2400" dirty="0"/>
              <a:t> its subclasses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Late binding for variables </a:t>
            </a:r>
          </a:p>
          <a:p>
            <a:r>
              <a:rPr lang="en-US" altLang="zh-TW" sz="2400" dirty="0"/>
              <a:t>	</a:t>
            </a:r>
            <a:r>
              <a:rPr lang="en-US" altLang="zh-TW" sz="2400" dirty="0" err="1"/>
              <a:t>CheckOut</a:t>
            </a:r>
            <a:r>
              <a:rPr lang="en-US" altLang="zh-TW" sz="2400" dirty="0"/>
              <a:t> * co = new </a:t>
            </a:r>
            <a:r>
              <a:rPr lang="en-US" altLang="zh-TW" sz="2400" dirty="0" err="1"/>
              <a:t>PaperCheckOut</a:t>
            </a:r>
            <a:r>
              <a:rPr lang="en-US" altLang="zh-TW" sz="24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Late binding for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TW" altLang="en-US" sz="24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B1F4863-A18E-4108-8529-BE5AD6AE6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221" y="3741480"/>
            <a:ext cx="4186314" cy="248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180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Virtual Function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zh-TW" dirty="0"/>
              <a:t>2020/6/11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989221" y="3048000"/>
            <a:ext cx="584955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Virtual function in base classes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Automatically virtual in derived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Derived class declaration (in interface)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Not required to have “virtual” keyword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But typically included for readability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96502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Overriding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2020/6/11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989221" y="3048000"/>
            <a:ext cx="5309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A4C0868-777D-49C2-8F3E-1FA75EC4EC7E}"/>
              </a:ext>
            </a:extLst>
          </p:cNvPr>
          <p:cNvSpPr txBox="1"/>
          <p:nvPr/>
        </p:nvSpPr>
        <p:spPr>
          <a:xfrm>
            <a:off x="1786577" y="2911475"/>
            <a:ext cx="707411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Virtual function definition changed in a derived class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b="1" dirty="0">
                <a:latin typeface="Calibri"/>
                <a:ea typeface="微軟正黑體"/>
              </a:rPr>
              <a:t>Overridden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Similar to </a:t>
            </a:r>
            <a:r>
              <a:rPr lang="en-US" altLang="zh-TW" sz="2400" b="1" dirty="0">
                <a:solidFill>
                  <a:srgbClr val="000000"/>
                </a:solidFill>
                <a:latin typeface="Calibri"/>
                <a:ea typeface="微軟正黑體"/>
              </a:rPr>
              <a:t>redefined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Virtual functions changed: overridden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Non-virtual functions changed: redefined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TW" sz="2400" dirty="0">
              <a:solidFill>
                <a:srgbClr val="000000"/>
              </a:solidFill>
              <a:latin typeface="Calibri"/>
              <a:ea typeface="微軟正黑體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3663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Overriding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2020/6/11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989221" y="3048000"/>
            <a:ext cx="5309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pic>
        <p:nvPicPr>
          <p:cNvPr id="6" name="圖片 5" descr="一張含有 螢幕, 控制, 房間, 影片 的圖片&#10;&#10;自動產生的描述">
            <a:extLst>
              <a:ext uri="{FF2B5EF4-FFF2-40B4-BE49-F238E27FC236}">
                <a16:creationId xmlns:a16="http://schemas.microsoft.com/office/drawing/2014/main" id="{336E2CB9-DE82-4874-91A8-0A6772DCFD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09" y="2875469"/>
            <a:ext cx="3915321" cy="263879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CDD6AE1-AB4D-496C-A2ED-B0AD75A4CBB5}"/>
              </a:ext>
            </a:extLst>
          </p:cNvPr>
          <p:cNvSpPr/>
          <p:nvPr/>
        </p:nvSpPr>
        <p:spPr>
          <a:xfrm>
            <a:off x="3278897" y="3569011"/>
            <a:ext cx="973777" cy="268898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 descr="一張含有 影片, 房間, 遊戲 的圖片&#10;&#10;自動產生的描述">
            <a:extLst>
              <a:ext uri="{FF2B5EF4-FFF2-40B4-BE49-F238E27FC236}">
                <a16:creationId xmlns:a16="http://schemas.microsoft.com/office/drawing/2014/main" id="{67D84C38-8399-4EF2-991D-C56631A170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290" y="2868046"/>
            <a:ext cx="4248743" cy="270547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ED66DC1E-C7FE-49A4-9ED7-77EBFDB37C87}"/>
              </a:ext>
            </a:extLst>
          </p:cNvPr>
          <p:cNvSpPr/>
          <p:nvPr/>
        </p:nvSpPr>
        <p:spPr>
          <a:xfrm>
            <a:off x="8285981" y="3574571"/>
            <a:ext cx="575735" cy="268898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51FBECC-DC89-40BC-8D51-2053920CFC07}"/>
              </a:ext>
            </a:extLst>
          </p:cNvPr>
          <p:cNvSpPr txBox="1"/>
          <p:nvPr/>
        </p:nvSpPr>
        <p:spPr>
          <a:xfrm>
            <a:off x="7413242" y="4844007"/>
            <a:ext cx="1745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→ </a:t>
            </a:r>
            <a:r>
              <a:rPr lang="en-US" altLang="zh-TW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Compile</a:t>
            </a:r>
            <a:r>
              <a:rPr lang="zh-TW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error</a:t>
            </a:r>
            <a:endParaRPr lang="zh-TW" alt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7F07CCB-5D10-44C5-A45A-B26A642AED54}"/>
              </a:ext>
            </a:extLst>
          </p:cNvPr>
          <p:cNvSpPr txBox="1"/>
          <p:nvPr/>
        </p:nvSpPr>
        <p:spPr>
          <a:xfrm>
            <a:off x="9362434" y="3429000"/>
            <a:ext cx="22336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Use </a:t>
            </a:r>
            <a:r>
              <a:rPr lang="en-US" altLang="zh-TW" dirty="0">
                <a:solidFill>
                  <a:schemeClr val="accent6"/>
                </a:solidFill>
              </a:rPr>
              <a:t>final</a:t>
            </a:r>
            <a:r>
              <a:rPr lang="en-US" altLang="zh-TW" dirty="0"/>
              <a:t> when a function is overridden but don’t want a derived class to override it again.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1503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Virtual Function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2020/6/11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989221" y="3048000"/>
            <a:ext cx="5309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A4C0868-777D-49C2-8F3E-1FA75EC4EC7E}"/>
              </a:ext>
            </a:extLst>
          </p:cNvPr>
          <p:cNvSpPr txBox="1"/>
          <p:nvPr/>
        </p:nvSpPr>
        <p:spPr>
          <a:xfrm>
            <a:off x="1432929" y="2526526"/>
            <a:ext cx="948310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Disadvantage: </a:t>
            </a:r>
            <a:r>
              <a:rPr lang="en-US" altLang="zh-TW" sz="2400" b="1" dirty="0"/>
              <a:t>overhead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Uses more storage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Programs run slower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If not needed, don’t use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Constructor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can’t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be virtual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Since it is not inherited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Subclass defines its own constructor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Destructor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should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be declared virtual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Friends </a:t>
            </a:r>
            <a:r>
              <a:rPr lang="en-US" altLang="zh-TW" sz="2400" dirty="0">
                <a:solidFill>
                  <a:srgbClr val="FF0000"/>
                </a:solidFill>
                <a:latin typeface="Calibri"/>
                <a:ea typeface="微軟正黑體"/>
              </a:rPr>
              <a:t>can’t </a:t>
            </a: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be virtual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If you override function in the subclass, the overridden function shall</a:t>
            </a:r>
            <a:r>
              <a:rPr lang="zh-TW" altLang="en-US" sz="2400" dirty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have</a:t>
            </a:r>
            <a:r>
              <a:rPr lang="zh-TW" altLang="en-US" sz="2400" dirty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the</a:t>
            </a:r>
            <a:r>
              <a:rPr lang="zh-TW" altLang="en-US" sz="2400" b="1" dirty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Calibri"/>
                <a:ea typeface="微軟正黑體"/>
              </a:rPr>
              <a:t>same</a:t>
            </a:r>
            <a:r>
              <a:rPr lang="en-US" altLang="zh-TW" sz="2400" b="1" dirty="0">
                <a:solidFill>
                  <a:srgbClr val="FF0000"/>
                </a:solidFill>
                <a:latin typeface="Calibri"/>
                <a:ea typeface="微軟正黑體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Calibri"/>
                <a:ea typeface="微軟正黑體"/>
              </a:rPr>
              <a:t>parameter </a:t>
            </a: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list as the superclass’ version</a:t>
            </a:r>
          </a:p>
        </p:txBody>
      </p:sp>
    </p:spTree>
    <p:extLst>
      <p:ext uri="{BB962C8B-B14F-4D97-AF65-F5344CB8AC3E}">
        <p14:creationId xmlns:p14="http://schemas.microsoft.com/office/powerpoint/2010/main" val="2572485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Pitfall: Base Class Private Data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2936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defTabSz="914400" fontAlgn="base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prstClr val="black"/>
                </a:solidFill>
              </a:rPr>
              <a:t>Derived class "inherits" private member</a:t>
            </a:r>
            <a:br>
              <a:rPr lang="en-US" altLang="zh-TW" sz="2400" dirty="0">
                <a:solidFill>
                  <a:prstClr val="black"/>
                </a:solidFill>
              </a:rPr>
            </a:br>
            <a:r>
              <a:rPr lang="en-US" altLang="zh-TW" sz="2400" dirty="0">
                <a:solidFill>
                  <a:prstClr val="black"/>
                </a:solidFill>
              </a:rPr>
              <a:t>variables</a:t>
            </a:r>
          </a:p>
          <a:p>
            <a:pPr marL="800100" lvl="1" indent="-342900" defTabSz="914400" fontAlgn="base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prstClr val="black"/>
                </a:solidFill>
              </a:rPr>
              <a:t>But still cannot directly access them</a:t>
            </a:r>
          </a:p>
          <a:p>
            <a:pPr marL="800100" lvl="1" indent="-342900" defTabSz="914400" fontAlgn="base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prstClr val="black"/>
                </a:solidFill>
              </a:rPr>
              <a:t>Not even through derived class member</a:t>
            </a:r>
            <a:br>
              <a:rPr lang="en-US" altLang="zh-TW" sz="2000" dirty="0">
                <a:solidFill>
                  <a:prstClr val="black"/>
                </a:solidFill>
              </a:rPr>
            </a:br>
            <a:r>
              <a:rPr lang="en-US" altLang="zh-TW" sz="2000" dirty="0">
                <a:solidFill>
                  <a:prstClr val="black"/>
                </a:solidFill>
              </a:rPr>
              <a:t>functions!</a:t>
            </a:r>
          </a:p>
          <a:p>
            <a:pPr marL="342900" lvl="0" indent="-342900" defTabSz="914400" fontAlgn="base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FF0000"/>
                </a:solidFill>
              </a:rPr>
              <a:t>Private member variables can ONLY be accessed "by name" in member functions </a:t>
            </a:r>
            <a:r>
              <a:rPr lang="en-US" altLang="zh-TW" sz="2400" dirty="0">
                <a:solidFill>
                  <a:prstClr val="black"/>
                </a:solidFill>
              </a:rPr>
              <a:t>of the class they’re defined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1400" dirty="0"/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zh-TW" dirty="0"/>
              <a:t>2020/6/11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8172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Example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zh-TW" dirty="0"/>
              <a:t>2020/6/11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FFC8E795-C17C-4CA6-8F59-7EC3F5874C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93"/>
          <a:stretch/>
        </p:blipFill>
        <p:spPr>
          <a:xfrm>
            <a:off x="1432928" y="2591050"/>
            <a:ext cx="3058603" cy="4266949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FD936E3B-D431-44BC-9F8E-5DAD6D0F0B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7202" y="3676308"/>
            <a:ext cx="5046933" cy="1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66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The protected: 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003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prstClr val="black"/>
                </a:solidFill>
              </a:rPr>
              <a:t>New classification of class members</a:t>
            </a:r>
          </a:p>
          <a:p>
            <a:pPr marL="342900" lvl="0" indent="-3429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FF0000"/>
                </a:solidFill>
              </a:rPr>
              <a:t>Allows access "by name" in derived class</a:t>
            </a:r>
          </a:p>
          <a:p>
            <a:pPr marL="800100" lvl="1" indent="-3429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prstClr val="black"/>
                </a:solidFill>
              </a:rPr>
              <a:t>But nowhere else</a:t>
            </a:r>
          </a:p>
          <a:p>
            <a:pPr marL="800100" lvl="1" indent="-3429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prstClr val="black"/>
                </a:solidFill>
              </a:rPr>
              <a:t>Still no access "by name" in other classes</a:t>
            </a:r>
          </a:p>
          <a:p>
            <a:pPr marL="342900" lvl="0" indent="-3429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prstClr val="black"/>
                </a:solidFill>
              </a:rPr>
              <a:t>In class it’s defined </a:t>
            </a:r>
            <a:r>
              <a:rPr lang="en-US" altLang="zh-TW" sz="2400" dirty="0">
                <a:solidFill>
                  <a:prstClr val="black"/>
                </a:solidFill>
                <a:sym typeface="Wingdings" pitchFamily="2" charset="2"/>
              </a:rPr>
              <a:t></a:t>
            </a:r>
            <a:r>
              <a:rPr lang="en-US" altLang="zh-TW" sz="2400" dirty="0">
                <a:solidFill>
                  <a:prstClr val="black"/>
                </a:solidFill>
              </a:rPr>
              <a:t> acts like private</a:t>
            </a:r>
          </a:p>
          <a:p>
            <a:pPr marL="342900" lvl="0" indent="-3429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prstClr val="black"/>
                </a:solidFill>
              </a:rPr>
              <a:t>Considered "protected" in derived class</a:t>
            </a:r>
          </a:p>
          <a:p>
            <a:pPr marL="800100" lvl="1" indent="-3429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prstClr val="black"/>
                </a:solidFill>
              </a:rPr>
              <a:t>To allow future derivations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1600" dirty="0"/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zh-TW" dirty="0"/>
              <a:t>2020/6/11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1073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Example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zh-TW" dirty="0"/>
              <a:t>2020/6/11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40D9A5DC-61D0-46F5-88D3-313880045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409" y="2606934"/>
            <a:ext cx="4594651" cy="4217986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D4CAEE29-380F-4AD0-91FF-D64DB1482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7120" y="3672410"/>
            <a:ext cx="3887413" cy="84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80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Redefinition of Member Functions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39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defTabSz="914400" fontAlgn="base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prstClr val="black"/>
                </a:solidFill>
              </a:rPr>
              <a:t>Recall interface of derived class:</a:t>
            </a:r>
          </a:p>
          <a:p>
            <a:pPr marL="800100" lvl="1" indent="-342900" defTabSz="914400" fontAlgn="base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prstClr val="black"/>
                </a:solidFill>
              </a:rPr>
              <a:t>Contains declarations for new member functions</a:t>
            </a:r>
          </a:p>
          <a:p>
            <a:pPr marL="800100" lvl="1" indent="-342900" defTabSz="914400" fontAlgn="base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prstClr val="black"/>
                </a:solidFill>
              </a:rPr>
              <a:t>Also contains declarations for inherited</a:t>
            </a:r>
            <a:br>
              <a:rPr lang="en-US" altLang="zh-TW" sz="2000" dirty="0">
                <a:solidFill>
                  <a:prstClr val="black"/>
                </a:solidFill>
              </a:rPr>
            </a:br>
            <a:r>
              <a:rPr lang="en-US" altLang="zh-TW" sz="2000" dirty="0">
                <a:solidFill>
                  <a:prstClr val="black"/>
                </a:solidFill>
              </a:rPr>
              <a:t>member functions to be changed</a:t>
            </a:r>
          </a:p>
          <a:p>
            <a:pPr marL="800100" lvl="1" indent="-342900" defTabSz="914400" fontAlgn="base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prstClr val="black"/>
                </a:solidFill>
              </a:rPr>
              <a:t>Inherited member functions NOT declared:</a:t>
            </a:r>
          </a:p>
          <a:p>
            <a:pPr marL="1200150" lvl="2" indent="-285750" defTabSz="914400" fontAlgn="base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prstClr val="black"/>
                </a:solidFill>
              </a:rPr>
              <a:t>Automatically inherited unchanged</a:t>
            </a:r>
          </a:p>
          <a:p>
            <a:pPr marL="342900" lvl="0" indent="-342900" defTabSz="914400" fontAlgn="base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FF0000"/>
                </a:solidFill>
              </a:rPr>
              <a:t>Implementation </a:t>
            </a:r>
            <a:r>
              <a:rPr lang="en-US" altLang="zh-TW" sz="2400" dirty="0">
                <a:solidFill>
                  <a:prstClr val="black"/>
                </a:solidFill>
              </a:rPr>
              <a:t>of derived class will:</a:t>
            </a:r>
          </a:p>
          <a:p>
            <a:pPr marL="800100" lvl="1" indent="-342900" defTabSz="914400" fontAlgn="base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FF0000"/>
                </a:solidFill>
              </a:rPr>
              <a:t>Define new member functions</a:t>
            </a:r>
          </a:p>
          <a:p>
            <a:pPr marL="800100" lvl="1" indent="-342900" defTabSz="914400" fontAlgn="base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FF0000"/>
                </a:solidFill>
              </a:rPr>
              <a:t>Redefine inherited functions </a:t>
            </a:r>
            <a:r>
              <a:rPr lang="en-US" altLang="zh-TW" sz="2000" dirty="0">
                <a:solidFill>
                  <a:prstClr val="black"/>
                </a:solidFill>
              </a:rPr>
              <a:t>as declared</a:t>
            </a:r>
            <a:endParaRPr lang="zh-TW" altLang="en-US" sz="1600" dirty="0"/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zh-TW" dirty="0"/>
              <a:t>2020/6/11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6847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Redefining vs. Overloading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76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prstClr val="black"/>
                </a:solidFill>
              </a:rPr>
              <a:t>Very different!</a:t>
            </a:r>
          </a:p>
          <a:p>
            <a:pPr marL="342900" lvl="0" indent="-3429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FF0000"/>
                </a:solidFill>
              </a:rPr>
              <a:t>Redefining</a:t>
            </a:r>
            <a:r>
              <a:rPr lang="en-US" altLang="zh-TW" sz="2400" dirty="0">
                <a:solidFill>
                  <a:prstClr val="black"/>
                </a:solidFill>
              </a:rPr>
              <a:t> in derived class:</a:t>
            </a:r>
          </a:p>
          <a:p>
            <a:pPr marL="800100" lvl="1" indent="-3429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FF0000"/>
                </a:solidFill>
              </a:rPr>
              <a:t>SAME parameter </a:t>
            </a:r>
            <a:r>
              <a:rPr lang="en-US" altLang="zh-TW" sz="2000" dirty="0">
                <a:solidFill>
                  <a:prstClr val="black"/>
                </a:solidFill>
              </a:rPr>
              <a:t>list</a:t>
            </a:r>
          </a:p>
          <a:p>
            <a:pPr marL="800100" lvl="1" indent="-3429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prstClr val="black"/>
                </a:solidFill>
              </a:rPr>
              <a:t>Essentially "re-writes" same function</a:t>
            </a:r>
          </a:p>
          <a:p>
            <a:pPr marL="342900" lvl="0" indent="-3429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FF0000"/>
                </a:solidFill>
              </a:rPr>
              <a:t>Overloading</a:t>
            </a:r>
            <a:r>
              <a:rPr lang="en-US" altLang="zh-TW" sz="2400" dirty="0">
                <a:solidFill>
                  <a:prstClr val="black"/>
                </a:solidFill>
              </a:rPr>
              <a:t>:</a:t>
            </a:r>
          </a:p>
          <a:p>
            <a:pPr marL="800100" lvl="1" indent="-3429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FF0000"/>
                </a:solidFill>
              </a:rPr>
              <a:t>Different parameter </a:t>
            </a:r>
            <a:r>
              <a:rPr lang="en-US" altLang="zh-TW" sz="2000" dirty="0">
                <a:solidFill>
                  <a:prstClr val="black"/>
                </a:solidFill>
              </a:rPr>
              <a:t>list</a:t>
            </a:r>
          </a:p>
          <a:p>
            <a:pPr marL="800100" lvl="1" indent="-3429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prstClr val="black"/>
                </a:solidFill>
              </a:rPr>
              <a:t>Defined "new" function that takes </a:t>
            </a:r>
            <a:br>
              <a:rPr lang="en-US" altLang="zh-TW" sz="2000" dirty="0">
                <a:solidFill>
                  <a:prstClr val="black"/>
                </a:solidFill>
              </a:rPr>
            </a:br>
            <a:r>
              <a:rPr lang="en-US" altLang="zh-TW" sz="2000" dirty="0">
                <a:solidFill>
                  <a:prstClr val="black"/>
                </a:solidFill>
              </a:rPr>
              <a:t>different parameters</a:t>
            </a:r>
          </a:p>
          <a:p>
            <a:pPr marL="800100" lvl="1" indent="-3429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prstClr val="black"/>
                </a:solidFill>
              </a:rPr>
              <a:t>Overloaded functions must have </a:t>
            </a:r>
            <a:br>
              <a:rPr lang="en-US" altLang="zh-TW" sz="2000" dirty="0">
                <a:solidFill>
                  <a:prstClr val="black"/>
                </a:solidFill>
              </a:rPr>
            </a:br>
            <a:r>
              <a:rPr lang="en-US" altLang="zh-TW" sz="2000" dirty="0">
                <a:solidFill>
                  <a:prstClr val="black"/>
                </a:solidFill>
              </a:rPr>
              <a:t>different signatures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1600" dirty="0"/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zh-TW" dirty="0"/>
              <a:t>2020/6/11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3747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 fontScale="90000"/>
          </a:bodyPr>
          <a:lstStyle/>
          <a:p>
            <a:r>
              <a:rPr lang="en-US" altLang="zh-TW" sz="4400" dirty="0"/>
              <a:t>Accessing Redefined Base Function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60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prstClr val="black"/>
                </a:solidFill>
              </a:rPr>
              <a:t>When </a:t>
            </a:r>
            <a:r>
              <a:rPr lang="en-US" altLang="zh-TW" sz="2400" dirty="0">
                <a:solidFill>
                  <a:srgbClr val="FF0000"/>
                </a:solidFill>
              </a:rPr>
              <a:t>redefined</a:t>
            </a:r>
            <a:r>
              <a:rPr lang="en-US" altLang="zh-TW" sz="2400" dirty="0">
                <a:solidFill>
                  <a:prstClr val="black"/>
                </a:solidFill>
              </a:rPr>
              <a:t> in derived class</a:t>
            </a:r>
            <a:r>
              <a:rPr lang="en-US" altLang="zh-TW" sz="2400" dirty="0">
                <a:solidFill>
                  <a:srgbClr val="FF0000"/>
                </a:solidFill>
              </a:rPr>
              <a:t>, base class’s definition not "lost"</a:t>
            </a:r>
          </a:p>
          <a:p>
            <a:pPr marL="342900" lvl="0" indent="-3429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prstClr val="black"/>
                </a:solidFill>
              </a:rPr>
              <a:t>Can specify it’s use:</a:t>
            </a:r>
            <a:br>
              <a:rPr lang="en-US" altLang="zh-TW" sz="2400" dirty="0">
                <a:solidFill>
                  <a:prstClr val="black"/>
                </a:solidFill>
              </a:rPr>
            </a:br>
            <a:r>
              <a:rPr lang="en-US" altLang="zh-TW" dirty="0">
                <a:solidFill>
                  <a:prstClr val="black"/>
                </a:solidFill>
              </a:rPr>
              <a:t>Employee 	  </a:t>
            </a:r>
            <a:r>
              <a:rPr lang="en-US" altLang="zh-TW" dirty="0" err="1">
                <a:solidFill>
                  <a:prstClr val="black"/>
                </a:solidFill>
              </a:rPr>
              <a:t>JaneE</a:t>
            </a:r>
            <a:r>
              <a:rPr lang="en-US" altLang="zh-TW" dirty="0">
                <a:solidFill>
                  <a:prstClr val="black"/>
                </a:solidFill>
              </a:rPr>
              <a:t>;</a:t>
            </a:r>
            <a:br>
              <a:rPr lang="en-US" altLang="zh-TW" dirty="0">
                <a:solidFill>
                  <a:prstClr val="black"/>
                </a:solidFill>
              </a:rPr>
            </a:br>
            <a:r>
              <a:rPr lang="en-US" altLang="zh-TW" dirty="0" err="1">
                <a:solidFill>
                  <a:prstClr val="black"/>
                </a:solidFill>
              </a:rPr>
              <a:t>HourlyEmployee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 err="1">
                <a:solidFill>
                  <a:prstClr val="black"/>
                </a:solidFill>
              </a:rPr>
              <a:t>SallyH</a:t>
            </a:r>
            <a:r>
              <a:rPr lang="en-US" altLang="zh-TW" dirty="0">
                <a:solidFill>
                  <a:prstClr val="black"/>
                </a:solidFill>
              </a:rPr>
              <a:t>;</a:t>
            </a:r>
            <a:br>
              <a:rPr lang="en-US" altLang="zh-TW" dirty="0">
                <a:solidFill>
                  <a:prstClr val="black"/>
                </a:solidFill>
              </a:rPr>
            </a:br>
            <a:r>
              <a:rPr lang="en-US" altLang="zh-TW" dirty="0" err="1">
                <a:solidFill>
                  <a:prstClr val="black"/>
                </a:solidFill>
              </a:rPr>
              <a:t>JaneE.printCheck</a:t>
            </a:r>
            <a:r>
              <a:rPr lang="en-US" altLang="zh-TW" dirty="0">
                <a:solidFill>
                  <a:prstClr val="black"/>
                </a:solidFill>
              </a:rPr>
              <a:t>();  </a:t>
            </a:r>
            <a:r>
              <a:rPr lang="en-US" altLang="zh-TW" dirty="0">
                <a:solidFill>
                  <a:prstClr val="black"/>
                </a:solidFill>
                <a:sym typeface="Wingdings" pitchFamily="2" charset="2"/>
              </a:rPr>
              <a:t></a:t>
            </a:r>
            <a:r>
              <a:rPr lang="en-US" altLang="zh-TW" dirty="0">
                <a:solidFill>
                  <a:prstClr val="black"/>
                </a:solidFill>
              </a:rPr>
              <a:t> calls Employee’s</a:t>
            </a:r>
            <a:br>
              <a:rPr lang="en-US" altLang="zh-TW" dirty="0">
                <a:solidFill>
                  <a:prstClr val="black"/>
                </a:solidFill>
              </a:rPr>
            </a:br>
            <a:r>
              <a:rPr lang="en-US" altLang="zh-TW" dirty="0">
                <a:solidFill>
                  <a:prstClr val="black"/>
                </a:solidFill>
              </a:rPr>
              <a:t>				   </a:t>
            </a:r>
            <a:r>
              <a:rPr lang="en-US" altLang="zh-TW" dirty="0" err="1">
                <a:solidFill>
                  <a:prstClr val="black"/>
                </a:solidFill>
              </a:rPr>
              <a:t>printCheck</a:t>
            </a:r>
            <a:r>
              <a:rPr lang="en-US" altLang="zh-TW" dirty="0">
                <a:solidFill>
                  <a:prstClr val="black"/>
                </a:solidFill>
              </a:rPr>
              <a:t> function</a:t>
            </a:r>
            <a:br>
              <a:rPr lang="en-US" altLang="zh-TW" dirty="0">
                <a:solidFill>
                  <a:prstClr val="black"/>
                </a:solidFill>
              </a:rPr>
            </a:br>
            <a:r>
              <a:rPr lang="en-US" altLang="zh-TW" dirty="0" err="1">
                <a:solidFill>
                  <a:prstClr val="black"/>
                </a:solidFill>
              </a:rPr>
              <a:t>SallyH.printCheck</a:t>
            </a:r>
            <a:r>
              <a:rPr lang="en-US" altLang="zh-TW" dirty="0">
                <a:solidFill>
                  <a:prstClr val="black"/>
                </a:solidFill>
              </a:rPr>
              <a:t>();  </a:t>
            </a:r>
            <a:r>
              <a:rPr lang="en-US" altLang="zh-TW" dirty="0">
                <a:solidFill>
                  <a:prstClr val="black"/>
                </a:solidFill>
                <a:sym typeface="Wingdings" pitchFamily="2" charset="2"/>
              </a:rPr>
              <a:t></a:t>
            </a:r>
            <a:r>
              <a:rPr lang="en-US" altLang="zh-TW" dirty="0">
                <a:solidFill>
                  <a:prstClr val="black"/>
                </a:solidFill>
              </a:rPr>
              <a:t> calls </a:t>
            </a:r>
            <a:r>
              <a:rPr lang="en-US" altLang="zh-TW" dirty="0" err="1">
                <a:solidFill>
                  <a:prstClr val="black"/>
                </a:solidFill>
              </a:rPr>
              <a:t>HourlyEmployee</a:t>
            </a:r>
            <a:br>
              <a:rPr lang="en-US" altLang="zh-TW" dirty="0">
                <a:solidFill>
                  <a:prstClr val="black"/>
                </a:solidFill>
              </a:rPr>
            </a:br>
            <a:r>
              <a:rPr lang="en-US" altLang="zh-TW" dirty="0">
                <a:solidFill>
                  <a:prstClr val="black"/>
                </a:solidFill>
              </a:rPr>
              <a:t>				   </a:t>
            </a:r>
            <a:r>
              <a:rPr lang="en-US" altLang="zh-TW" dirty="0" err="1">
                <a:solidFill>
                  <a:prstClr val="black"/>
                </a:solidFill>
              </a:rPr>
              <a:t>printCheck</a:t>
            </a:r>
            <a:r>
              <a:rPr lang="en-US" altLang="zh-TW" dirty="0">
                <a:solidFill>
                  <a:prstClr val="black"/>
                </a:solidFill>
              </a:rPr>
              <a:t> function</a:t>
            </a:r>
            <a:br>
              <a:rPr lang="en-US" altLang="zh-TW" dirty="0">
                <a:solidFill>
                  <a:prstClr val="black"/>
                </a:solidFill>
              </a:rPr>
            </a:br>
            <a:r>
              <a:rPr lang="en-US" altLang="zh-TW" dirty="0" err="1">
                <a:solidFill>
                  <a:srgbClr val="FF0000"/>
                </a:solidFill>
              </a:rPr>
              <a:t>SallyH.Employee</a:t>
            </a:r>
            <a:r>
              <a:rPr lang="en-US" altLang="zh-TW" dirty="0">
                <a:solidFill>
                  <a:srgbClr val="FF0000"/>
                </a:solidFill>
              </a:rPr>
              <a:t>::</a:t>
            </a:r>
            <a:r>
              <a:rPr lang="en-US" altLang="zh-TW" dirty="0" err="1">
                <a:solidFill>
                  <a:srgbClr val="FF0000"/>
                </a:solidFill>
              </a:rPr>
              <a:t>printCheck</a:t>
            </a:r>
            <a:r>
              <a:rPr lang="en-US" altLang="zh-TW" dirty="0">
                <a:solidFill>
                  <a:srgbClr val="FF0000"/>
                </a:solidFill>
              </a:rPr>
              <a:t>();  </a:t>
            </a:r>
            <a:r>
              <a:rPr lang="en-US" altLang="zh-TW" dirty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 altLang="zh-TW" dirty="0">
                <a:solidFill>
                  <a:srgbClr val="FF0000"/>
                </a:solidFill>
              </a:rPr>
              <a:t> Calls Employee’s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				   </a:t>
            </a:r>
            <a:r>
              <a:rPr lang="en-US" altLang="zh-TW" dirty="0" err="1">
                <a:solidFill>
                  <a:srgbClr val="FF0000"/>
                </a:solidFill>
              </a:rPr>
              <a:t>printCheck</a:t>
            </a:r>
            <a:r>
              <a:rPr lang="en-US" altLang="zh-TW" dirty="0">
                <a:solidFill>
                  <a:srgbClr val="FF0000"/>
                </a:solidFill>
              </a:rPr>
              <a:t> function!</a:t>
            </a:r>
          </a:p>
          <a:p>
            <a:pPr marL="342900" lvl="0" indent="-3429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prstClr val="black"/>
                </a:solidFill>
              </a:rPr>
              <a:t>Not typical here, but useful sometimes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zh-TW" dirty="0"/>
              <a:t>2020/6/11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6647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endParaRPr lang="zh-TW" altLang="en-US" b="1" dirty="0">
              <a:solidFill>
                <a:srgbClr val="008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Inheritance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 algn="ctr">
              <a:defRPr/>
            </a:pPr>
            <a:endParaRPr lang="zh-TW" altLang="en-US" b="1" dirty="0">
              <a:solidFill>
                <a:srgbClr val="008000"/>
              </a:solidFill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zh-TW" dirty="0"/>
              <a:t>2020/6/11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261977"/>
              </p:ext>
            </p:extLst>
          </p:nvPr>
        </p:nvGraphicFramePr>
        <p:xfrm>
          <a:off x="2110877" y="2807209"/>
          <a:ext cx="8128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Access specifier</a:t>
                      </a:r>
                    </a:p>
                    <a:p>
                      <a:r>
                        <a:rPr lang="en-US" altLang="zh-TW" dirty="0"/>
                        <a:t>In base class</a:t>
                      </a:r>
                      <a:endParaRPr lang="zh-TW" alt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                                Type of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inheritance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solidFill>
                            <a:srgbClr val="008000"/>
                          </a:solidFill>
                        </a:rPr>
                        <a:t>public</a:t>
                      </a:r>
                      <a:endParaRPr lang="zh-TW" altLang="en-US" sz="24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protected</a:t>
                      </a:r>
                      <a:endParaRPr kumimoji="0" lang="zh-TW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private</a:t>
                      </a:r>
                      <a:endParaRPr kumimoji="0" lang="zh-TW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1" dirty="0">
                          <a:solidFill>
                            <a:srgbClr val="008000"/>
                          </a:solidFill>
                        </a:rPr>
                        <a:t>public</a:t>
                      </a:r>
                      <a:endParaRPr lang="zh-TW" altLang="en-US" sz="24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dirty="0">
                          <a:solidFill>
                            <a:schemeClr val="tx1"/>
                          </a:solidFill>
                        </a:rPr>
                        <a:t>   public</a:t>
                      </a:r>
                      <a:endParaRPr lang="zh-TW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protected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private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protected</a:t>
                      </a:r>
                      <a:endParaRPr kumimoji="0" lang="zh-TW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protected</a:t>
                      </a:r>
                      <a:endParaRPr lang="zh-TW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protected</a:t>
                      </a:r>
                      <a:endParaRPr lang="zh-TW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private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private</a:t>
                      </a:r>
                      <a:endParaRPr kumimoji="0" lang="zh-TW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/>
                        <a:t>inaccessible</a:t>
                      </a:r>
                      <a:endParaRPr lang="zh-TW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dirty="0"/>
                        <a:t>inaccessible</a:t>
                      </a:r>
                      <a:endParaRPr lang="zh-TW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dirty="0"/>
                        <a:t>inaccessible</a:t>
                      </a:r>
                      <a:endParaRPr lang="zh-TW" altLang="en-US" sz="2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1442187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自訂 1">
      <a:majorFont>
        <a:latin typeface="Century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2109</TotalTime>
  <Words>602</Words>
  <Application>Microsoft Office PowerPoint</Application>
  <PresentationFormat>寬螢幕</PresentationFormat>
  <Paragraphs>146</Paragraphs>
  <Slides>15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</vt:lpstr>
      <vt:lpstr>Wingdings 2</vt:lpstr>
      <vt:lpstr>框架</vt:lpstr>
      <vt:lpstr>C程式設計實驗(二) </vt:lpstr>
      <vt:lpstr>Pitfall: Base Class Private Data</vt:lpstr>
      <vt:lpstr>Example</vt:lpstr>
      <vt:lpstr>The protected: </vt:lpstr>
      <vt:lpstr>Example</vt:lpstr>
      <vt:lpstr>Redefinition of Member Functions</vt:lpstr>
      <vt:lpstr>Redefining vs. Overloading</vt:lpstr>
      <vt:lpstr>Accessing Redefined Base Function</vt:lpstr>
      <vt:lpstr>Inheritance</vt:lpstr>
      <vt:lpstr>Polymorphism</vt:lpstr>
      <vt:lpstr>Virtual Function</vt:lpstr>
      <vt:lpstr>Virtual Function</vt:lpstr>
      <vt:lpstr>Overriding</vt:lpstr>
      <vt:lpstr>Overriding</vt:lpstr>
      <vt:lpstr>Virtual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C程式設計實驗(二) </dc:title>
  <dc:creator>J.H. Chang</dc:creator>
  <cp:lastModifiedBy>BSIP</cp:lastModifiedBy>
  <cp:revision>125</cp:revision>
  <dcterms:created xsi:type="dcterms:W3CDTF">2019-03-22T17:18:14Z</dcterms:created>
  <dcterms:modified xsi:type="dcterms:W3CDTF">2020-06-10T13:42:28Z</dcterms:modified>
</cp:coreProperties>
</file>