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17"/>
  </p:notesMasterIdLst>
  <p:sldIdLst>
    <p:sldId id="267" r:id="rId2"/>
    <p:sldId id="257" r:id="rId3"/>
    <p:sldId id="284" r:id="rId4"/>
    <p:sldId id="268" r:id="rId5"/>
    <p:sldId id="285" r:id="rId6"/>
    <p:sldId id="286" r:id="rId7"/>
    <p:sldId id="287" r:id="rId8"/>
    <p:sldId id="289" r:id="rId9"/>
    <p:sldId id="291" r:id="rId10"/>
    <p:sldId id="292" r:id="rId11"/>
    <p:sldId id="293" r:id="rId12"/>
    <p:sldId id="288" r:id="rId13"/>
    <p:sldId id="290" r:id="rId14"/>
    <p:sldId id="294" r:id="rId15"/>
    <p:sldId id="29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86565" autoAdjust="0"/>
  </p:normalViewPr>
  <p:slideViewPr>
    <p:cSldViewPr snapToGrid="0">
      <p:cViewPr varScale="1">
        <p:scale>
          <a:sx n="115" d="100"/>
          <a:sy n="115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84028-34B1-405F-A360-9628EFAE81AF}" type="datetimeFigureOut">
              <a:rPr lang="zh-TW" altLang="en-US" smtClean="0"/>
              <a:t>2020/3/10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31636-9C40-4541-9172-7295A290D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340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C55D6-4A09-405B-87EA-74F992DA9D35}" type="datetime1">
              <a:rPr lang="zh-TW" altLang="en-US" smtClean="0"/>
              <a:t>2020/3/10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6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573-6D18-4351-A466-97F9E0CF296E}" type="datetime1">
              <a:rPr lang="zh-TW" altLang="en-US" smtClean="0"/>
              <a:t>2020/3/10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2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576B-1EE8-4399-85E3-8768B773A279}" type="datetime1">
              <a:rPr lang="zh-TW" altLang="en-US" smtClean="0"/>
              <a:t>2020/3/10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6216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61C4-5C60-42BB-925C-67BC3D3987CD}" type="datetime1">
              <a:rPr lang="zh-TW" altLang="en-US" smtClean="0"/>
              <a:t>2020/3/10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41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01D7-D269-4631-9770-B0D8D898B87D}" type="datetime1">
              <a:rPr lang="zh-TW" altLang="en-US" smtClean="0"/>
              <a:t>2020/3/10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3327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FCF4-DE20-41C8-9DCE-002EADBD8179}" type="datetime1">
              <a:rPr lang="zh-TW" altLang="en-US" smtClean="0"/>
              <a:t>2020/3/10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711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3B65-B436-4923-9A44-76C320779023}" type="datetime1">
              <a:rPr lang="zh-TW" altLang="en-US" smtClean="0"/>
              <a:t>2020/3/10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61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22ED-CDC1-400C-9EE6-2C125F2282F7}" type="datetime1">
              <a:rPr lang="zh-TW" altLang="en-US" smtClean="0"/>
              <a:t>2020/3/10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3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A3A6-8478-4D67-A838-254F83566C22}" type="datetime1">
              <a:rPr lang="zh-TW" altLang="en-US" smtClean="0"/>
              <a:t>2020/3/10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6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936D-0BB0-4CE3-A48B-638FCA2E2999}" type="datetime1">
              <a:rPr lang="zh-TW" altLang="en-US" smtClean="0"/>
              <a:t>2020/3/10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8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913D-58DD-4799-842F-066C97C64A28}" type="datetime1">
              <a:rPr lang="zh-TW" altLang="en-US" smtClean="0"/>
              <a:t>2020/3/10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2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254C-F089-41B3-9958-C39AF9B48B32}" type="datetime1">
              <a:rPr lang="zh-TW" altLang="en-US" smtClean="0"/>
              <a:t>2020/3/10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9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FA97-E0C8-4B20-A82B-81D52F0F5EEA}" type="datetime1">
              <a:rPr lang="zh-TW" altLang="en-US" smtClean="0"/>
              <a:t>2020/3/10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7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2610-C66B-427F-A806-EEDC8775A9D7}" type="datetime1">
              <a:rPr lang="zh-TW" altLang="en-US" smtClean="0"/>
              <a:t>2020/3/10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8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8A52-EC6C-4B70-B043-56032861A6CD}" type="datetime1">
              <a:rPr lang="zh-TW" altLang="en-US" smtClean="0"/>
              <a:t>2020/3/10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0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D83A-F4E3-416A-B569-593CB81BEB08}" type="datetime1">
              <a:rPr lang="zh-TW" altLang="en-US" smtClean="0"/>
              <a:t>2020/3/10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5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1109F-97DD-4CF0-A054-8DD4A909406F}" type="datetime1">
              <a:rPr lang="zh-TW" altLang="en-US" smtClean="0"/>
              <a:t>2020/3/10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6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8687" y="2562224"/>
            <a:ext cx="9115076" cy="1583515"/>
          </a:xfrm>
        </p:spPr>
        <p:txBody>
          <a:bodyPr>
            <a:normAutofit fontScale="90000"/>
          </a:bodyPr>
          <a:lstStyle/>
          <a:p>
            <a:r>
              <a:rPr lang="en-US" altLang="zh-TW" sz="6700" dirty="0"/>
              <a:t>C</a:t>
            </a:r>
            <a:r>
              <a:rPr lang="zh-TW" altLang="en-US" sz="6700" dirty="0"/>
              <a:t>程式設計實驗</a:t>
            </a:r>
            <a:r>
              <a:rPr lang="en-US" altLang="zh-TW" sz="6700" dirty="0"/>
              <a:t>(</a:t>
            </a:r>
            <a:r>
              <a:rPr lang="zh-TW" altLang="en-US" sz="6700" dirty="0"/>
              <a:t>二</a:t>
            </a:r>
            <a:r>
              <a:rPr lang="en-US" altLang="zh-TW" sz="6700" dirty="0"/>
              <a:t>)</a:t>
            </a:r>
            <a:br>
              <a:rPr lang="en-US" altLang="zh-TW" sz="6700" dirty="0"/>
            </a:br>
            <a:r>
              <a:rPr lang="en-US" altLang="zh-TW" sz="6700" dirty="0"/>
              <a:t>Chapter2.  Function Basics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A96250F-A2BD-4A40-B771-289E8C20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0E48-D831-4FA4-A52C-63FE0201E13E}" type="datetime1">
              <a:rPr lang="zh-TW" altLang="en-US" smtClean="0"/>
              <a:t>2020/3/10</a:t>
            </a:fld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CEBE68-4360-4DEB-8FC3-95EF2AC9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57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99B11-5B85-4A3C-B196-D1438B91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Function Definition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87ECE5-E6B9-42E5-B7CF-CDEBB5A60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204720"/>
            <a:ext cx="8915400" cy="4653280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/>
              <a:t>Implementation of function</a:t>
            </a:r>
          </a:p>
          <a:p>
            <a:r>
              <a:rPr lang="en-US" altLang="zh-TW" sz="2400" dirty="0"/>
              <a:t>Placed </a:t>
            </a:r>
            <a:r>
              <a:rPr lang="en-US" altLang="zh-TW" sz="2400" b="1" dirty="0"/>
              <a:t>after</a:t>
            </a:r>
            <a:r>
              <a:rPr lang="en-US" altLang="zh-TW" sz="2400" dirty="0"/>
              <a:t> function main(), NOT “inside” main()!</a:t>
            </a:r>
          </a:p>
          <a:p>
            <a:r>
              <a:rPr lang="en-US" altLang="zh-TW" sz="2400" dirty="0"/>
              <a:t>E.g.</a:t>
            </a:r>
          </a:p>
          <a:p>
            <a:pPr marL="457200" lvl="1" indent="0">
              <a:buNone/>
            </a:pPr>
            <a:r>
              <a:rPr lang="en-US" altLang="zh-TW" sz="2000" dirty="0"/>
              <a:t>double </a:t>
            </a:r>
            <a:r>
              <a:rPr lang="en-US" altLang="zh-TW" sz="2000" dirty="0" err="1"/>
              <a:t>totalCost</a:t>
            </a:r>
            <a:r>
              <a:rPr lang="en-US" altLang="zh-TW" sz="2000" dirty="0"/>
              <a:t>( int number, double price)</a:t>
            </a:r>
          </a:p>
          <a:p>
            <a:pPr marL="457200" lvl="1" indent="0">
              <a:buNone/>
            </a:pPr>
            <a:r>
              <a:rPr lang="en-US" altLang="zh-TW" sz="2000" dirty="0"/>
              <a:t>{</a:t>
            </a:r>
          </a:p>
          <a:p>
            <a:pPr marL="457200" lvl="1" indent="0">
              <a:buNone/>
            </a:pPr>
            <a:r>
              <a:rPr lang="en-US" altLang="zh-TW" sz="2000" dirty="0"/>
              <a:t>	double TAXRATE = 0.05;</a:t>
            </a:r>
          </a:p>
          <a:p>
            <a:pPr marL="457200" lvl="1" indent="0">
              <a:buNone/>
            </a:pPr>
            <a:r>
              <a:rPr lang="en-US" altLang="zh-TW" sz="2000" dirty="0"/>
              <a:t>	double subtotal;</a:t>
            </a:r>
          </a:p>
          <a:p>
            <a:pPr marL="457200" lvl="1" indent="0">
              <a:buNone/>
            </a:pPr>
            <a:r>
              <a:rPr lang="en-US" altLang="zh-TW" sz="2000" dirty="0"/>
              <a:t>	subtotal = price*number;</a:t>
            </a:r>
          </a:p>
          <a:p>
            <a:pPr marL="457200" lvl="1" indent="0">
              <a:buNone/>
            </a:pPr>
            <a:r>
              <a:rPr lang="en-US" altLang="zh-TW" sz="2000" dirty="0"/>
              <a:t>	return(</a:t>
            </a:r>
            <a:r>
              <a:rPr lang="en-US" altLang="zh-TW" sz="2000" dirty="0" err="1"/>
              <a:t>subtotal+subtotal</a:t>
            </a:r>
            <a:r>
              <a:rPr lang="en-US" altLang="zh-TW" sz="2000" dirty="0"/>
              <a:t>*TAXRATE);</a:t>
            </a:r>
          </a:p>
          <a:p>
            <a:pPr marL="457200" lvl="1" indent="0">
              <a:buNone/>
            </a:pPr>
            <a:r>
              <a:rPr lang="en-US" altLang="zh-TW" sz="2000" dirty="0"/>
              <a:t>									//return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send </a:t>
            </a:r>
            <a:r>
              <a:rPr lang="en-US" altLang="zh-TW" sz="2000" dirty="0"/>
              <a:t>data back to caller</a:t>
            </a:r>
          </a:p>
          <a:p>
            <a:pPr marL="457200" lvl="1" indent="0">
              <a:buNone/>
            </a:pPr>
            <a:r>
              <a:rPr lang="en-US" altLang="zh-TW" sz="2000" dirty="0"/>
              <a:t>}</a:t>
            </a:r>
          </a:p>
          <a:p>
            <a:pPr marL="0" indent="0">
              <a:buNone/>
            </a:pPr>
            <a:endParaRPr lang="en-US" altLang="zh-TW" sz="3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07DE32-0E95-4026-A337-29F1114A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D883-F9F6-4AE5-8DC6-35CA7C03B4BA}" type="datetime1">
              <a:rPr lang="zh-TW" altLang="en-US" smtClean="0"/>
              <a:t>2020/3/10</a:t>
            </a:fld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858EEC2-DB5B-493B-8DB4-8DE9960D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18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99B11-5B85-4A3C-B196-D1438B91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Function Call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87ECE5-E6B9-42E5-B7CF-CDEBB5A60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204720"/>
            <a:ext cx="8915400" cy="465328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Just like calling predefined function</a:t>
            </a:r>
          </a:p>
          <a:p>
            <a:pPr lvl="1"/>
            <a:r>
              <a:rPr lang="en-US" altLang="zh-TW" sz="2200" dirty="0"/>
              <a:t>E.g. bill = </a:t>
            </a:r>
            <a:r>
              <a:rPr lang="en-US" altLang="zh-TW" sz="2200" dirty="0" err="1"/>
              <a:t>totalCost</a:t>
            </a:r>
            <a:r>
              <a:rPr lang="en-US" altLang="zh-TW" sz="2200" dirty="0"/>
              <a:t>(</a:t>
            </a:r>
            <a:r>
              <a:rPr lang="en-US" altLang="zh-TW" sz="2200" dirty="0" err="1"/>
              <a:t>num</a:t>
            </a:r>
            <a:r>
              <a:rPr lang="en-US" altLang="zh-TW" sz="2200" dirty="0" smtClean="0"/>
              <a:t>,</a:t>
            </a:r>
            <a:r>
              <a:rPr lang="zh-TW" altLang="en-US" sz="2200" dirty="0" smtClean="0"/>
              <a:t> </a:t>
            </a:r>
            <a:r>
              <a:rPr lang="en-US" altLang="zh-TW" sz="2200" dirty="0" err="1" smtClean="0"/>
              <a:t>pric</a:t>
            </a:r>
            <a:r>
              <a:rPr lang="en-US" altLang="zh-TW" sz="2200" dirty="0" smtClean="0"/>
              <a:t>);</a:t>
            </a:r>
            <a:endParaRPr lang="en-US" altLang="zh-TW" sz="2200" dirty="0"/>
          </a:p>
          <a:p>
            <a:pPr marL="457200" lvl="1" indent="0">
              <a:buNone/>
            </a:pPr>
            <a:endParaRPr lang="en-US" altLang="zh-TW" sz="2200" dirty="0"/>
          </a:p>
          <a:p>
            <a:r>
              <a:rPr lang="en-US" altLang="zh-TW" sz="2400" dirty="0"/>
              <a:t>Argument </a:t>
            </a:r>
            <a:r>
              <a:rPr lang="en-US" altLang="zh-TW" sz="2400" dirty="0" smtClean="0"/>
              <a:t>here: </a:t>
            </a:r>
            <a:r>
              <a:rPr lang="en-US" altLang="zh-TW" sz="2400" dirty="0"/>
              <a:t>num, </a:t>
            </a:r>
            <a:r>
              <a:rPr lang="en-US" altLang="zh-TW" sz="2400" dirty="0" err="1" smtClean="0"/>
              <a:t>pric</a:t>
            </a:r>
            <a:endParaRPr lang="en-US" altLang="zh-TW" sz="2400" dirty="0"/>
          </a:p>
          <a:p>
            <a:pPr lvl="1"/>
            <a:r>
              <a:rPr lang="en-US" altLang="zh-TW" sz="2200" dirty="0"/>
              <a:t>Recall arguments can be literals, variables</a:t>
            </a:r>
            <a:r>
              <a:rPr lang="en-US" altLang="zh-TW" sz="2200" dirty="0" smtClean="0"/>
              <a:t>, expressions </a:t>
            </a:r>
            <a:r>
              <a:rPr lang="en-US" altLang="zh-TW" sz="2200" dirty="0"/>
              <a:t>or combination</a:t>
            </a:r>
          </a:p>
          <a:p>
            <a:endParaRPr lang="en-US" altLang="zh-TW" sz="2200" dirty="0"/>
          </a:p>
          <a:p>
            <a:pPr marL="0" indent="0">
              <a:buNone/>
            </a:pPr>
            <a:endParaRPr lang="en-US" altLang="zh-TW" sz="3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07DE32-0E95-4026-A337-29F1114A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8EDC-9C1B-4E27-A8CC-59B93DC4CFAD}" type="datetime1">
              <a:rPr lang="zh-TW" altLang="en-US" smtClean="0"/>
              <a:t>2020/3/10</a:t>
            </a:fld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858EEC2-DB5B-493B-8DB4-8DE9960D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5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07DE32-0E95-4026-A337-29F1114A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7544" y="5863148"/>
            <a:ext cx="1146283" cy="370396"/>
          </a:xfrm>
        </p:spPr>
        <p:txBody>
          <a:bodyPr/>
          <a:lstStyle/>
          <a:p>
            <a:fld id="{65BBD1FF-5F03-49E8-A654-4DBF8FE720E0}" type="datetime1">
              <a:rPr lang="zh-TW" altLang="en-US" smtClean="0"/>
              <a:t>2020/3/10</a:t>
            </a:fld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858EEC2-DB5B-493B-8DB4-8DE9960D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428642" y="-138928"/>
            <a:ext cx="7772400" cy="714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TW" altLang="en-US" dirty="0"/>
          </a:p>
        </p:txBody>
      </p:sp>
      <p:pic>
        <p:nvPicPr>
          <p:cNvPr id="7" name="內容版面配置區 4" descr="Cap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57204" y="575447"/>
            <a:ext cx="5286375" cy="5853113"/>
          </a:xfrm>
          <a:prstGeom prst="rect">
            <a:avLst/>
          </a:prstGeom>
        </p:spPr>
      </p:pic>
      <p:cxnSp>
        <p:nvCxnSpPr>
          <p:cNvPr id="9" name="直線單箭頭接點 8"/>
          <p:cNvCxnSpPr>
            <a:cxnSpLocks/>
            <a:endCxn id="10" idx="1"/>
          </p:cNvCxnSpPr>
          <p:nvPr/>
        </p:nvCxnSpPr>
        <p:spPr>
          <a:xfrm>
            <a:off x="7072079" y="1110948"/>
            <a:ext cx="682943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755022" y="787782"/>
            <a:ext cx="1513698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+mn-lt"/>
                <a:ea typeface="新細明體" charset="-120"/>
              </a:rPr>
              <a:t>function declaration</a:t>
            </a:r>
            <a:endParaRPr lang="zh-TW" altLang="en-US" dirty="0">
              <a:latin typeface="+mn-lt"/>
              <a:ea typeface="新細明體" charset="-120"/>
            </a:endParaRPr>
          </a:p>
        </p:txBody>
      </p:sp>
      <p:cxnSp>
        <p:nvCxnSpPr>
          <p:cNvPr id="11" name="直線單箭頭接點 10"/>
          <p:cNvCxnSpPr>
            <a:cxnSpLocks/>
            <a:endCxn id="12" idx="1"/>
          </p:cNvCxnSpPr>
          <p:nvPr/>
        </p:nvCxnSpPr>
        <p:spPr>
          <a:xfrm>
            <a:off x="6096000" y="3260702"/>
            <a:ext cx="827368" cy="1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923368" y="2939125"/>
            <a:ext cx="1513698" cy="643155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+mn-lt"/>
                <a:ea typeface="新細明體" charset="-120"/>
              </a:rPr>
              <a:t>function call</a:t>
            </a:r>
            <a:endParaRPr lang="zh-TW" altLang="en-US" dirty="0">
              <a:latin typeface="+mn-lt"/>
              <a:ea typeface="新細明體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755022" y="5100721"/>
            <a:ext cx="1513698" cy="646331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+mn-lt"/>
                <a:ea typeface="新細明體" charset="-120"/>
              </a:rPr>
              <a:t>function definition</a:t>
            </a:r>
            <a:endParaRPr lang="zh-TW" altLang="en-US" dirty="0">
              <a:latin typeface="+mn-lt"/>
              <a:ea typeface="新細明體" charset="-120"/>
            </a:endParaRPr>
          </a:p>
        </p:txBody>
      </p:sp>
      <p:cxnSp>
        <p:nvCxnSpPr>
          <p:cNvPr id="14" name="圖案 15"/>
          <p:cNvCxnSpPr>
            <a:cxnSpLocks/>
            <a:endCxn id="13" idx="1"/>
          </p:cNvCxnSpPr>
          <p:nvPr/>
        </p:nvCxnSpPr>
        <p:spPr>
          <a:xfrm flipV="1">
            <a:off x="7326397" y="5423887"/>
            <a:ext cx="428625" cy="421372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圖片 20" descr="Cap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380" y="2741868"/>
            <a:ext cx="4643437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772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99B11-5B85-4A3C-B196-D1438B91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Scope roles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87ECE5-E6B9-42E5-B7CF-CDEBB5A60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204720"/>
            <a:ext cx="8915400" cy="465328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Local </a:t>
            </a:r>
            <a:r>
              <a:rPr lang="en-US" altLang="zh-TW" sz="2400" dirty="0" smtClean="0"/>
              <a:t>Variables </a:t>
            </a:r>
            <a:r>
              <a:rPr lang="zh-TW" altLang="en-US" sz="2400" dirty="0" smtClean="0"/>
              <a:t>區域變數</a:t>
            </a:r>
            <a:endParaRPr lang="en-US" altLang="zh-TW" sz="2400" dirty="0"/>
          </a:p>
          <a:p>
            <a:r>
              <a:rPr lang="en-US" altLang="zh-TW" sz="2400" dirty="0"/>
              <a:t>Global </a:t>
            </a:r>
            <a:r>
              <a:rPr lang="en-US" altLang="zh-TW" sz="2400" dirty="0" smtClean="0"/>
              <a:t>Variables</a:t>
            </a:r>
            <a:r>
              <a:rPr lang="zh-TW" altLang="en-US" sz="2400" dirty="0" smtClean="0"/>
              <a:t> 全域變數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3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07DE32-0E95-4026-A337-29F1114A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4D90-4EFC-4260-AABD-06033A9D50A2}" type="datetime1">
              <a:rPr lang="zh-TW" altLang="en-US" smtClean="0"/>
              <a:t>2020/3/10</a:t>
            </a:fld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858EEC2-DB5B-493B-8DB4-8DE9960D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39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99B11-5B85-4A3C-B196-D1438B91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Local Variables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87ECE5-E6B9-42E5-B7CF-CDEBB5A60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204720"/>
            <a:ext cx="8915400" cy="465328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Declared </a:t>
            </a:r>
            <a:r>
              <a:rPr lang="en-US" altLang="zh-TW" sz="2400" b="1" dirty="0"/>
              <a:t>inside</a:t>
            </a:r>
            <a:r>
              <a:rPr lang="en-US" altLang="zh-TW" sz="2400" dirty="0"/>
              <a:t> body of given function</a:t>
            </a:r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dirty="0"/>
              <a:t>Available only within that function</a:t>
            </a:r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dirty="0"/>
              <a:t>Can have variables with same names declared in different functions</a:t>
            </a:r>
          </a:p>
          <a:p>
            <a:pPr marL="0" indent="0">
              <a:buNone/>
            </a:pPr>
            <a:endParaRPr lang="en-US" altLang="zh-TW" sz="3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07DE32-0E95-4026-A337-29F1114A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1375-D6E2-4580-90FB-64C0D0ED7306}" type="datetime1">
              <a:rPr lang="zh-TW" altLang="en-US" smtClean="0"/>
              <a:t>2020/3/10</a:t>
            </a:fld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858EEC2-DB5B-493B-8DB4-8DE9960D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784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99B11-5B85-4A3C-B196-D1438B91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Global Variables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87ECE5-E6B9-42E5-B7CF-CDEBB5A60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204720"/>
            <a:ext cx="8915400" cy="465328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Declared “</a:t>
            </a:r>
            <a:r>
              <a:rPr lang="en-US" altLang="zh-TW" sz="2400" b="1" dirty="0"/>
              <a:t>outside</a:t>
            </a:r>
            <a:r>
              <a:rPr lang="en-US" altLang="zh-TW" sz="2400" dirty="0"/>
              <a:t>” function body</a:t>
            </a:r>
          </a:p>
          <a:p>
            <a:endParaRPr lang="en-US" altLang="zh-TW" sz="2400" dirty="0"/>
          </a:p>
          <a:p>
            <a:r>
              <a:rPr lang="en-US" altLang="zh-TW" sz="2400" dirty="0"/>
              <a:t>Global variables are dangerous : no control over usage!</a:t>
            </a:r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dirty="0"/>
              <a:t>Global declarations typical for </a:t>
            </a:r>
            <a:r>
              <a:rPr lang="en-US" altLang="zh-TW" sz="2400" b="1" dirty="0"/>
              <a:t>constants</a:t>
            </a:r>
          </a:p>
          <a:p>
            <a:pPr lvl="1"/>
            <a:r>
              <a:rPr lang="en-US" altLang="zh-TW" sz="2200" dirty="0"/>
              <a:t>E.g. const double TAXRATE=0.05;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07DE32-0E95-4026-A337-29F1114A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1375-D6E2-4580-90FB-64C0D0ED7306}" type="datetime1">
              <a:rPr lang="zh-TW" altLang="en-US" smtClean="0"/>
              <a:t>2020/3/10</a:t>
            </a:fld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858EEC2-DB5B-493B-8DB4-8DE9960D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6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Outline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35726" y="1455054"/>
            <a:ext cx="8915400" cy="5199745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Predefined Functions</a:t>
            </a:r>
          </a:p>
          <a:p>
            <a:r>
              <a:rPr lang="en-US" altLang="zh-TW" sz="3600" dirty="0"/>
              <a:t>Programmer-Defined </a:t>
            </a:r>
            <a:r>
              <a:rPr lang="en-US" altLang="zh-TW" sz="3600" dirty="0" smtClean="0"/>
              <a:t>Functions</a:t>
            </a:r>
          </a:p>
          <a:p>
            <a:pPr lvl="1"/>
            <a:r>
              <a:rPr lang="en-US" altLang="zh-TW" sz="3200" dirty="0" smtClean="0"/>
              <a:t>Defining,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Declaring,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Calling</a:t>
            </a:r>
            <a:endParaRPr lang="en-US" altLang="zh-TW" sz="3200" dirty="0"/>
          </a:p>
          <a:p>
            <a:pPr lvl="1"/>
            <a:r>
              <a:rPr lang="en-US" altLang="zh-TW" sz="3400" dirty="0"/>
              <a:t>Recursive Functions</a:t>
            </a:r>
          </a:p>
          <a:p>
            <a:r>
              <a:rPr lang="en-US" altLang="zh-TW" sz="3600" dirty="0"/>
              <a:t>Scope Rules</a:t>
            </a:r>
          </a:p>
          <a:p>
            <a:pPr lvl="1"/>
            <a:r>
              <a:rPr lang="en-US" altLang="zh-TW" sz="3400" dirty="0"/>
              <a:t>Local variables</a:t>
            </a:r>
          </a:p>
          <a:p>
            <a:pPr lvl="1"/>
            <a:r>
              <a:rPr lang="en-US" altLang="zh-TW" sz="3400" dirty="0"/>
              <a:t>Global variables</a:t>
            </a:r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zh-TW" altLang="en-US" sz="28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B5558B-BF7F-4409-8779-88E571B5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F4A1-6611-49B9-93AD-BA2F32211A58}" type="datetime1">
              <a:rPr lang="zh-TW" altLang="en-US" smtClean="0"/>
              <a:t>2020/3/10</a:t>
            </a:fld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33A770-7F07-4E02-8F1B-039F1F15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79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99B11-5B85-4A3C-B196-D1438B91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Predefined Functions</a:t>
            </a:r>
            <a:br>
              <a:rPr lang="en-US" altLang="zh-TW" b="1" dirty="0"/>
            </a:b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87ECE5-E6B9-42E5-B7CF-CDEBB5A60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204720"/>
            <a:ext cx="8915400" cy="465328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Standard Library</a:t>
            </a:r>
          </a:p>
          <a:p>
            <a:pPr lvl="1"/>
            <a:r>
              <a:rPr lang="en-US" altLang="zh-TW" sz="2200" dirty="0"/>
              <a:t>void function </a:t>
            </a:r>
          </a:p>
          <a:p>
            <a:pPr lvl="2"/>
            <a:r>
              <a:rPr lang="en-US" altLang="zh-TW" sz="2000" dirty="0"/>
              <a:t>E.g. exit(1);	//this call terminates program</a:t>
            </a:r>
          </a:p>
          <a:p>
            <a:pPr lvl="2"/>
            <a:endParaRPr lang="en-US" altLang="zh-TW" sz="2000" dirty="0"/>
          </a:p>
          <a:p>
            <a:pPr lvl="1"/>
            <a:r>
              <a:rPr lang="en-US" altLang="zh-TW" sz="2200" dirty="0"/>
              <a:t>Argument value returned (</a:t>
            </a:r>
            <a:r>
              <a:rPr lang="en-US" altLang="zh-TW" sz="2200" dirty="0" err="1"/>
              <a:t>sqrt,pow</a:t>
            </a:r>
            <a:r>
              <a:rPr lang="en-US" altLang="zh-TW" sz="2200" dirty="0"/>
              <a:t>)</a:t>
            </a:r>
          </a:p>
          <a:p>
            <a:pPr lvl="2"/>
            <a:r>
              <a:rPr lang="en-US" altLang="zh-TW" sz="2000" dirty="0"/>
              <a:t>E.g. sqrt(a)	;	//square root	sqrt(4.0) = 2.0</a:t>
            </a:r>
          </a:p>
          <a:p>
            <a:pPr marL="914400" lvl="2" indent="0">
              <a:buNone/>
            </a:pPr>
            <a:r>
              <a:rPr lang="en-US" altLang="zh-TW" sz="2000" dirty="0"/>
              <a:t>	    pow(</a:t>
            </a:r>
            <a:r>
              <a:rPr lang="en-US" altLang="zh-TW" sz="2000" dirty="0" err="1"/>
              <a:t>a,b</a:t>
            </a:r>
            <a:r>
              <a:rPr lang="en-US" altLang="zh-TW" sz="2000" dirty="0"/>
              <a:t>);	//powers		pow(2.0,3.0) = 8.0</a:t>
            </a:r>
            <a:endParaRPr lang="en-US" altLang="zh-TW" sz="18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07DE32-0E95-4026-A337-29F1114A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35EDF-E06D-4919-A36C-933AC93207C4}" type="datetime1">
              <a:rPr lang="zh-TW" altLang="en-US" smtClean="0"/>
              <a:t>2020/3/10</a:t>
            </a:fld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858EEC2-DB5B-493B-8DB4-8DE9960D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2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99B11-5B85-4A3C-B196-D1438B91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Predefined Functions</a:t>
            </a:r>
            <a:br>
              <a:rPr lang="en-US" altLang="zh-TW" b="1" dirty="0"/>
            </a:b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87ECE5-E6B9-42E5-B7CF-CDEBB5A60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204720"/>
            <a:ext cx="8915400" cy="465328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#include &lt;&gt;</a:t>
            </a:r>
          </a:p>
          <a:p>
            <a:pPr lvl="1"/>
            <a:r>
              <a:rPr lang="en-US" altLang="zh-TW" sz="2200" dirty="0"/>
              <a:t>E.g. &lt;</a:t>
            </a:r>
            <a:r>
              <a:rPr lang="en-US" altLang="zh-TW" sz="2200" dirty="0" err="1"/>
              <a:t>cmath</a:t>
            </a:r>
            <a:r>
              <a:rPr lang="en-US" altLang="zh-TW" sz="2200" dirty="0"/>
              <a:t>&gt;, &lt;</a:t>
            </a:r>
            <a:r>
              <a:rPr lang="en-US" altLang="zh-TW" sz="2200" dirty="0" err="1"/>
              <a:t>cstdlib</a:t>
            </a:r>
            <a:r>
              <a:rPr lang="en-US" altLang="zh-TW" sz="2200" dirty="0"/>
              <a:t>&gt;, &lt;iostream&gt;</a:t>
            </a:r>
          </a:p>
          <a:p>
            <a:pPr lvl="1"/>
            <a:endParaRPr lang="en-US" altLang="zh-TW" sz="3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07DE32-0E95-4026-A337-29F1114A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9E45-9563-45BD-B786-40F2832B9771}" type="datetime1">
              <a:rPr lang="zh-TW" altLang="en-US" smtClean="0"/>
              <a:t>2020/3/10</a:t>
            </a:fld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858EEC2-DB5B-493B-8DB4-8DE9960D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9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07DE32-0E95-4026-A337-29F1114A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5FA7-76AD-42CD-B125-CC46A86E845D}" type="datetime1">
              <a:rPr lang="zh-TW" altLang="en-US" smtClean="0"/>
              <a:t>2020/3/10</a:t>
            </a:fld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858EEC2-DB5B-493B-8DB4-8DE9960D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4" descr="C:\WINDOWS\Desktop\Oh_type\sacitch_C++_ppt\gif\savitchc03d02_1of2.gif"/>
          <p:cNvPicPr preferRelativeResize="0">
            <a:picLocks noChangeAspect="1" noChangeArrowheads="1"/>
          </p:cNvPicPr>
          <p:nvPr/>
        </p:nvPicPr>
        <p:blipFill rotWithShape="1">
          <a:blip r:embed="rId2"/>
          <a:srcRect t="11322"/>
          <a:stretch/>
        </p:blipFill>
        <p:spPr bwMode="auto">
          <a:xfrm>
            <a:off x="519793" y="1289587"/>
            <a:ext cx="11152414" cy="5443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024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07DE32-0E95-4026-A337-29F1114A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9355-E6AF-4051-AC84-EE7B63134AB7}" type="datetime1">
              <a:rPr lang="zh-TW" altLang="en-US" smtClean="0"/>
              <a:t>2020/3/10</a:t>
            </a:fld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858EEC2-DB5B-493B-8DB4-8DE9960D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4" descr="C:\WINDOWS\Desktop\Oh_type\sacitch_C++_ppt\gif\savitchc03d02_2of2.gif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084" y="1013305"/>
            <a:ext cx="11517832" cy="5844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633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99B11-5B85-4A3C-B196-D1438B91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Programmer-Defined Functions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87ECE5-E6B9-42E5-B7CF-CDEBB5A60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204720"/>
            <a:ext cx="8915400" cy="465328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Building blocks of programs :</a:t>
            </a:r>
          </a:p>
          <a:p>
            <a:pPr lvl="1"/>
            <a:r>
              <a:rPr lang="en-US" altLang="zh-TW" sz="2200" dirty="0"/>
              <a:t>Divide &amp; Conquer</a:t>
            </a:r>
          </a:p>
          <a:p>
            <a:pPr lvl="1"/>
            <a:r>
              <a:rPr lang="en-US" altLang="zh-TW" sz="2200" dirty="0"/>
              <a:t>Readability</a:t>
            </a:r>
          </a:p>
          <a:p>
            <a:pPr lvl="1"/>
            <a:r>
              <a:rPr lang="en-US" altLang="zh-TW" sz="2200" dirty="0"/>
              <a:t>Re-use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600" dirty="0"/>
              <a:t>	</a:t>
            </a:r>
            <a:endParaRPr lang="en-US" altLang="zh-TW" sz="3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07DE32-0E95-4026-A337-29F1114A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33F6-C99A-4255-BABA-34755AE6E9D3}" type="datetime1">
              <a:rPr lang="zh-TW" altLang="en-US" smtClean="0"/>
              <a:t>2020/3/10</a:t>
            </a:fld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858EEC2-DB5B-493B-8DB4-8DE9960D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8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99B11-5B85-4A3C-B196-D1438B91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Programmer-Defined Functions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87ECE5-E6B9-42E5-B7CF-CDEBB5A60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204720"/>
            <a:ext cx="8915400" cy="465328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3 Pieces to using functions:</a:t>
            </a:r>
          </a:p>
          <a:p>
            <a:pPr lvl="1"/>
            <a:r>
              <a:rPr lang="en-US" altLang="zh-TW" sz="2200" dirty="0"/>
              <a:t>Function Declaration</a:t>
            </a:r>
          </a:p>
          <a:p>
            <a:pPr lvl="1"/>
            <a:r>
              <a:rPr lang="en-US" altLang="zh-TW" sz="2200" dirty="0"/>
              <a:t>Function Definition</a:t>
            </a:r>
          </a:p>
          <a:p>
            <a:pPr lvl="1"/>
            <a:r>
              <a:rPr lang="en-US" altLang="zh-TW" sz="2200" dirty="0"/>
              <a:t>Function Call</a:t>
            </a:r>
          </a:p>
          <a:p>
            <a:pPr marL="0" indent="0">
              <a:buNone/>
            </a:pPr>
            <a:endParaRPr lang="en-US" altLang="zh-TW" sz="3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07DE32-0E95-4026-A337-29F1114A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63F4-A557-469C-A7CC-A678DF6EF315}" type="datetime1">
              <a:rPr lang="zh-TW" altLang="en-US" smtClean="0"/>
              <a:t>2020/3/10</a:t>
            </a:fld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858EEC2-DB5B-493B-8DB4-8DE9960D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6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99B11-5B85-4A3C-B196-D1438B91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Function Declaration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87ECE5-E6B9-42E5-B7CF-CDEBB5A60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204720"/>
            <a:ext cx="8915400" cy="465328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Called “Function prototype”</a:t>
            </a:r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dirty="0"/>
              <a:t>Tell compiler how to interpret calls</a:t>
            </a:r>
          </a:p>
          <a:p>
            <a:pPr lvl="1"/>
            <a:r>
              <a:rPr lang="en-US" altLang="zh-TW" sz="2000" dirty="0"/>
              <a:t>E.g. double </a:t>
            </a:r>
            <a:r>
              <a:rPr lang="en-US" altLang="zh-TW" sz="2000" dirty="0" err="1"/>
              <a:t>totalCost</a:t>
            </a:r>
            <a:r>
              <a:rPr lang="en-US" altLang="zh-TW" sz="2000" dirty="0"/>
              <a:t>( int number, double price);</a:t>
            </a:r>
          </a:p>
          <a:p>
            <a:pPr marL="457200" lvl="1" indent="0">
              <a:buNone/>
            </a:pPr>
            <a:endParaRPr lang="en-US" altLang="zh-TW" sz="2000" dirty="0"/>
          </a:p>
          <a:p>
            <a:r>
              <a:rPr lang="en-US" altLang="zh-TW" sz="2200" dirty="0"/>
              <a:t>Placed before any calls</a:t>
            </a:r>
          </a:p>
          <a:p>
            <a:pPr lvl="1"/>
            <a:r>
              <a:rPr lang="en-US" altLang="zh-TW" sz="2000" dirty="0"/>
              <a:t>In declaration space of main()</a:t>
            </a:r>
          </a:p>
          <a:p>
            <a:pPr lvl="1"/>
            <a:r>
              <a:rPr lang="en-US" altLang="zh-TW" sz="2000" dirty="0"/>
              <a:t>Above main() in global space</a:t>
            </a:r>
          </a:p>
          <a:p>
            <a:pPr marL="0" indent="0">
              <a:buNone/>
            </a:pPr>
            <a:endParaRPr lang="en-US" altLang="zh-TW" sz="3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07DE32-0E95-4026-A337-29F1114A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B12E-9534-468A-AABD-E1F277640283}" type="datetime1">
              <a:rPr lang="zh-TW" altLang="en-US" smtClean="0"/>
              <a:t>2020/3/10</a:t>
            </a:fld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858EEC2-DB5B-493B-8DB4-8DE9960D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490748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2009</TotalTime>
  <Words>360</Words>
  <Application>Microsoft Office PowerPoint</Application>
  <PresentationFormat>寬螢幕</PresentationFormat>
  <Paragraphs>108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Century Gothic</vt:lpstr>
      <vt:lpstr>Wingdings 3</vt:lpstr>
      <vt:lpstr>絲縷</vt:lpstr>
      <vt:lpstr>C程式設計實驗(二) Chapter2.  Function Basics </vt:lpstr>
      <vt:lpstr>Outline</vt:lpstr>
      <vt:lpstr>Predefined Functions </vt:lpstr>
      <vt:lpstr>Predefined Functions </vt:lpstr>
      <vt:lpstr>PowerPoint 簡報</vt:lpstr>
      <vt:lpstr>PowerPoint 簡報</vt:lpstr>
      <vt:lpstr>Programmer-Defined Functions</vt:lpstr>
      <vt:lpstr>Programmer-Defined Functions</vt:lpstr>
      <vt:lpstr>Function Declaration</vt:lpstr>
      <vt:lpstr>Function Definition</vt:lpstr>
      <vt:lpstr>Function Call</vt:lpstr>
      <vt:lpstr>PowerPoint 簡報</vt:lpstr>
      <vt:lpstr>Scope roles</vt:lpstr>
      <vt:lpstr>Local Variables</vt:lpstr>
      <vt:lpstr>Global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jack</dc:creator>
  <cp:lastModifiedBy>tublizzard</cp:lastModifiedBy>
  <cp:revision>77</cp:revision>
  <dcterms:created xsi:type="dcterms:W3CDTF">2017-02-23T02:28:54Z</dcterms:created>
  <dcterms:modified xsi:type="dcterms:W3CDTF">2020-03-10T16:48:32Z</dcterms:modified>
</cp:coreProperties>
</file>