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autoCompressPictures="0">
  <p:sldMasterIdLst>
    <p:sldMasterId r:id="rId4" id="2147483648"/>
  </p:sldMasterIdLst>
  <p:sldIdLst>
    <p:sldId r:id="rId5" id="256"/>
    <p:sldId r:id="rId6" id="257"/>
    <p:sldId r:id="rId7" id="258"/>
    <p:sldId r:id="rId8" id="259"/>
    <p:sldId r:id="rId9" id="260"/>
  </p:sldIdLst>
  <p:sldSz cx="12192000" cy="6858000"/>
  <p:notesSz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6858000" cy="9144000"/>
  <p:defaultText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defPPr>
      <a:defRPr lang="en-US">
        <a:uFillTx/>
      </a:defRPr>
    </a:defPPr>
    <a:lvl1pPr algn="l" defTabSz="457200" eaLnBrk="1" hangingPunct="1" latinLnBrk="0" marL="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showPr showNarration="1">
    <p:present/>
    <p:sldAll/>
    <p:penCl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srgbClr val="FF0000"/>
    </p:penClr>
  </p:showPr>
</p:presentationPr>
</file>

<file path=ppt/tableStyles.xml><?xml version="1.0" encoding="utf-8"?>
<a:tblStyleLst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def="{5C22544A-7EE6-4342-B048-85BDC9FD1C3A}"/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normalViewPr horzBarState="maximized">
    <p:restoredLeft autoAdjust="0" sz="14994"/>
    <p:restoredTop sz="94660"/>
  </p:normalViewPr>
  <p:slideViewPr>
    <p:cSldViewPr snapToGrid="0">
      <p:cViewPr varScale="1">
  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sx d="100" n="87"/>
          <a:sy d="100" n="87"/>
        </p:scale>
  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528" y="106"/>
      </p:cViewPr>
    </p:cSldViewPr>
  </p:slideViewPr>
  <p:notesTextViewPr>
    <p:cViewPr>
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sx d="2" n="3"/>
        <a:sy d="2" n="3"/>
      </p:scale>
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0" y="0"/>
    </p:cViewPr>
  </p:notesTextViewPr>
  <p:gridSpacing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72008" cy="72008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slides/slide1.xml" Type="http://schemas.openxmlformats.org/officeDocument/2006/relationships/slide"></Relationship><Relationship Id="rId6" Target="slides/slide2.xml" Type="http://schemas.openxmlformats.org/officeDocument/2006/relationships/slide"></Relationship><Relationship Id="rId7" Target="slides/slide3.xml" Type="http://schemas.openxmlformats.org/officeDocument/2006/relationships/slide"></Relationship><Relationship Id="rId8" Target="slides/slide4.xml" Type="http://schemas.openxmlformats.org/officeDocument/2006/relationships/slide"></Relationship><Relationship Id="rId9" Target="slides/slide5.xml" Type="http://schemas.openxmlformats.org/officeDocument/2006/relationships/slide"></Relationship><Relationship Id="rId10" Target="theme/theme1.xml" Type="http://schemas.openxmlformats.org/officeDocument/2006/relationships/theme"></Relationship></Relationships>
</file>

<file path=ppt/slideLayouts/_rels/slideLayout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media/image1.jpg" Type="http://schemas.openxmlformats.org/officeDocument/2006/relationships/image"></Relationship><Relationship Id="rId2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title">
  <p:cSld name="標題投影片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Rectangle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Rectangl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7280" y="758952"/>
            <a:ext cx="10058400" cy="356616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>
            <a:normAutofit/>
          </a:bodyPr>
          <a:lstStyle>
            <a:lvl1pPr algn="l">
              <a:lnSpc>
                <a:spcPct val="85000"/>
              </a:lnSpc>
              <a:defRPr baseline="0" spc="-50" sz="800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</a:lstStyle>
          <a:p>
            <a:r>
              <a:rPr altLang="en-US" lang="zh-TW">
                <a:uFillTx/>
              </a:rPr>
              <a:t>按一下以編輯母片標題樣式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Sub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0051" y="4455620"/>
            <a:ext cx="10058400" cy="1143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lIns="91440" rIns="91440">
            <a:normAutofit/>
          </a:bodyPr>
          <a:lstStyle>
            <a:lvl1pPr algn="l" indent="0" marL="0">
              <a:buNone/>
              <a:defRPr baseline="0" cap="all" spc="200" sz="2400">
                <a:solidFill>
                  <a:schemeClr val="tx2"/>
                </a:solidFill>
                <a:uFillTx/>
                <a:latin typeface="+mj-lt"/>
              </a:defRPr>
            </a:lvl1pPr>
            <a:lvl2pPr algn="ctr" indent="0" marL="457200">
              <a:buNone/>
              <a:defRPr sz="2400">
                <a:uFillTx/>
              </a:defRPr>
            </a:lvl2pPr>
            <a:lvl3pPr algn="ctr" indent="0" marL="914400">
              <a:buNone/>
              <a:defRPr sz="2400">
                <a:uFillTx/>
              </a:defRPr>
            </a:lvl3pPr>
            <a:lvl4pPr algn="ctr" indent="0" marL="1371600">
              <a:buNone/>
              <a:defRPr sz="2000">
                <a:uFillTx/>
              </a:defRPr>
            </a:lvl4pPr>
            <a:lvl5pPr algn="ctr" indent="0" marL="1828800">
              <a:buNone/>
              <a:defRPr sz="2000">
                <a:uFillTx/>
              </a:defRPr>
            </a:lvl5pPr>
            <a:lvl6pPr algn="ctr" indent="0" marL="2286000">
              <a:buNone/>
              <a:defRPr sz="2000">
                <a:uFillTx/>
              </a:defRPr>
            </a:lvl6pPr>
            <a:lvl7pPr algn="ctr" indent="0" marL="2743200">
              <a:buNone/>
              <a:defRPr sz="2000">
                <a:uFillTx/>
              </a:defRPr>
            </a:lvl7pPr>
            <a:lvl8pPr algn="ctr" indent="0" marL="3200400">
              <a:buNone/>
              <a:defRPr sz="2000">
                <a:uFillTx/>
              </a:defRPr>
            </a:lvl8pPr>
            <a:lvl9pPr algn="ctr" indent="0" marL="3657600">
              <a:buNone/>
              <a:defRPr sz="2000">
                <a:uFillTx/>
              </a:defRPr>
            </a:lvl9pPr>
          </a:lstStyle>
          <a:p>
            <a:r>
              <a:rPr altLang="en-US" lang="zh-TW">
                <a:uFillTx/>
              </a:rPr>
              <a:t>按一下以編輯母片子標題樣式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3/21/2019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dirty="0" lang="en-US"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Straight Connector 8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x">
  <p:cSld name="標題及直排文字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lang="zh-TW">
                <a:uFillTx/>
              </a:rPr>
              <a:t>按一下以編輯母片標題樣式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Vertical 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orient="vert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0" lIns="45720" rIns="45720" tIns="0" vert="eaVert"/>
          <a:lstStyle/>
          <a:p>
            <a:pPr lvl="0"/>
            <a:r>
              <a:rPr altLang="en-US" lang="zh-TW">
                <a:uFillTx/>
              </a:rPr>
              <a:t>編輯母片文字樣式</a:t>
            </a:r>
          </a:p>
          <a:p>
            <a:pPr lvl="1"/>
            <a:r>
              <a:rPr altLang="en-US" lang="zh-TW">
                <a:uFillTx/>
              </a:rPr>
              <a:t>第二層</a:t>
            </a:r>
          </a:p>
          <a:p>
            <a:pPr lvl="2"/>
            <a:r>
              <a:rPr altLang="en-US" lang="zh-TW">
                <a:uFillTx/>
              </a:rPr>
              <a:t>第三層</a:t>
            </a:r>
          </a:p>
          <a:p>
            <a:pPr lvl="3"/>
            <a:r>
              <a:rPr altLang="en-US" lang="zh-TW">
                <a:uFillTx/>
              </a:rPr>
              <a:t>第四層</a:t>
            </a:r>
          </a:p>
          <a:p>
            <a:pPr lvl="4"/>
            <a:r>
              <a:rPr altLang="en-US" lang="zh-TW">
                <a:uFillTx/>
              </a:rPr>
              <a:t>第五層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3/21/2019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vertTitleAndTx">
  <p:cSld name="直排標題及文字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Rectangle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Rectangl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Vertical 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orient="vert"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724900" y="414778"/>
            <a:ext cx="2628900" cy="5757421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/>
          <a:p>
            <a:r>
              <a:rPr altLang="en-US" lang="zh-TW">
                <a:uFillTx/>
              </a:rPr>
              <a:t>按一下以編輯母片標題樣式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Vertical 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orient="vert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200" y="414778"/>
            <a:ext cx="7734300" cy="575742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0" lIns="45720" rIns="45720" tIns="0" vert="eaVert"/>
          <a:lstStyle/>
          <a:p>
            <a:pPr lvl="0"/>
            <a:r>
              <a:rPr altLang="en-US" lang="zh-TW">
                <a:uFillTx/>
              </a:rPr>
              <a:t>編輯母片文字樣式</a:t>
            </a:r>
          </a:p>
          <a:p>
            <a:pPr lvl="1"/>
            <a:r>
              <a:rPr altLang="en-US" lang="zh-TW">
                <a:uFillTx/>
              </a:rPr>
              <a:t>第二層</a:t>
            </a:r>
          </a:p>
          <a:p>
            <a:pPr lvl="2"/>
            <a:r>
              <a:rPr altLang="en-US" lang="zh-TW">
                <a:uFillTx/>
              </a:rPr>
              <a:t>第三層</a:t>
            </a:r>
          </a:p>
          <a:p>
            <a:pPr lvl="3"/>
            <a:r>
              <a:rPr altLang="en-US" lang="zh-TW">
                <a:uFillTx/>
              </a:rPr>
              <a:t>第四層</a:t>
            </a:r>
          </a:p>
          <a:p>
            <a:pPr lvl="4"/>
            <a:r>
              <a:rPr altLang="en-US" lang="zh-TW">
                <a:uFillTx/>
              </a:rPr>
              <a:t>第五層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3/21/2019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">
  <p:cSld name="標題及內容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marL="0">
              <a:defRPr>
                <a:uFillTx/>
              </a:defRPr>
            </a:lvl1pPr>
          </a:lstStyle>
          <a:p>
            <a:r>
              <a:rPr altLang="en-US" lang="zh-TW">
                <a:uFillTx/>
              </a:rPr>
              <a:t>按一下以編輯母片標題樣式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altLang="en-US" lang="zh-TW">
                <a:uFillTx/>
              </a:rPr>
              <a:t>編輯母片文字樣式</a:t>
            </a:r>
          </a:p>
          <a:p>
            <a:pPr lvl="1"/>
            <a:r>
              <a:rPr altLang="en-US" lang="zh-TW">
                <a:uFillTx/>
              </a:rPr>
              <a:t>第二層</a:t>
            </a:r>
          </a:p>
          <a:p>
            <a:pPr lvl="2"/>
            <a:r>
              <a:rPr altLang="en-US" lang="zh-TW">
                <a:uFillTx/>
              </a:rPr>
              <a:t>第三層</a:t>
            </a:r>
          </a:p>
          <a:p>
            <a:pPr lvl="3"/>
            <a:r>
              <a:rPr altLang="en-US" lang="zh-TW">
                <a:uFillTx/>
              </a:rPr>
              <a:t>第四層</a:t>
            </a:r>
          </a:p>
          <a:p>
            <a:pPr lvl="4"/>
            <a:r>
              <a:rPr altLang="en-US" lang="zh-TW">
                <a:uFillTx/>
              </a:rPr>
              <a:t>第五層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3/21/2019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secHead">
  <p:cSld name="章節標題">
    <p:bg>
      <p:bgPr>
        <a:solidFill>
          <a:schemeClr val="bg1"/>
        </a:solidFill>
        <a:effectLst/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Rectangle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Rectangl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7280" y="758952"/>
            <a:ext cx="10058400" cy="356616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>
            <a:normAutofit/>
          </a:bodyPr>
          <a:lstStyle>
            <a:lvl1pPr>
              <a:lnSpc>
                <a:spcPct val="85000"/>
              </a:lnSpc>
              <a:defRPr b="0" sz="800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</a:lstStyle>
          <a:p>
            <a:r>
              <a:rPr altLang="en-US" lang="zh-TW">
                <a:uFillTx/>
              </a:rPr>
              <a:t>按一下以編輯母片標題樣式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7280" y="4453128"/>
            <a:ext cx="10058400" cy="1143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lIns="91440" rIns="91440">
            <a:normAutofit/>
          </a:bodyPr>
          <a:lstStyle>
            <a:lvl1pPr indent="0" marL="0">
              <a:buNone/>
              <a:defRPr baseline="0" cap="all" spc="200" sz="2400">
                <a:solidFill>
                  <a:schemeClr val="tx2"/>
                </a:solidFill>
                <a:uFillTx/>
                <a:latin typeface="+mj-lt"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altLang="en-US" lang="zh-TW">
                <a:uFillTx/>
              </a:rPr>
              <a:t>編輯母片文字樣式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3/21/2019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dirty="0" lang="en-US"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Straight Connector 8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Obj">
  <p:cSld name="兩個內容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Titl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7280" y="286603"/>
            <a:ext cx="10058400" cy="1450757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lang="zh-TW">
                <a:uFillTx/>
              </a:rPr>
              <a:t>按一下以編輯母片標題樣式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7279" y="1845734"/>
            <a:ext cx="4937760" cy="402336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altLang="en-US" lang="zh-TW">
                <a:uFillTx/>
              </a:rPr>
              <a:t>編輯母片文字樣式</a:t>
            </a:r>
          </a:p>
          <a:p>
            <a:pPr lvl="1"/>
            <a:r>
              <a:rPr altLang="en-US" lang="zh-TW">
                <a:uFillTx/>
              </a:rPr>
              <a:t>第二層</a:t>
            </a:r>
          </a:p>
          <a:p>
            <a:pPr lvl="2"/>
            <a:r>
              <a:rPr altLang="en-US" lang="zh-TW">
                <a:uFillTx/>
              </a:rPr>
              <a:t>第三層</a:t>
            </a:r>
          </a:p>
          <a:p>
            <a:pPr lvl="3"/>
            <a:r>
              <a:rPr altLang="en-US" lang="zh-TW">
                <a:uFillTx/>
              </a:rPr>
              <a:t>第四層</a:t>
            </a:r>
          </a:p>
          <a:p>
            <a:pPr lvl="4"/>
            <a:r>
              <a:rPr altLang="en-US" lang="zh-TW">
                <a:uFillTx/>
              </a:rPr>
              <a:t>第五層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217920" y="1845735"/>
            <a:ext cx="4937760" cy="402336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altLang="en-US" lang="zh-TW">
                <a:uFillTx/>
              </a:rPr>
              <a:t>編輯母片文字樣式</a:t>
            </a:r>
          </a:p>
          <a:p>
            <a:pPr lvl="1"/>
            <a:r>
              <a:rPr altLang="en-US" lang="zh-TW">
                <a:uFillTx/>
              </a:rPr>
              <a:t>第二層</a:t>
            </a:r>
          </a:p>
          <a:p>
            <a:pPr lvl="2"/>
            <a:r>
              <a:rPr altLang="en-US" lang="zh-TW">
                <a:uFillTx/>
              </a:rPr>
              <a:t>第三層</a:t>
            </a:r>
          </a:p>
          <a:p>
            <a:pPr lvl="3"/>
            <a:r>
              <a:rPr altLang="en-US" lang="zh-TW">
                <a:uFillTx/>
              </a:rPr>
              <a:t>第四層</a:t>
            </a:r>
          </a:p>
          <a:p>
            <a:pPr lvl="4"/>
            <a:r>
              <a:rPr altLang="en-US" lang="zh-TW">
                <a:uFillTx/>
              </a:rPr>
              <a:t>第五層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ate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3/21/2019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TxTwoObj">
  <p:cSld name="比對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Title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7280" y="286603"/>
            <a:ext cx="10058400" cy="1450757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lang="zh-TW">
                <a:uFillTx/>
              </a:rPr>
              <a:t>按一下以編輯母片標題樣式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7280" y="1846052"/>
            <a:ext cx="4937760" cy="73628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lIns="91440" rIns="91440">
            <a:normAutofit/>
          </a:bodyPr>
          <a:lstStyle>
            <a:lvl1pPr indent="0" marL="0">
              <a:buNone/>
              <a:defRPr b="0" baseline="0" cap="all" sz="2000">
                <a:solidFill>
                  <a:schemeClr val="tx2"/>
                </a:solidFill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altLang="en-US" lang="zh-TW">
                <a:uFillTx/>
              </a:rPr>
              <a:t>編輯母片文字樣式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7280" y="2582334"/>
            <a:ext cx="4937760" cy="33782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altLang="en-US" lang="zh-TW">
                <a:uFillTx/>
              </a:rPr>
              <a:t>編輯母片文字樣式</a:t>
            </a:r>
          </a:p>
          <a:p>
            <a:pPr lvl="1"/>
            <a:r>
              <a:rPr altLang="en-US" lang="zh-TW">
                <a:uFillTx/>
              </a:rPr>
              <a:t>第二層</a:t>
            </a:r>
          </a:p>
          <a:p>
            <a:pPr lvl="2"/>
            <a:r>
              <a:rPr altLang="en-US" lang="zh-TW">
                <a:uFillTx/>
              </a:rPr>
              <a:t>第三層</a:t>
            </a:r>
          </a:p>
          <a:p>
            <a:pPr lvl="3"/>
            <a:r>
              <a:rPr altLang="en-US" lang="zh-TW">
                <a:uFillTx/>
              </a:rPr>
              <a:t>第四層</a:t>
            </a:r>
          </a:p>
          <a:p>
            <a:pPr lvl="4"/>
            <a:r>
              <a:rPr altLang="en-US" lang="zh-TW">
                <a:uFillTx/>
              </a:rPr>
              <a:t>第五層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Text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217920" y="1846052"/>
            <a:ext cx="4937760" cy="73628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lIns="91440" rIns="91440">
            <a:normAutofit/>
          </a:bodyPr>
          <a:lstStyle>
            <a:lvl1pPr indent="0" marL="0">
              <a:buNone/>
              <a:defRPr b="0" baseline="0" cap="all" sz="2000">
                <a:solidFill>
                  <a:schemeClr val="tx2"/>
                </a:solidFill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altLang="en-US" lang="zh-TW">
                <a:uFillTx/>
              </a:rPr>
              <a:t>編輯母片文字樣式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Content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217920" y="2582334"/>
            <a:ext cx="4937760" cy="33782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altLang="en-US" lang="zh-TW">
                <a:uFillTx/>
              </a:rPr>
              <a:t>編輯母片文字樣式</a:t>
            </a:r>
          </a:p>
          <a:p>
            <a:pPr lvl="1"/>
            <a:r>
              <a:rPr altLang="en-US" lang="zh-TW">
                <a:uFillTx/>
              </a:rPr>
              <a:t>第二層</a:t>
            </a:r>
          </a:p>
          <a:p>
            <a:pPr lvl="2"/>
            <a:r>
              <a:rPr altLang="en-US" lang="zh-TW">
                <a:uFillTx/>
              </a:rPr>
              <a:t>第三層</a:t>
            </a:r>
          </a:p>
          <a:p>
            <a:pPr lvl="3"/>
            <a:r>
              <a:rPr altLang="en-US" lang="zh-TW">
                <a:uFillTx/>
              </a:rPr>
              <a:t>第四層</a:t>
            </a:r>
          </a:p>
          <a:p>
            <a:pPr lvl="4"/>
            <a:r>
              <a:rPr altLang="en-US" lang="zh-TW">
                <a:uFillTx/>
              </a:rPr>
              <a:t>第五層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Date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3/21/2019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Footer Placeholder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Slide Number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Only">
  <p:cSld name="只有標題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lang="zh-TW">
                <a:uFillTx/>
              </a:rPr>
              <a:t>按一下以編輯母片標題樣式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Dat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3/21/2019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Foot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Slide Numb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blank">
  <p:cSld name="空白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Rectangle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Rectangle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Date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3/21/2019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Footer Placeholder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>
                <a:solidFill>
                  <a:srgbClr val="FFFFFF"/>
                </a:solidFill>
                <a:uFillTx/>
              </a:defRPr>
            </a:lvl1pPr>
          </a:lstStyle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Slide Number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objTx">
  <p:cSld name="含標題的內容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Rectangl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Rectangle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594359"/>
            <a:ext cx="3200400" cy="2286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>
            <a:normAutofit/>
          </a:bodyPr>
          <a:lstStyle>
            <a:lvl1pPr>
              <a:defRPr b="0" sz="3600">
                <a:solidFill>
                  <a:srgbClr val="FFFFFF"/>
                </a:solidFill>
                <a:uFillTx/>
              </a:defRPr>
            </a:lvl1pPr>
          </a:lstStyle>
          <a:p>
            <a:r>
              <a:rPr altLang="en-US" lang="zh-TW">
                <a:uFillTx/>
              </a:rPr>
              <a:t>按一下以編輯母片標題樣式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800600" y="731520"/>
            <a:ext cx="6492240" cy="52578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altLang="en-US" lang="zh-TW">
                <a:uFillTx/>
              </a:rPr>
              <a:t>編輯母片文字樣式</a:t>
            </a:r>
          </a:p>
          <a:p>
            <a:pPr lvl="1"/>
            <a:r>
              <a:rPr altLang="en-US" lang="zh-TW">
                <a:uFillTx/>
              </a:rPr>
              <a:t>第二層</a:t>
            </a:r>
          </a:p>
          <a:p>
            <a:pPr lvl="2"/>
            <a:r>
              <a:rPr altLang="en-US" lang="zh-TW">
                <a:uFillTx/>
              </a:rPr>
              <a:t>第三層</a:t>
            </a:r>
          </a:p>
          <a:p>
            <a:pPr lvl="3"/>
            <a:r>
              <a:rPr altLang="en-US" lang="zh-TW">
                <a:uFillTx/>
              </a:rPr>
              <a:t>第四層</a:t>
            </a:r>
          </a:p>
          <a:p>
            <a:pPr lvl="4"/>
            <a:r>
              <a:rPr altLang="en-US" lang="zh-TW">
                <a:uFillTx/>
              </a:rPr>
              <a:t>第五層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ex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2926080"/>
            <a:ext cx="3200400" cy="3379124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lIns="91440" rIns="91440">
            <a:normAutofit/>
          </a:bodyPr>
          <a:lstStyle>
            <a:lvl1pPr indent="0" marL="0">
              <a:buNone/>
              <a:defRPr sz="1500">
                <a:solidFill>
                  <a:srgbClr val="FFFFFF"/>
                </a:solidFill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altLang="en-US" lang="zh-TW">
                <a:uFillTx/>
              </a:rPr>
              <a:t>編輯母片文字樣式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ate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5512" y="6459785"/>
            <a:ext cx="2618510" cy="36512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algn="l">
              <a:defRPr>
                <a:uFillTx/>
              </a:defRPr>
            </a:lvl1pPr>
          </a:lstStyle>
          <a:p>
            <a:fld id="{B61BEF0D-F0BB-DE4B-95CE-6DB70DBA9567}" type="datetimeFigureOut">
              <a:rPr lang="en-US" smtClean="0">
                <a:uFillTx/>
              </a:rPr>
              <a:pPr/>
              <a:t>3/21/2019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800600" y="6459785"/>
            <a:ext cx="4648200" cy="36512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algn="l">
              <a:defRPr>
                <a:solidFill>
                  <a:schemeClr val="tx2"/>
                </a:solidFill>
                <a:uFillTx/>
              </a:defRPr>
            </a:lvl1pPr>
          </a:lstStyle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>
                <a:solidFill>
                  <a:schemeClr val="tx2"/>
                </a:solidFill>
                <a:uFillTx/>
              </a:defRPr>
            </a:lvl1pPr>
          </a:lstStyle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picTx">
  <p:cSld name="含標題的圖片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Rectangl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Rectangle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7280" y="5074920"/>
            <a:ext cx="10113264" cy="82296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0" lIns="91440" rIns="91440" tIns="0">
            <a:noAutofit/>
          </a:bodyPr>
          <a:lstStyle>
            <a:lvl1pPr>
              <a:defRPr b="0" sz="3600">
                <a:solidFill>
                  <a:srgbClr val="FFFFFF"/>
                </a:solidFill>
                <a:uFillTx/>
              </a:defRPr>
            </a:lvl1pPr>
          </a:lstStyle>
          <a:p>
            <a:r>
              <a:rPr altLang="en-US" lang="zh-TW">
                <a:uFillTx/>
              </a:rPr>
              <a:t>按一下以編輯母片標題樣式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Pictur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/>
          </p:cNvSpPr>
          <p:nvPr>
            <p:ph idx="1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" y="0"/>
            <a:ext cx="12191985" cy="4915076"/>
          </a:xfrm>
          <a:blipFill>
            <a:blip r:embed="rId1"/>
            <a:stretch>
              <a:fillRect/>
            </a:stretch>
          </a:blipFill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lIns="457200" tIns="457200"/>
          <a:lstStyle>
            <a:lvl1pPr indent="0" marL="0">
              <a:buNone/>
              <a:defRPr sz="3200">
                <a:solidFill>
                  <a:schemeClr val="bg1"/>
                </a:solidFill>
                <a:uFillTx/>
              </a:defRPr>
            </a:lvl1pPr>
            <a:lvl2pPr indent="0" marL="457200">
              <a:buNone/>
              <a:defRPr sz="2800">
                <a:uFillTx/>
              </a:defRPr>
            </a:lvl2pPr>
            <a:lvl3pPr indent="0" marL="914400">
              <a:buNone/>
              <a:defRPr sz="2400">
                <a:uFillTx/>
              </a:defRPr>
            </a:lvl3pPr>
            <a:lvl4pPr indent="0" marL="1371600">
              <a:buNone/>
              <a:defRPr sz="2000">
                <a:uFillTx/>
              </a:defRPr>
            </a:lvl4pPr>
            <a:lvl5pPr indent="0" marL="1828800">
              <a:buNone/>
              <a:defRPr sz="2000">
                <a:uFillTx/>
              </a:defRPr>
            </a:lvl5pPr>
            <a:lvl6pPr indent="0" marL="2286000">
              <a:buNone/>
              <a:defRPr sz="2000">
                <a:uFillTx/>
              </a:defRPr>
            </a:lvl6pPr>
            <a:lvl7pPr indent="0" marL="2743200">
              <a:buNone/>
              <a:defRPr sz="2000">
                <a:uFillTx/>
              </a:defRPr>
            </a:lvl7pPr>
            <a:lvl8pPr indent="0" marL="3200400">
              <a:buNone/>
              <a:defRPr sz="2000">
                <a:uFillTx/>
              </a:defRPr>
            </a:lvl8pPr>
            <a:lvl9pPr indent="0" marL="3657600">
              <a:buNone/>
              <a:defRPr sz="2000">
                <a:uFillTx/>
              </a:defRPr>
            </a:lvl9pPr>
          </a:lstStyle>
          <a:p>
            <a:r>
              <a:rPr altLang="en-US" lang="zh-TW">
                <a:uFillTx/>
              </a:rPr>
              <a:t>按一下圖示以新增圖片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ex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7280" y="5907023"/>
            <a:ext cx="10113264" cy="59436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0" lIns="91440" rIns="91440" tIns="0">
            <a:normAutofit/>
          </a:bodyPr>
          <a:lstStyle>
            <a:lvl1pPr indent="0" marL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altLang="en-US" lang="zh-TW">
                <a:uFillTx/>
              </a:rPr>
              <a:t>編輯母片文字樣式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ate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3/21/2019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slideLayouts/slideLayout2.xml" Type="http://schemas.openxmlformats.org/officeDocument/2006/relationships/slideLayout"></Relationship><Relationship Id="rId3" Target="../slideLayouts/slideLayout3.xml" Type="http://schemas.openxmlformats.org/officeDocument/2006/relationships/slideLayout"></Relationship><Relationship Id="rId4" Target="../slideLayouts/slideLayout4.xml" Type="http://schemas.openxmlformats.org/officeDocument/2006/relationships/slideLayout"></Relationship><Relationship Id="rId5" Target="../slideLayouts/slideLayout5.xml" Type="http://schemas.openxmlformats.org/officeDocument/2006/relationships/slideLayout"></Relationship><Relationship Id="rId6" Target="../slideLayouts/slideLayout6.xml" Type="http://schemas.openxmlformats.org/officeDocument/2006/relationships/slideLayout"></Relationship><Relationship Id="rId7" Target="../slideLayouts/slideLayout7.xml" Type="http://schemas.openxmlformats.org/officeDocument/2006/relationships/slideLayout"></Relationship><Relationship Id="rId8" Target="../slideLayouts/slideLayout8.xml" Type="http://schemas.openxmlformats.org/officeDocument/2006/relationships/slideLayout"></Relationship><Relationship Id="rId9" Target="../slideLayouts/slideLayout9.xml" Type="http://schemas.openxmlformats.org/officeDocument/2006/relationships/slideLayout"></Relationship><Relationship Id="rId10" Target="../slideLayouts/slideLayout10.xml" Type="http://schemas.openxmlformats.org/officeDocument/2006/relationships/slideLayout"></Relationship><Relationship Id="rId11" Target="../slideLayouts/slideLayout11.xml" Type="http://schemas.openxmlformats.org/officeDocument/2006/relationships/slideLayout"></Relationship><Relationship Id="rId12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x="1001">
        <a:schemeClr val="bg1"/>
      </p:bgRef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Rectangle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Rectangle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7280" y="286603"/>
            <a:ext cx="10058400" cy="1450757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/>
          <a:p>
            <a:r>
              <a:rPr altLang="en-US" lang="zh-TW">
                <a:uFillTx/>
              </a:rPr>
              <a:t>按一下以編輯母片標題樣式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7280" y="1845734"/>
            <a:ext cx="10058400" cy="402336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0" rIns="0" rtlCol="0" tIns="45720" vert="horz">
            <a:normAutofit/>
          </a:bodyPr>
          <a:lstStyle/>
          <a:p>
            <a:pPr lvl="0"/>
            <a:r>
              <a:rPr altLang="en-US" lang="zh-TW">
                <a:uFillTx/>
              </a:rPr>
              <a:t>編輯母片文字樣式</a:t>
            </a:r>
          </a:p>
          <a:p>
            <a:pPr lvl="1"/>
            <a:r>
              <a:rPr altLang="en-US" lang="zh-TW">
                <a:uFillTx/>
              </a:rPr>
              <a:t>第二層</a:t>
            </a:r>
          </a:p>
          <a:p>
            <a:pPr lvl="2"/>
            <a:r>
              <a:rPr altLang="en-US" lang="zh-TW">
                <a:uFillTx/>
              </a:rPr>
              <a:t>第三層</a:t>
            </a:r>
          </a:p>
          <a:p>
            <a:pPr lvl="3"/>
            <a:r>
              <a:rPr altLang="en-US" lang="zh-TW">
                <a:uFillTx/>
              </a:rPr>
              <a:t>第四層</a:t>
            </a:r>
          </a:p>
          <a:p>
            <a:pPr lvl="4"/>
            <a:r>
              <a:rPr altLang="en-US" lang="zh-TW">
                <a:uFillTx/>
              </a:rPr>
              <a:t>第五層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7280" y="6459785"/>
            <a:ext cx="2472271" cy="3651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l">
              <a:defRPr sz="900">
                <a:solidFill>
                  <a:srgbClr val="FFFFFF"/>
                </a:solidFill>
                <a:uFillTx/>
              </a:defRPr>
            </a:lvl1pPr>
          </a:lstStyle>
          <a:p>
            <a:fld id="{B61BEF0D-F0BB-DE4B-95CE-6DB70DBA9567}" type="datetimeFigureOut">
              <a:rPr lang="en-US" smtClean="0">
                <a:uFillTx/>
              </a:rPr>
              <a:pPr/>
              <a:t>3/21/2019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86185" y="6459785"/>
            <a:ext cx="4822804" cy="3651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ctr">
              <a:defRPr baseline="0" cap="all" sz="900">
                <a:solidFill>
                  <a:srgbClr val="FFFFFF"/>
                </a:solidFill>
                <a:uFillTx/>
              </a:defRPr>
            </a:lvl1pPr>
          </a:lstStyle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900458" y="6459785"/>
            <a:ext cx="1312025" cy="3651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r">
              <a:defRPr sz="1050">
                <a:solidFill>
                  <a:srgbClr val="FFFFFF"/>
                </a:solidFill>
                <a:uFillTx/>
              </a:defRPr>
            </a:lvl1pPr>
          </a:lstStyle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dirty="0" lang="en-US"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Straight Connector 9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lt2" folHlink="folHlink" hlink="hlink" tx1="dk1" tx2="dk2"/>
  <p:sldLayoutIdLst>
    <p:sldLayoutId r:id="rId1" id="2147483661"/>
    <p:sldLayoutId r:id="rId2" id="2147483662"/>
    <p:sldLayoutId r:id="rId3" id="2147483663"/>
    <p:sldLayoutId r:id="rId4" id="2147483664"/>
    <p:sldLayoutId r:id="rId5" id="2147483665"/>
    <p:sldLayoutId r:id="rId6" id="2147483666"/>
    <p:sldLayoutId r:id="rId7" id="2147483667"/>
    <p:sldLayoutId r:id="rId8" id="2147483668"/>
    <p:sldLayoutId r:id="rId9" id="2147483669"/>
    <p:sldLayoutId r:id="rId10" id="2147483670"/>
    <p:sldLayoutId r:id="rId11" id="2147483671"/>
  </p:sldLayoutIdLst>
  <p:txStyles>
    <p:title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uFillTx/>
          <a:latin typeface="+mj-lt"/>
          <a:ea typeface="+mj-ea"/>
          <a:cs typeface="+mj-cs"/>
        </a:defRPr>
      </a:lvl1pPr>
    </p:titleStyle>
    <p:body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9pPr>
    </p:bodyStyle>
    <p:other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defPPr>
        <a:defRPr lang="en-US">
          <a:uFillTx/>
        </a:defRPr>
      </a:defPPr>
      <a:lvl1pPr algn="l" defTabSz="914400" eaLnBrk="1" hangingPunct="1" latinLnBrk="0" marL="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/Relationships>
</file>

<file path=ppt/slides/_rels/slide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.JPG" Type="http://schemas.openxmlformats.org/officeDocument/2006/relationships/image"></Relationship></Relationships>
</file>

<file path=ppt/slides/_rels/slide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3.JPG" Type="http://schemas.openxmlformats.org/officeDocument/2006/relationships/image"></Relationship></Relationships>
</file>

<file path=ppt/slides/_rels/slide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4.JPG" Type="http://schemas.openxmlformats.org/officeDocument/2006/relationships/image"></Relationship></Relationships>
</file>

<file path=ppt/slides/_rels/slide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5.JPG" Type="http://schemas.openxmlformats.org/officeDocument/2006/relationships/image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 useBgFill="1"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" name="Rectangl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" name="Rectangle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" name="Rectangle 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AdjustHandles="1" noChangeArrowheads="1" noChangeAspect="1" noChangeShapeType="1" noEditPoints="1" noGrp="1" noMove="1" noResize="1" noRot="1" noTextEdi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標題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7280" y="758952"/>
            <a:ext cx="10058400" cy="248834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r>
              <a:rPr altLang="zh-TW" dirty="0" lang="en-US" sz="6600">
                <a:uFillTx/>
              </a:rPr>
              <a:t>C </a:t>
            </a:r>
            <a:r>
              <a:rPr altLang="en-US" dirty="0" lang="zh-TW" sz="6600">
                <a:uFillTx/>
              </a:rPr>
              <a:t>程式設計實習課練習題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副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0051" y="5225240"/>
            <a:ext cx="10058400" cy="1143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endParaRPr altLang="en-US" dirty="0" lang="zh-TW">
              <a:solidFill>
                <a:srgbClr val="FFFFFF"/>
              </a:solidFill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標題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7280" y="286603"/>
            <a:ext cx="10058400" cy="1450757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0000"/>
          </a:bodyPr>
          <a:lstStyle/>
          <a:p>
            <a:pPr algn="ctr"/>
            <a:r>
              <a:rPr altLang="en-US" dirty="0" lang="zh-TW">
                <a:uFillTx/>
              </a:rPr>
              <a:t>課堂練習</a:t>
            </a:r>
            <a:r>
              <a:rPr altLang="zh-TW" dirty="0" lang="en-US">
                <a:uFillTx/>
              </a:rPr>
              <a:t>3-1:</a:t>
            </a:r>
            <a:r>
              <a:rPr altLang="en-US" dirty="0" lang="zh-TW">
                <a:uFillTx/>
              </a:rPr>
              <a:t> </a:t>
            </a:r>
            <a:r>
              <a:rPr altLang="zh-TW" dirty="0" lang="en-US">
                <a:uFillTx/>
              </a:rPr>
              <a:t/>
            </a:r>
            <a:br>
              <a:rPr altLang="zh-TW" dirty="0" lang="en-US">
                <a:uFillTx/>
              </a:rPr>
            </a:br>
            <a:r>
              <a:rPr altLang="en-US" dirty="0" lang="zh-TW">
                <a:uFillTx/>
              </a:rPr>
              <a:t>判別 </a:t>
            </a:r>
            <a:r>
              <a:rPr altLang="zh-TW" dirty="0" lang="en-US">
                <a:uFillTx/>
              </a:rPr>
              <a:t>Call by value/Call by reference </a:t>
            </a:r>
            <a:r>
              <a:rPr altLang="en-US" dirty="0" lang="zh-TW">
                <a:uFillTx/>
              </a:rPr>
              <a:t>之差別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7280" y="1845734"/>
            <a:ext cx="10058400" cy="402336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pPr indent="0" marL="0">
              <a:buNone/>
            </a:pPr>
            <a:r>
              <a:rPr altLang="en-US" dirty="0" lang="zh-TW">
                <a:uFillTx/>
              </a:rPr>
              <a:t>輸入兩個數字，利用</a:t>
            </a:r>
            <a:r>
              <a:rPr altLang="zh-TW" b="1" dirty="0" lang="en-US">
                <a:uFillTx/>
              </a:rPr>
              <a:t>Call by value/Call by reference</a:t>
            </a:r>
            <a:r>
              <a:rPr altLang="en-US" dirty="0" lang="zh-TW">
                <a:uFillTx/>
              </a:rPr>
              <a:t>的概念，實作</a:t>
            </a:r>
            <a:r>
              <a:rPr altLang="zh-TW" dirty="0" err="1" lang="en-US">
                <a:uFillTx/>
              </a:rPr>
              <a:t>swap_value</a:t>
            </a:r>
            <a:r>
              <a:rPr altLang="zh-TW" dirty="0" lang="en-US">
                <a:uFillTx/>
              </a:rPr>
              <a:t>/</a:t>
            </a:r>
            <a:r>
              <a:rPr altLang="zh-TW" dirty="0" err="1" lang="en-US">
                <a:uFillTx/>
              </a:rPr>
              <a:t>swap_ref</a:t>
            </a:r>
            <a:r>
              <a:rPr altLang="en-US" dirty="0" lang="zh-TW">
                <a:uFillTx/>
              </a:rPr>
              <a:t>的交換</a:t>
            </a:r>
            <a:r>
              <a:rPr altLang="zh-TW" dirty="0" lang="en-US">
                <a:uFillTx/>
              </a:rPr>
              <a:t>function</a:t>
            </a:r>
            <a:r>
              <a:rPr altLang="en-US" dirty="0" lang="zh-TW">
                <a:uFillTx/>
              </a:rPr>
              <a:t>。並且將運行過程結果如下圖一樣顯示出來。</a:t>
            </a:r>
            <a:endParaRPr altLang="zh-TW" dirty="0" lang="en-US">
              <a:uFillTx/>
            </a:endParaRPr>
          </a:p>
          <a:p>
            <a:pPr indent="0" marL="0">
              <a:buNone/>
            </a:pPr>
            <a:r>
              <a:rPr altLang="zh-TW" dirty="0" lang="en-US">
                <a:uFillTx/>
              </a:rPr>
              <a:t>Function name:</a:t>
            </a:r>
          </a:p>
          <a:p>
            <a:pPr indent="0" marL="0">
              <a:buNone/>
            </a:pPr>
            <a:r>
              <a:rPr altLang="zh-TW" dirty="0" lang="en-US">
                <a:uFillTx/>
              </a:rPr>
              <a:t>		1.Call by value : </a:t>
            </a:r>
            <a:r>
              <a:rPr altLang="zh-TW" dirty="0" lang="fr-FR">
                <a:uFillTx/>
              </a:rPr>
              <a:t>void swap_value(double n1, double n2);</a:t>
            </a:r>
          </a:p>
          <a:p>
            <a:pPr indent="0" marL="0">
              <a:buNone/>
            </a:pPr>
            <a:r>
              <a:rPr altLang="zh-TW" dirty="0" lang="fr-FR">
                <a:uFillTx/>
              </a:rPr>
              <a:t>		2.Call by reference : void swap_ref(double &amp;n1, double &amp;n2);</a:t>
            </a:r>
            <a:endParaRPr altLang="zh-TW" dirty="0" lang="en-US">
              <a:uFillTx/>
            </a:endParaRPr>
          </a:p>
          <a:p>
            <a:pPr indent="0" marL="0">
              <a:buNone/>
            </a:pPr>
            <a:endParaRPr altLang="zh-TW" dirty="0"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圖片 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094540" y="3857414"/>
            <a:ext cx="6002919" cy="2490294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標題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pPr algn="ctr"/>
            <a:r>
              <a:rPr altLang="en-US" dirty="0" lang="zh-TW" sz="4400">
                <a:uFillTx/>
              </a:rPr>
              <a:t>課堂練習</a:t>
            </a:r>
            <a:r>
              <a:rPr altLang="zh-TW" dirty="0" lang="en-US" sz="4400">
                <a:uFillTx/>
              </a:rPr>
              <a:t>3-2</a:t>
            </a:r>
            <a:r>
              <a:rPr altLang="en-US" dirty="0" lang="zh-TW" smtClean="0" sz="4400">
                <a:uFillTx/>
              </a:rPr>
              <a:t>：</a:t>
            </a:r>
            <a:r>
              <a:rPr altLang="zh-TW" dirty="0" lang="en-US" sz="4400">
                <a:uFillTx/>
              </a:rPr>
              <a:t> </a:t>
            </a:r>
            <a:r>
              <a:rPr altLang="zh-TW" dirty="0" lang="en-US" smtClean="0" sz="4400">
                <a:uFillTx/>
              </a:rPr>
              <a:t>Default </a:t>
            </a:r>
            <a:r>
              <a:rPr altLang="zh-TW" dirty="0" lang="en-US" sz="4400">
                <a:uFillTx/>
              </a:rPr>
              <a:t>parameter </a:t>
            </a:r>
            <a:r>
              <a:rPr altLang="en-US" dirty="0" lang="zh-TW" sz="4400">
                <a:uFillTx/>
              </a:rPr>
              <a:t>練習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r>
              <a:rPr altLang="en-US" dirty="0" lang="zh-TW">
                <a:uFillTx/>
              </a:rPr>
              <a:t>設計一個程式，程式使用</a:t>
            </a:r>
            <a:r>
              <a:rPr altLang="zh-TW" dirty="0" err="1" lang="en-US">
                <a:uFillTx/>
              </a:rPr>
              <a:t>cin</a:t>
            </a:r>
            <a:r>
              <a:rPr altLang="en-US" dirty="0" lang="zh-TW">
                <a:uFillTx/>
              </a:rPr>
              <a:t>讀取一個使用者輸入的字串</a:t>
            </a:r>
            <a:r>
              <a:rPr altLang="zh-TW" dirty="0" lang="en-US">
                <a:uFillTx/>
              </a:rPr>
              <a:t>(</a:t>
            </a:r>
            <a:r>
              <a:rPr altLang="zh-TW" dirty="0" err="1" lang="en-US">
                <a:uFillTx/>
              </a:rPr>
              <a:t>str</a:t>
            </a:r>
            <a:r>
              <a:rPr altLang="zh-TW" dirty="0" lang="en-US">
                <a:uFillTx/>
              </a:rPr>
              <a:t>)</a:t>
            </a:r>
            <a:r>
              <a:rPr altLang="en-US" dirty="0" lang="zh-TW">
                <a:uFillTx/>
              </a:rPr>
              <a:t>，此題會有兩個</a:t>
            </a:r>
            <a:r>
              <a:rPr altLang="zh-TW" dirty="0" lang="en-US">
                <a:uFillTx/>
              </a:rPr>
              <a:t>output:</a:t>
            </a:r>
          </a:p>
          <a:p>
            <a:r>
              <a:rPr altLang="zh-TW" dirty="0" lang="en-US">
                <a:uFillTx/>
              </a:rPr>
              <a:t>1.</a:t>
            </a:r>
            <a:r>
              <a:rPr altLang="en-US" dirty="0" lang="zh-TW">
                <a:uFillTx/>
              </a:rPr>
              <a:t>不考慮字串長度</a:t>
            </a:r>
            <a:r>
              <a:rPr altLang="zh-TW" dirty="0" lang="en-US">
                <a:uFillTx/>
              </a:rPr>
              <a:t>(</a:t>
            </a:r>
            <a:r>
              <a:rPr altLang="zh-TW" dirty="0" err="1" lang="en-US">
                <a:uFillTx/>
              </a:rPr>
              <a:t>len</a:t>
            </a:r>
            <a:r>
              <a:rPr altLang="zh-TW" dirty="0" lang="en-US">
                <a:uFillTx/>
              </a:rPr>
              <a:t>)</a:t>
            </a:r>
            <a:r>
              <a:rPr altLang="en-US" dirty="0" lang="zh-TW">
                <a:uFillTx/>
              </a:rPr>
              <a:t>，直接把字串放入</a:t>
            </a:r>
            <a:r>
              <a:rPr altLang="zh-TW" dirty="0" lang="en-US">
                <a:uFillTx/>
              </a:rPr>
              <a:t>function</a:t>
            </a:r>
            <a:r>
              <a:rPr altLang="en-US" dirty="0" lang="zh-TW">
                <a:uFillTx/>
              </a:rPr>
              <a:t>。</a:t>
            </a:r>
            <a:r>
              <a:rPr altLang="zh-TW" dirty="0" lang="en-US">
                <a:uFillTx/>
              </a:rPr>
              <a:t>→ </a:t>
            </a:r>
            <a:r>
              <a:rPr altLang="zh-TW" dirty="0" err="1" lang="en-US">
                <a:uFillTx/>
              </a:rPr>
              <a:t>str_print</a:t>
            </a:r>
            <a:r>
              <a:rPr altLang="zh-TW" dirty="0" lang="en-US">
                <a:uFillTx/>
              </a:rPr>
              <a:t>(</a:t>
            </a:r>
            <a:r>
              <a:rPr altLang="zh-TW" dirty="0" err="1" lang="en-US">
                <a:uFillTx/>
              </a:rPr>
              <a:t>str</a:t>
            </a:r>
            <a:r>
              <a:rPr altLang="zh-TW" dirty="0" lang="en-US">
                <a:uFillTx/>
              </a:rPr>
              <a:t>);</a:t>
            </a:r>
          </a:p>
          <a:p>
            <a:r>
              <a:rPr altLang="zh-TW" dirty="0" lang="en-US">
                <a:uFillTx/>
              </a:rPr>
              <a:t>2.</a:t>
            </a:r>
            <a:r>
              <a:rPr altLang="en-US" dirty="0" lang="zh-TW">
                <a:uFillTx/>
              </a:rPr>
              <a:t>如果該字串長度小於</a:t>
            </a:r>
            <a:r>
              <a:rPr altLang="zh-TW" dirty="0" lang="en-US">
                <a:uFillTx/>
              </a:rPr>
              <a:t>5</a:t>
            </a:r>
            <a:r>
              <a:rPr altLang="en-US" dirty="0" lang="zh-TW">
                <a:uFillTx/>
              </a:rPr>
              <a:t>，在後面加上</a:t>
            </a:r>
            <a:r>
              <a:rPr altLang="zh-TW" dirty="0" lang="en-US">
                <a:uFillTx/>
              </a:rPr>
              <a:t>”*”</a:t>
            </a:r>
            <a:r>
              <a:rPr altLang="en-US" dirty="0" lang="zh-TW">
                <a:uFillTx/>
              </a:rPr>
              <a:t>，如果該字串長度</a:t>
            </a:r>
            <a:r>
              <a:rPr altLang="en-US" dirty="0" lang="zh-TW" smtClean="0">
                <a:uFillTx/>
              </a:rPr>
              <a:t>大於</a:t>
            </a:r>
            <a:r>
              <a:rPr altLang="en-US" dirty="0" lang="zh-TW" smtClean="0">
                <a:uFillTx/>
              </a:rPr>
              <a:t>等</a:t>
            </a:r>
            <a:r>
              <a:rPr altLang="en-US" dirty="0" lang="zh-TW">
                <a:uFillTx/>
              </a:rPr>
              <a:t>於</a:t>
            </a:r>
            <a:r>
              <a:rPr altLang="zh-TW" dirty="0" lang="en-US" smtClean="0">
                <a:uFillTx/>
              </a:rPr>
              <a:t>5</a:t>
            </a:r>
            <a:r>
              <a:rPr altLang="en-US" dirty="0" lang="zh-TW">
                <a:uFillTx/>
              </a:rPr>
              <a:t>，在後面加上</a:t>
            </a:r>
            <a:r>
              <a:rPr altLang="zh-TW" dirty="0" lang="en-US">
                <a:uFillTx/>
              </a:rPr>
              <a:t>”~”</a:t>
            </a:r>
            <a:r>
              <a:rPr altLang="en-US" dirty="0" lang="zh-TW">
                <a:uFillTx/>
              </a:rPr>
              <a:t>，當字串長度只有</a:t>
            </a:r>
            <a:r>
              <a:rPr altLang="zh-TW" dirty="0" lang="en-US">
                <a:uFillTx/>
              </a:rPr>
              <a:t>1</a:t>
            </a:r>
            <a:r>
              <a:rPr altLang="en-US" dirty="0" lang="zh-TW">
                <a:uFillTx/>
              </a:rPr>
              <a:t>時，加上</a:t>
            </a:r>
            <a:r>
              <a:rPr altLang="zh-TW" dirty="0" lang="en-US">
                <a:uFillTx/>
              </a:rPr>
              <a:t>”!”</a:t>
            </a:r>
            <a:r>
              <a:rPr altLang="en-US" dirty="0" lang="zh-TW">
                <a:uFillTx/>
              </a:rPr>
              <a:t>。</a:t>
            </a:r>
            <a:r>
              <a:rPr altLang="zh-TW" dirty="0" lang="en-US">
                <a:uFillTx/>
              </a:rPr>
              <a:t> → </a:t>
            </a:r>
            <a:r>
              <a:rPr altLang="zh-TW" dirty="0" err="1" lang="en-US">
                <a:uFillTx/>
              </a:rPr>
              <a:t>str_print</a:t>
            </a:r>
            <a:r>
              <a:rPr altLang="zh-TW" dirty="0" lang="en-US">
                <a:uFillTx/>
              </a:rPr>
              <a:t>(</a:t>
            </a:r>
            <a:r>
              <a:rPr altLang="zh-TW" dirty="0" err="1" lang="en-US">
                <a:uFillTx/>
              </a:rPr>
              <a:t>str</a:t>
            </a:r>
            <a:r>
              <a:rPr altLang="zh-TW" dirty="0" lang="en-US">
                <a:uFillTx/>
              </a:rPr>
              <a:t>, </a:t>
            </a:r>
            <a:r>
              <a:rPr altLang="zh-TW" dirty="0" err="1" lang="en-US">
                <a:uFillTx/>
              </a:rPr>
              <a:t>len</a:t>
            </a:r>
            <a:r>
              <a:rPr altLang="zh-TW" dirty="0" lang="en-US">
                <a:uFillTx/>
              </a:rPr>
              <a:t>);</a:t>
            </a:r>
          </a:p>
          <a:p>
            <a:r>
              <a:rPr altLang="en-US" dirty="0" lang="zh-TW">
                <a:uFillTx/>
              </a:rPr>
              <a:t>該題</a:t>
            </a:r>
            <a:r>
              <a:rPr altLang="en-US" b="1" dirty="0" lang="zh-TW">
                <a:uFillTx/>
              </a:rPr>
              <a:t>只允許使用單一個副程式</a:t>
            </a:r>
            <a:r>
              <a:rPr altLang="en-US" dirty="0" lang="zh-TW">
                <a:uFillTx/>
              </a:rPr>
              <a:t>，並且需用到</a:t>
            </a:r>
            <a:r>
              <a:rPr altLang="zh-TW" dirty="0" lang="en-US">
                <a:uFillTx/>
              </a:rPr>
              <a:t>default parameter</a:t>
            </a:r>
            <a:r>
              <a:rPr altLang="en-US" dirty="0" lang="zh-TW">
                <a:uFillTx/>
              </a:rPr>
              <a:t>的方法。</a:t>
            </a:r>
            <a:endParaRPr altLang="zh-TW" dirty="0" lang="en-US">
              <a:uFillTx/>
            </a:endParaRPr>
          </a:p>
          <a:p>
            <a:pPr indent="0" marL="0">
              <a:buNone/>
            </a:pPr>
            <a:endParaRPr altLang="zh-TW" dirty="0" lang="en-US">
              <a:uFillTx/>
            </a:endParaRPr>
          </a:p>
          <a:p>
            <a:r>
              <a:rPr altLang="zh-TW" dirty="0" lang="en-US">
                <a:uFillTx/>
              </a:rPr>
              <a:t>string</a:t>
            </a:r>
            <a:r>
              <a:rPr altLang="en-US" dirty="0" lang="zh-TW">
                <a:uFillTx/>
              </a:rPr>
              <a:t>變數宣告方式 </a:t>
            </a:r>
            <a:r>
              <a:rPr altLang="zh-TW" dirty="0" lang="en-US">
                <a:uFillTx/>
              </a:rPr>
              <a:t>:</a:t>
            </a:r>
            <a:r>
              <a:rPr altLang="en-US" dirty="0" lang="zh-TW">
                <a:uFillTx/>
              </a:rPr>
              <a:t> </a:t>
            </a:r>
            <a:r>
              <a:rPr altLang="zh-TW" dirty="0" lang="en-US">
                <a:uFillTx/>
              </a:rPr>
              <a:t>string </a:t>
            </a:r>
            <a:r>
              <a:rPr altLang="zh-TW" dirty="0" err="1" lang="en-US">
                <a:uFillTx/>
              </a:rPr>
              <a:t>str</a:t>
            </a:r>
            <a:r>
              <a:rPr altLang="zh-TW" dirty="0" lang="en-US">
                <a:uFillTx/>
              </a:rPr>
              <a:t>;</a:t>
            </a:r>
            <a:r>
              <a:rPr altLang="en-US" dirty="0" lang="zh-TW">
                <a:uFillTx/>
              </a:rPr>
              <a:t> </a:t>
            </a:r>
            <a:r>
              <a:rPr altLang="zh-TW" dirty="0" lang="en-US">
                <a:uFillTx/>
              </a:rPr>
              <a:t> </a:t>
            </a:r>
          </a:p>
          <a:p>
            <a:pPr lvl="1">
              <a:buFont charset="2" panose="05000000000000000000" pitchFamily="2" typeface="Wingdings"/>
              <a:buChar char="ü"/>
            </a:pPr>
            <a:r>
              <a:rPr altLang="en-US" dirty="0" lang="zh-TW">
                <a:uFillTx/>
              </a:rPr>
              <a:t>同學可用</a:t>
            </a:r>
            <a:r>
              <a:rPr altLang="zh-TW" dirty="0" err="1" lang="en-US">
                <a:uFillTx/>
              </a:rPr>
              <a:t>cin</a:t>
            </a:r>
            <a:r>
              <a:rPr altLang="zh-TW" dirty="0" lang="en-US">
                <a:uFillTx/>
              </a:rPr>
              <a:t> &gt;&gt; </a:t>
            </a:r>
            <a:r>
              <a:rPr altLang="zh-TW" dirty="0" err="1" lang="en-US">
                <a:uFillTx/>
              </a:rPr>
              <a:t>str</a:t>
            </a:r>
            <a:r>
              <a:rPr altLang="en-US" dirty="0" lang="zh-TW">
                <a:uFillTx/>
              </a:rPr>
              <a:t>，然後</a:t>
            </a:r>
            <a:r>
              <a:rPr altLang="zh-TW" dirty="0" err="1" lang="en-US">
                <a:uFillTx/>
              </a:rPr>
              <a:t>cout</a:t>
            </a:r>
            <a:r>
              <a:rPr altLang="zh-TW" dirty="0" lang="en-US">
                <a:uFillTx/>
              </a:rPr>
              <a:t> &lt;&lt; </a:t>
            </a:r>
            <a:r>
              <a:rPr altLang="zh-TW" dirty="0" err="1" lang="en-US">
                <a:uFillTx/>
              </a:rPr>
              <a:t>str</a:t>
            </a:r>
            <a:r>
              <a:rPr altLang="en-US" dirty="0" lang="zh-TW">
                <a:uFillTx/>
              </a:rPr>
              <a:t>觀察</a:t>
            </a:r>
            <a:r>
              <a:rPr altLang="zh-TW" dirty="0" lang="en-US">
                <a:uFillTx/>
              </a:rPr>
              <a:t>string</a:t>
            </a:r>
            <a:r>
              <a:rPr altLang="en-US" dirty="0" lang="zh-TW">
                <a:uFillTx/>
              </a:rPr>
              <a:t>變數運作方式</a:t>
            </a:r>
            <a:endParaRPr altLang="zh-TW" dirty="0" lang="en-US">
              <a:uFillTx/>
            </a:endParaRPr>
          </a:p>
          <a:p>
            <a:r>
              <a:rPr altLang="zh-TW" dirty="0" lang="en-US">
                <a:uFillTx/>
              </a:rPr>
              <a:t>string</a:t>
            </a:r>
            <a:r>
              <a:rPr altLang="en-US" dirty="0" lang="zh-TW">
                <a:uFillTx/>
              </a:rPr>
              <a:t>長度的取得：</a:t>
            </a:r>
            <a:r>
              <a:rPr altLang="zh-TW" dirty="0" err="1" lang="en-US" smtClean="0">
                <a:uFillTx/>
              </a:rPr>
              <a:t>str.length</a:t>
            </a:r>
            <a:r>
              <a:rPr altLang="zh-TW" dirty="0" lang="en-US">
                <a:uFillTx/>
              </a:rPr>
              <a:t>();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一張含有 文字 的圖片  描述是以高可信度產生" id="6" name="圖片 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442671" y="3857414"/>
            <a:ext cx="4749329" cy="2691287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標題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pPr algn="ctr"/>
            <a:r>
              <a:rPr altLang="en-US" dirty="0" lang="zh-TW" sz="4400">
                <a:uFillTx/>
              </a:rPr>
              <a:t>課堂練習</a:t>
            </a:r>
            <a:r>
              <a:rPr altLang="zh-TW" dirty="0" lang="en-US" sz="4400">
                <a:uFillTx/>
              </a:rPr>
              <a:t>3-3</a:t>
            </a:r>
            <a:r>
              <a:rPr altLang="en-US" dirty="0" lang="zh-TW" sz="4400">
                <a:uFillTx/>
              </a:rPr>
              <a:t>：</a:t>
            </a:r>
            <a:r>
              <a:rPr altLang="zh-TW" dirty="0" lang="en-US" sz="4400">
                <a:uFillTx/>
              </a:rPr>
              <a:t/>
            </a:r>
            <a:br>
              <a:rPr altLang="zh-TW" dirty="0" lang="en-US" sz="4400">
                <a:uFillTx/>
              </a:rPr>
            </a:br>
            <a:r>
              <a:rPr altLang="zh-TW" dirty="0" err="1" lang="en-US" sz="4400">
                <a:uFillTx/>
              </a:rPr>
              <a:t>Parmeter</a:t>
            </a:r>
            <a:r>
              <a:rPr altLang="zh-TW" dirty="0" lang="en-US" sz="4400">
                <a:uFillTx/>
              </a:rPr>
              <a:t> vs. Overloading function</a:t>
            </a:r>
            <a:endParaRPr altLang="en-US" dirty="0" lang="zh-TW" sz="4400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一張含有 文字, 螢幕擷取畫面 的圖片  描述是以高可信度產生" id="8" name="圖片 7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182048" y="3048000"/>
            <a:ext cx="7827903" cy="2821094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7280" y="1845734"/>
            <a:ext cx="10058400" cy="402336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r>
              <a:rPr altLang="en-US" dirty="0" lang="zh-TW">
                <a:uFillTx/>
              </a:rPr>
              <a:t>請同學們使用</a:t>
            </a:r>
            <a:r>
              <a:rPr altLang="zh-TW" dirty="0" lang="en-US">
                <a:uFillTx/>
              </a:rPr>
              <a:t>function overload</a:t>
            </a:r>
            <a:r>
              <a:rPr altLang="en-US" dirty="0" lang="zh-TW">
                <a:uFillTx/>
              </a:rPr>
              <a:t>的概念，來設計出能夠</a:t>
            </a:r>
            <a:r>
              <a:rPr altLang="en-US" b="1" dirty="0" lang="zh-TW">
                <a:uFillTx/>
              </a:rPr>
              <a:t>串接二個和三個字串</a:t>
            </a:r>
            <a:r>
              <a:rPr altLang="en-US" dirty="0" lang="zh-TW">
                <a:uFillTx/>
              </a:rPr>
              <a:t>的程式。</a:t>
            </a:r>
            <a:endParaRPr altLang="zh-TW" dirty="0" lang="en-US">
              <a:uFillTx/>
            </a:endParaRPr>
          </a:p>
          <a:p>
            <a:r>
              <a:rPr altLang="en-US" dirty="0" lang="zh-TW">
                <a:uFillTx/>
              </a:rPr>
              <a:t>變數型態</a:t>
            </a:r>
            <a:r>
              <a:rPr altLang="zh-TW" dirty="0" lang="en-US">
                <a:uFillTx/>
              </a:rPr>
              <a:t>:</a:t>
            </a:r>
            <a:r>
              <a:rPr altLang="en-US" dirty="0" lang="zh-TW">
                <a:uFillTx/>
              </a:rPr>
              <a:t> </a:t>
            </a:r>
            <a:r>
              <a:rPr altLang="zh-TW" dirty="0" lang="en-US">
                <a:uFillTx/>
              </a:rPr>
              <a:t>string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標題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7280" y="286603"/>
            <a:ext cx="10058400" cy="1450757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pPr algn="ctr"/>
            <a:r>
              <a:rPr altLang="en-US" dirty="0" lang="zh-TW" sz="4400">
                <a:uFillTx/>
              </a:rPr>
              <a:t>課堂練習</a:t>
            </a:r>
            <a:r>
              <a:rPr altLang="zh-TW" dirty="0" lang="en-US" sz="4400">
                <a:uFillTx/>
              </a:rPr>
              <a:t>3-4</a:t>
            </a:r>
            <a:r>
              <a:rPr altLang="en-US" dirty="0" lang="zh-TW" sz="4400">
                <a:uFillTx/>
              </a:rPr>
              <a:t>：</a:t>
            </a:r>
            <a:r>
              <a:rPr altLang="zh-TW" dirty="0" lang="en-US" sz="4400">
                <a:uFillTx/>
              </a:rPr>
              <a:t/>
            </a:r>
            <a:br>
              <a:rPr altLang="zh-TW" dirty="0" lang="en-US" sz="4400">
                <a:uFillTx/>
              </a:rPr>
            </a:br>
            <a:r>
              <a:rPr altLang="zh-TW" dirty="0" lang="en-US" sz="4400">
                <a:uFillTx/>
              </a:rPr>
              <a:t>Call by reference</a:t>
            </a:r>
            <a:r>
              <a:rPr altLang="en-US" dirty="0" lang="zh-TW" sz="4400">
                <a:uFillTx/>
              </a:rPr>
              <a:t> </a:t>
            </a:r>
            <a:r>
              <a:rPr altLang="zh-TW" dirty="0" lang="en-US" sz="4400">
                <a:uFillTx/>
              </a:rPr>
              <a:t>&amp;</a:t>
            </a:r>
            <a:r>
              <a:rPr altLang="en-US" dirty="0" lang="zh-TW" sz="4400">
                <a:uFillTx/>
              </a:rPr>
              <a:t>多函式宣告練習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圖片 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812472" y="3673664"/>
            <a:ext cx="6379528" cy="2641144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7280" y="1845734"/>
            <a:ext cx="10058400" cy="402336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r>
              <a:rPr altLang="en-US" dirty="0" lang="zh-TW">
                <a:uFillTx/>
              </a:rPr>
              <a:t>請設計一個程式，輸入</a:t>
            </a:r>
            <a:r>
              <a:rPr altLang="zh-TW" dirty="0" lang="en-US">
                <a:solidFill>
                  <a:srgbClr val="FF0000"/>
                </a:solidFill>
                <a:uFillTx/>
              </a:rPr>
              <a:t>circle diameter</a:t>
            </a:r>
            <a:r>
              <a:rPr altLang="en-US" dirty="0" lang="zh-TW">
                <a:uFillTx/>
              </a:rPr>
              <a:t>，並且設定</a:t>
            </a:r>
            <a:r>
              <a:rPr altLang="zh-TW" dirty="0" lang="en-US">
                <a:uFillTx/>
              </a:rPr>
              <a:t>circle diameter</a:t>
            </a:r>
            <a:r>
              <a:rPr altLang="en-US" dirty="0" lang="zh-TW">
                <a:uFillTx/>
              </a:rPr>
              <a:t>為圓的</a:t>
            </a:r>
            <a:r>
              <a:rPr altLang="en-US" dirty="0" lang="zh-TW">
                <a:solidFill>
                  <a:srgbClr val="00B050"/>
                </a:solidFill>
                <a:uFillTx/>
              </a:rPr>
              <a:t>半徑或直徑</a:t>
            </a:r>
            <a:r>
              <a:rPr altLang="en-US" dirty="0" lang="zh-TW">
                <a:uFillTx/>
              </a:rPr>
              <a:t>，最後輸出該圓的面積及圓周長</a:t>
            </a:r>
            <a:r>
              <a:rPr altLang="en-US" dirty="0" lang="zh-TW" smtClean="0">
                <a:uFillTx/>
              </a:rPr>
              <a:t>。</a:t>
            </a:r>
            <a:endParaRPr altLang="zh-TW" dirty="0" lang="en-US" smtClean="0">
              <a:uFillTx/>
            </a:endParaRPr>
          </a:p>
          <a:p>
            <a:r>
              <a:rPr altLang="zh-TW" dirty="0" lang="en-US">
                <a:uFillTx/>
              </a:rPr>
              <a:t>void </a:t>
            </a:r>
            <a:r>
              <a:rPr altLang="zh-TW" dirty="0" err="1" lang="en-US" smtClean="0">
                <a:uFillTx/>
              </a:rPr>
              <a:t>circle_area</a:t>
            </a:r>
            <a:r>
              <a:rPr altLang="zh-TW" dirty="0" lang="en-US" smtClean="0">
                <a:uFillTx/>
              </a:rPr>
              <a:t>(</a:t>
            </a:r>
            <a:r>
              <a:rPr altLang="en-US" dirty="0" lang="zh-TW" smtClean="0">
                <a:solidFill>
                  <a:srgbClr val="FF0000"/>
                </a:solidFill>
                <a:uFillTx/>
              </a:rPr>
              <a:t>輸入的數字</a:t>
            </a:r>
            <a:r>
              <a:rPr altLang="zh-TW" dirty="0" lang="en-US" smtClean="0">
                <a:uFillTx/>
              </a:rPr>
              <a:t>,</a:t>
            </a:r>
            <a:r>
              <a:rPr altLang="en-US" dirty="0" lang="zh-TW">
                <a:solidFill>
                  <a:srgbClr val="00B050"/>
                </a:solidFill>
                <a:uFillTx/>
              </a:rPr>
              <a:t>半徑或直徑</a:t>
            </a:r>
            <a:r>
              <a:rPr altLang="zh-TW" dirty="0" lang="en-US" smtClean="0">
                <a:uFillTx/>
              </a:rPr>
              <a:t>, </a:t>
            </a:r>
            <a:r>
              <a:rPr altLang="en-US" dirty="0" lang="zh-TW" smtClean="0">
                <a:uFillTx/>
              </a:rPr>
              <a:t>面積</a:t>
            </a:r>
            <a:r>
              <a:rPr altLang="zh-TW" dirty="0" lang="en-US" smtClean="0">
                <a:uFillTx/>
              </a:rPr>
              <a:t>)</a:t>
            </a:r>
          </a:p>
          <a:p>
            <a:r>
              <a:rPr altLang="zh-TW" dirty="0" lang="en-US">
                <a:uFillTx/>
              </a:rPr>
              <a:t>void </a:t>
            </a:r>
            <a:r>
              <a:rPr altLang="zh-TW" dirty="0" err="1" lang="en-US" smtClean="0">
                <a:uFillTx/>
              </a:rPr>
              <a:t>circle_perimeter</a:t>
            </a:r>
            <a:r>
              <a:rPr altLang="zh-TW" dirty="0" lang="en-US" smtClean="0">
                <a:uFillTx/>
              </a:rPr>
              <a:t>(</a:t>
            </a:r>
            <a:r>
              <a:rPr altLang="en-US" dirty="0" lang="zh-TW" smtClean="0">
                <a:solidFill>
                  <a:srgbClr val="FF0000"/>
                </a:solidFill>
                <a:uFillTx/>
              </a:rPr>
              <a:t>輸入的數字</a:t>
            </a:r>
            <a:r>
              <a:rPr altLang="zh-TW" dirty="0" lang="en-US" smtClean="0">
                <a:uFillTx/>
              </a:rPr>
              <a:t>,</a:t>
            </a:r>
            <a:r>
              <a:rPr altLang="en-US" dirty="0" lang="zh-TW">
                <a:solidFill>
                  <a:srgbClr val="00B050"/>
                </a:solidFill>
                <a:uFillTx/>
              </a:rPr>
              <a:t>半徑或直徑</a:t>
            </a:r>
            <a:r>
              <a:rPr altLang="zh-TW" dirty="0" lang="en-US" smtClean="0">
                <a:uFillTx/>
              </a:rPr>
              <a:t>, </a:t>
            </a:r>
            <a:r>
              <a:rPr altLang="en-US" dirty="0" lang="zh-TW" smtClean="0">
                <a:uFillTx/>
              </a:rPr>
              <a:t>周長</a:t>
            </a:r>
            <a:r>
              <a:rPr altLang="zh-TW" dirty="0" lang="en-US" smtClean="0">
                <a:uFillTx/>
              </a:rPr>
              <a:t>)</a:t>
            </a:r>
          </a:p>
          <a:p>
            <a:r>
              <a:rPr altLang="en-US" dirty="0" lang="zh-TW" smtClean="0">
                <a:uFillTx/>
              </a:rPr>
              <a:t>面積和周長只能在</a:t>
            </a:r>
            <a:r>
              <a:rPr altLang="zh-TW" dirty="0" lang="en-US" smtClean="0">
                <a:uFillTx/>
              </a:rPr>
              <a:t>main</a:t>
            </a:r>
            <a:r>
              <a:rPr altLang="en-US" dirty="0" lang="zh-TW" smtClean="0">
                <a:uFillTx/>
              </a:rPr>
              <a:t>輸出</a:t>
            </a:r>
            <a:endParaRPr altLang="zh-TW" dirty="0" lang="en-US">
              <a:uFillTx/>
            </a:endParaRPr>
          </a:p>
          <a:p>
            <a:r>
              <a:rPr altLang="en-US" dirty="0" lang="zh-TW" smtClean="0">
                <a:uFillTx/>
              </a:rPr>
              <a:t>圓面積</a:t>
            </a:r>
            <a:r>
              <a:rPr altLang="zh-TW" dirty="0" lang="en-US">
                <a:uFillTx/>
              </a:rPr>
              <a:t>:</a:t>
            </a:r>
            <a:r>
              <a:rPr altLang="en-US" dirty="0" lang="zh-TW">
                <a:uFillTx/>
              </a:rPr>
              <a:t> </a:t>
            </a:r>
            <a:r>
              <a:rPr altLang="zh-TW" dirty="0" lang="en-US">
                <a:uFillTx/>
              </a:rPr>
              <a:t>pi*radius*radius</a:t>
            </a:r>
          </a:p>
          <a:p>
            <a:r>
              <a:rPr altLang="en-US" dirty="0" lang="zh-TW">
                <a:uFillTx/>
              </a:rPr>
              <a:t>圓周長</a:t>
            </a:r>
            <a:r>
              <a:rPr altLang="zh-TW" dirty="0" lang="en-US">
                <a:uFillTx/>
              </a:rPr>
              <a:t>: 2*pi*radius</a:t>
            </a:r>
          </a:p>
          <a:p>
            <a:endParaRPr altLang="zh-TW" dirty="0" lang="en-US">
              <a:uFillTx/>
            </a:endParaRPr>
          </a:p>
          <a:p>
            <a:r>
              <a:rPr altLang="en-US" dirty="0" lang="zh-TW">
                <a:uFillTx/>
              </a:rPr>
              <a:t>備註</a:t>
            </a:r>
            <a:r>
              <a:rPr altLang="zh-TW" dirty="0" lang="en-US">
                <a:uFillTx/>
              </a:rPr>
              <a:t>.</a:t>
            </a:r>
            <a:r>
              <a:rPr altLang="en-US" dirty="0" lang="zh-TW">
                <a:uFillTx/>
              </a:rPr>
              <a:t> </a:t>
            </a:r>
            <a:r>
              <a:rPr altLang="zh-TW" dirty="0" lang="en-US">
                <a:uFillTx/>
              </a:rPr>
              <a:t>pi</a:t>
            </a:r>
            <a:r>
              <a:rPr altLang="en-US" dirty="0" lang="zh-TW">
                <a:uFillTx/>
              </a:rPr>
              <a:t> </a:t>
            </a:r>
            <a:r>
              <a:rPr altLang="zh-TW" dirty="0" lang="en-US">
                <a:uFillTx/>
              </a:rPr>
              <a:t>= 3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theme/theme1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panose="020F0302020204030204"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b="100000" l="100000" r="100000" t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b="100000" l="100000" r="100000" t="100000"/>
          </a:path>
        </a:gradFill>
      </a:fillStyleLst>
      <a:lnStyleLst>
        <a:ln algn="ctr" cap="flat" cmpd="sng" w="12700">
          <a:solidFill>
            <a:schemeClr val="phClr"/>
          </a:solidFill>
          <a:prstDash val="solid"/>
        </a:ln>
        <a:ln algn="ctr" cap="flat" cmpd="sng" w="15875">
          <a:solidFill>
            <a:schemeClr val="phClr"/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algn="br" blurRad="38100" dir="2700000" dist="25400" rotWithShape="0">
              <a:srgbClr val="000000">
                <a:alpha val="60000"/>
              </a:srgbClr>
            </a:outerShdw>
          </a:effectLst>
        </a:effectStyle>
        <a:effectStyle>
          <a:effectLst>
            <a:outerShdw algn="br" blurRad="44450" dir="2700000" dist="254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9800000"/>
            </a:lightRig>
          </a:scene3d>
          <a:sp3d prstMaterial="flat">
            <a:bevelT h="31750" w="2540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785</TotalTime>
  <Words>297</Words>
  <Application>Microsoft Office PowerPoint</Application>
  <PresentationFormat>寬螢幕</PresentationFormat>
  <Paragraphs>27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Calibri</vt:lpstr>
      <vt:lpstr>Calibri Light</vt:lpstr>
      <vt:lpstr>Wingdings</vt:lpstr>
      <vt:lpstr>回顧</vt:lpstr>
      <vt:lpstr>C 程式設計實習課練習題</vt:lpstr>
      <vt:lpstr>課堂練習3-1:  判別 Call by value/Call by reference 之差別</vt:lpstr>
      <vt:lpstr>課堂練習3-2： Default parameter 練習</vt:lpstr>
      <vt:lpstr>課堂練習3-3： Parmeter vs. Overloading function</vt:lpstr>
      <vt:lpstr>課堂練習3-4： Call by reference &amp;多函式宣告練習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李佳航</dc:creator>
  <cp:lastModifiedBy>Windows 使用者</cp:lastModifiedBy>
  <cp:revision>84</cp:revision>
  <dcterms:created xsi:type="dcterms:W3CDTF">2017-02-23T02:57:53Z</dcterms:created>
  <dcterms:modified xsi:type="dcterms:W3CDTF">2019-03-21T05:52:32Z</dcterms:modified>
</cp:coreProperties>
</file>