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1"/>
  </p:notesMasterIdLst>
  <p:sldIdLst>
    <p:sldId id="267" r:id="rId2"/>
    <p:sldId id="297" r:id="rId3"/>
    <p:sldId id="268" r:id="rId4"/>
    <p:sldId id="291" r:id="rId5"/>
    <p:sldId id="290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6565" autoAdjust="0"/>
  </p:normalViewPr>
  <p:slideViewPr>
    <p:cSldViewPr snapToGrid="0">
      <p:cViewPr varScale="1">
        <p:scale>
          <a:sx n="103" d="100"/>
          <a:sy n="103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84028-34B1-405F-A360-9628EFAE81AF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1636-9C40-4541-9172-7295A290D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9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Copy your house to other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9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your house to other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7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8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允許省略一些參數</a:t>
            </a:r>
          </a:p>
          <a:p>
            <a:r>
              <a:rPr lang="zh-TW" altLang="en-US" dirty="0"/>
              <a:t>在宣告的時候設定參數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0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21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2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8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6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8687" y="2562224"/>
            <a:ext cx="9115076" cy="1583515"/>
          </a:xfrm>
        </p:spPr>
        <p:txBody>
          <a:bodyPr>
            <a:normAutofit fontScale="90000"/>
          </a:bodyPr>
          <a:lstStyle/>
          <a:p>
            <a:r>
              <a:rPr lang="en-US" altLang="zh-TW" sz="6700" dirty="0"/>
              <a:t>C</a:t>
            </a:r>
            <a:r>
              <a:rPr lang="zh-TW" altLang="en-US" sz="6700" dirty="0"/>
              <a:t>程式設計實驗</a:t>
            </a:r>
            <a:r>
              <a:rPr lang="en-US" altLang="zh-TW" sz="6700" dirty="0"/>
              <a:t>(</a:t>
            </a:r>
            <a:r>
              <a:rPr lang="zh-TW" altLang="en-US" sz="6700" dirty="0"/>
              <a:t>二</a:t>
            </a:r>
            <a:r>
              <a:rPr lang="en-US" altLang="zh-TW" sz="6700" dirty="0"/>
              <a:t>)</a:t>
            </a:r>
            <a:br>
              <a:rPr lang="en-US" altLang="zh-TW" sz="6700" dirty="0"/>
            </a:br>
            <a:r>
              <a:rPr lang="en-US" altLang="zh-TW" sz="5300" dirty="0"/>
              <a:t>Chapter 4</a:t>
            </a:r>
            <a:br>
              <a:rPr lang="en-US" altLang="zh-TW" sz="6700" dirty="0"/>
            </a:br>
            <a:r>
              <a:rPr lang="en-US" altLang="zh-TW" sz="5300" dirty="0"/>
              <a:t>Parameters and Overloading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96250F-A2BD-4A40-B771-289E8C20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CEBE68-4360-4DEB-8FC3-95EF2AC9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5726" y="1455054"/>
            <a:ext cx="10232424" cy="519974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Call – by – value and Call – by – reference</a:t>
            </a:r>
          </a:p>
          <a:p>
            <a:r>
              <a:rPr lang="en-US" altLang="zh-TW" sz="3600" dirty="0"/>
              <a:t>Overloading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5558B-BF7F-4409-8779-88E571B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33A770-7F07-4E02-8F1B-039F1F15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Call – by – value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顧名思義就是把實際的「值」複製一份給對方</a:t>
            </a:r>
            <a:endParaRPr lang="en-US" altLang="zh-TW" sz="3200" dirty="0"/>
          </a:p>
          <a:p>
            <a:r>
              <a:rPr lang="zh-TW" altLang="en-US" sz="3200" dirty="0"/>
              <a:t>所謂複製便是對方拿了其值後，做任何修改皆不會影響原本的值</a:t>
            </a:r>
            <a:endParaRPr lang="en-US" altLang="zh-TW" sz="2800" dirty="0"/>
          </a:p>
          <a:p>
            <a:pPr lvl="1"/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Call – by – reference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pPr lvl="1"/>
            <a:r>
              <a:rPr lang="zh-TW" altLang="en-US" sz="3000" dirty="0"/>
              <a:t>「參考」</a:t>
            </a:r>
            <a:r>
              <a:rPr lang="en-US" altLang="zh-TW" sz="3000" dirty="0"/>
              <a:t>:</a:t>
            </a:r>
            <a:r>
              <a:rPr lang="zh-TW" altLang="en-US" sz="3000" dirty="0"/>
              <a:t> 把自身的位址</a:t>
            </a:r>
            <a:r>
              <a:rPr lang="en-US" altLang="zh-TW" sz="3000" dirty="0"/>
              <a:t>(address)</a:t>
            </a:r>
            <a:r>
              <a:rPr lang="zh-TW" altLang="en-US" sz="3000" dirty="0"/>
              <a:t>給對方</a:t>
            </a:r>
            <a:endParaRPr lang="en-US" altLang="zh-TW" sz="3000" dirty="0"/>
          </a:p>
          <a:p>
            <a:pPr lvl="1"/>
            <a:r>
              <a:rPr lang="zh-TW" altLang="en-US" sz="3000" dirty="0"/>
              <a:t>因此，當對方改變數值，原來的也會改變</a:t>
            </a: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Call – by – value  </a:t>
            </a:r>
            <a:br>
              <a:rPr lang="en-US" altLang="zh-TW" sz="4000" dirty="0"/>
            </a:br>
            <a:r>
              <a:rPr lang="en-US" altLang="zh-TW" sz="4000" dirty="0"/>
              <a:t>						</a:t>
            </a:r>
            <a:r>
              <a:rPr lang="en-US" altLang="zh-TW" sz="4000" dirty="0" err="1"/>
              <a:t>v.s</a:t>
            </a:r>
            <a:r>
              <a:rPr lang="en-US" altLang="zh-TW" sz="4000" dirty="0"/>
              <a:t>.    Call – by – reference</a:t>
            </a:r>
          </a:p>
        </p:txBody>
      </p:sp>
      <p:pic>
        <p:nvPicPr>
          <p:cNvPr id="7" name="內容版面配置區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9C4D3665-C211-4B61-AFFE-B97E091B1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33" y="1905000"/>
            <a:ext cx="8911687" cy="432889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895725" y="2447926"/>
            <a:ext cx="657225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33800" y="3207430"/>
            <a:ext cx="723900" cy="373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48768" y="4772026"/>
            <a:ext cx="1380857" cy="257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048769" y="4962526"/>
            <a:ext cx="1618982" cy="257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656FC-481D-40D1-91D5-82598B02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Overloading(</a:t>
            </a:r>
            <a:r>
              <a:rPr lang="zh-TW" altLang="en-US" sz="4800" dirty="0"/>
              <a:t>多載</a:t>
            </a:r>
            <a:r>
              <a:rPr lang="en-US" altLang="zh-TW" sz="48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6EF65-7242-490F-A913-70D5922E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zh-TW" altLang="en-US" sz="2800" dirty="0"/>
              <a:t>當對於相同「函式名稱」有多種「函式定義」時，此稱為</a:t>
            </a:r>
            <a:r>
              <a:rPr lang="en-US" altLang="zh-TW" sz="2800" dirty="0"/>
              <a:t>Overloading</a:t>
            </a:r>
          </a:p>
          <a:p>
            <a:pPr>
              <a:spcBef>
                <a:spcPct val="50000"/>
              </a:spcBef>
            </a:pPr>
            <a:r>
              <a:rPr lang="en-US" altLang="zh-TW" sz="2800" dirty="0" err="1"/>
              <a:t>Eg.</a:t>
            </a:r>
            <a:endParaRPr lang="en-US" altLang="zh-TW" sz="2800" dirty="0"/>
          </a:p>
          <a:p>
            <a:pPr lvl="1">
              <a:lnSpc>
                <a:spcPct val="90000"/>
              </a:lnSpc>
            </a:pPr>
            <a:r>
              <a:rPr lang="en-US" altLang="zh-TW" sz="2600" dirty="0"/>
              <a:t>Given following functions:</a:t>
            </a:r>
          </a:p>
          <a:p>
            <a:pPr marL="1371600" lvl="2" indent="-5143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600" dirty="0"/>
              <a:t>1.  void f(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n, double m);</a:t>
            </a:r>
            <a:br>
              <a:rPr lang="en-US" altLang="zh-TW" sz="2600" dirty="0"/>
            </a:br>
            <a:r>
              <a:rPr lang="en-US" altLang="zh-TW" sz="2600" dirty="0"/>
              <a:t>2.  void f(double n, 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m);</a:t>
            </a:r>
            <a:br>
              <a:rPr lang="en-US" altLang="zh-TW" sz="2600" dirty="0"/>
            </a:br>
            <a:r>
              <a:rPr lang="en-US" altLang="zh-TW" sz="2600" dirty="0"/>
              <a:t>3.  void f(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n, 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m);</a:t>
            </a:r>
          </a:p>
          <a:p>
            <a:pPr marL="1371600" lvl="2" indent="-5143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600" dirty="0"/>
              <a:t>These calls:</a:t>
            </a:r>
            <a:br>
              <a:rPr lang="en-US" altLang="zh-TW" sz="2600" dirty="0"/>
            </a:br>
            <a:r>
              <a:rPr lang="zh-TW" altLang="en-US" sz="2600" dirty="0"/>
              <a:t> </a:t>
            </a:r>
            <a:r>
              <a:rPr lang="en-US" altLang="zh-TW" sz="2600" dirty="0"/>
              <a:t>f(98, 99);		</a:t>
            </a:r>
            <a:r>
              <a:rPr lang="en-US" altLang="zh-TW" sz="2600" dirty="0">
                <a:sym typeface="Wingdings" pitchFamily="2" charset="2"/>
              </a:rPr>
              <a:t></a:t>
            </a:r>
            <a:r>
              <a:rPr lang="en-US" altLang="zh-TW" sz="2600" dirty="0"/>
              <a:t> Calls #3</a:t>
            </a:r>
            <a:br>
              <a:rPr lang="en-US" altLang="zh-TW" sz="2600" dirty="0"/>
            </a:br>
            <a:r>
              <a:rPr lang="zh-TW" altLang="en-US" sz="2600" dirty="0"/>
              <a:t> </a:t>
            </a:r>
            <a:r>
              <a:rPr lang="en-US" altLang="zh-TW" sz="2600" dirty="0"/>
              <a:t>f(5.3, 4);		</a:t>
            </a:r>
            <a:r>
              <a:rPr lang="en-US" altLang="zh-TW" sz="2600" dirty="0">
                <a:sym typeface="Wingdings" pitchFamily="2" charset="2"/>
              </a:rPr>
              <a:t></a:t>
            </a:r>
            <a:r>
              <a:rPr lang="en-US" altLang="zh-TW" sz="2600" dirty="0"/>
              <a:t> Calls #2</a:t>
            </a:r>
            <a:br>
              <a:rPr lang="en-US" altLang="zh-TW" sz="2600" dirty="0"/>
            </a:br>
            <a:r>
              <a:rPr lang="zh-TW" altLang="en-US" sz="2600" dirty="0"/>
              <a:t> </a:t>
            </a:r>
            <a:r>
              <a:rPr lang="en-US" altLang="zh-TW" sz="2600" dirty="0"/>
              <a:t>f(4.3, 5.2); 	</a:t>
            </a:r>
            <a:r>
              <a:rPr lang="en-US" altLang="zh-TW" sz="2600" dirty="0">
                <a:sym typeface="Wingdings" pitchFamily="2" charset="2"/>
              </a:rPr>
              <a:t></a:t>
            </a:r>
            <a:r>
              <a:rPr lang="en-US" altLang="zh-TW" sz="2600" dirty="0"/>
              <a:t> Calls </a:t>
            </a:r>
            <a:r>
              <a:rPr lang="en-US" altLang="zh-TW" sz="2600" dirty="0">
                <a:latin typeface="+mn-ea"/>
              </a:rPr>
              <a:t>???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5D7C19-BF65-4BCE-9487-94BDC7CF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250F2B-30C2-47DE-9C37-07DC76B0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E6273-FAD1-4CFB-AF59-2B5531F2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Automatic Type Conversion </a:t>
            </a:r>
            <a:br>
              <a:rPr lang="en-US" altLang="zh-TW" sz="4400" dirty="0"/>
            </a:br>
            <a:r>
              <a:rPr lang="en-US" altLang="zh-TW" sz="4400" dirty="0"/>
              <a:t>and Overloading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BEF62-F803-430C-8A1D-3287FCF5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double mpg(double miles, double gallons)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	return (miles/gallons);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/>
              <a:t>Example function calls: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err="1"/>
              <a:t>mpgComputed</a:t>
            </a:r>
            <a:r>
              <a:rPr lang="en-US" altLang="zh-TW" sz="2400" dirty="0"/>
              <a:t> = mpg(5, 20);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dirty="0"/>
              <a:t>Converts 5 &amp; 20 to doubles, then passes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err="1"/>
              <a:t>mpgComputed</a:t>
            </a:r>
            <a:r>
              <a:rPr lang="en-US" altLang="zh-TW" sz="2400" dirty="0"/>
              <a:t> = mpg(5.8, 20.2);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dirty="0"/>
              <a:t>No conversion necessary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err="1"/>
              <a:t>mpgComputed</a:t>
            </a:r>
            <a:r>
              <a:rPr lang="en-US" altLang="zh-TW" sz="2400" dirty="0"/>
              <a:t> = mpg(5, 2.4);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dirty="0"/>
              <a:t>Converts 5 to 5.0, then passes values to function</a:t>
            </a:r>
          </a:p>
          <a:p>
            <a:pPr lvl="1">
              <a:lnSpc>
                <a:spcPct val="90000"/>
              </a:lnSpc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8C98D-D09F-4B5F-A2A1-0907801F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2E5CC9-BEF8-4CA4-AF25-8907609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1D2FE-2A6F-407A-AB48-832FA289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Default Arguments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D0701-0844-49C5-B9CD-D518D5C9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069388" cy="410029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Allows omitting some arguments </a:t>
            </a:r>
          </a:p>
          <a:p>
            <a:r>
              <a:rPr lang="en-US" altLang="zh-TW" sz="2800" dirty="0"/>
              <a:t>Specified in function declaration/prototype</a:t>
            </a:r>
          </a:p>
          <a:p>
            <a:pPr lvl="1"/>
            <a:r>
              <a:rPr lang="en-US" altLang="zh-TW" sz="2400" dirty="0"/>
              <a:t>void </a:t>
            </a:r>
            <a:r>
              <a:rPr lang="en-US" altLang="zh-TW" sz="2400" dirty="0" err="1"/>
              <a:t>showVolume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length,</a:t>
            </a:r>
            <a:r>
              <a:rPr lang="en-US" altLang="zh-TW" sz="2400" b="1" dirty="0" err="1">
                <a:solidFill>
                  <a:srgbClr val="FF0000"/>
                </a:solidFill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</a:rPr>
              <a:t> width = 1,int height = 1</a:t>
            </a:r>
            <a:r>
              <a:rPr lang="en-US" altLang="zh-TW" sz="2400" dirty="0"/>
              <a:t>);</a:t>
            </a:r>
          </a:p>
          <a:p>
            <a:pPr lvl="2"/>
            <a:r>
              <a:rPr lang="en-US" altLang="zh-TW" sz="2000" dirty="0"/>
              <a:t>Last 2 arguments are defaulted</a:t>
            </a:r>
          </a:p>
          <a:p>
            <a:pPr lvl="1"/>
            <a:r>
              <a:rPr lang="en-US" altLang="zh-TW" sz="2400" dirty="0"/>
              <a:t>Possible calls:</a:t>
            </a:r>
          </a:p>
          <a:p>
            <a:pPr lvl="2"/>
            <a:r>
              <a:rPr lang="en-US" altLang="zh-TW" sz="2000" dirty="0" err="1"/>
              <a:t>showVolume</a:t>
            </a:r>
            <a:r>
              <a:rPr lang="en-US" altLang="zh-TW" sz="2000" dirty="0"/>
              <a:t>(2, 4, 6); //All arguments supplied</a:t>
            </a:r>
          </a:p>
          <a:p>
            <a:pPr lvl="2"/>
            <a:r>
              <a:rPr lang="en-US" altLang="zh-TW" sz="2000" dirty="0" err="1"/>
              <a:t>showVolume</a:t>
            </a:r>
            <a:r>
              <a:rPr lang="en-US" altLang="zh-TW" sz="2000" dirty="0"/>
              <a:t>(3, 5); //height defaulted to 1</a:t>
            </a:r>
          </a:p>
          <a:p>
            <a:pPr lvl="2"/>
            <a:r>
              <a:rPr lang="en-US" altLang="zh-TW" sz="2000" dirty="0" err="1"/>
              <a:t>showVolume</a:t>
            </a:r>
            <a:r>
              <a:rPr lang="en-US" altLang="zh-TW" sz="2000" dirty="0"/>
              <a:t>(7); //width &amp; height defaulted to 1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61812-4399-40F2-808D-FB9A0F13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E4AA7D-2B1A-46F1-BC63-D4BC9ED7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4E9D5-9563-4D75-91F0-F7E0B6B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Example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B050C-F4BB-4CE9-AD9D-07872C96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10F8FE-A0F5-4039-A29E-D4931F87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內容版面配置區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98A2F73A-DC53-4E31-AF69-E0D29D83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129" y="1701801"/>
            <a:ext cx="9697483" cy="4532090"/>
          </a:xfrm>
        </p:spPr>
      </p:pic>
    </p:spTree>
    <p:extLst>
      <p:ext uri="{BB962C8B-B14F-4D97-AF65-F5344CB8AC3E}">
        <p14:creationId xmlns:p14="http://schemas.microsoft.com/office/powerpoint/2010/main" val="200678973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3213</TotalTime>
  <Words>417</Words>
  <Application>Microsoft Office PowerPoint</Application>
  <PresentationFormat>寬螢幕</PresentationFormat>
  <Paragraphs>64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Calibri</vt:lpstr>
      <vt:lpstr>Century Gothic</vt:lpstr>
      <vt:lpstr>Wingdings</vt:lpstr>
      <vt:lpstr>Wingdings 3</vt:lpstr>
      <vt:lpstr>絲縷</vt:lpstr>
      <vt:lpstr>C程式設計實驗(二) Chapter 4 Parameters and Overloading </vt:lpstr>
      <vt:lpstr>Outline</vt:lpstr>
      <vt:lpstr>Call – by – value </vt:lpstr>
      <vt:lpstr>Call – by – reference</vt:lpstr>
      <vt:lpstr>Call – by – value         v.s.    Call – by – reference</vt:lpstr>
      <vt:lpstr>Overloading(多載)</vt:lpstr>
      <vt:lpstr>Automatic Type Conversion  and Overloading</vt:lpstr>
      <vt:lpstr>Default Arguments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</dc:creator>
  <cp:lastModifiedBy>宜蓁 蔡</cp:lastModifiedBy>
  <cp:revision>83</cp:revision>
  <dcterms:created xsi:type="dcterms:W3CDTF">2017-02-23T02:28:54Z</dcterms:created>
  <dcterms:modified xsi:type="dcterms:W3CDTF">2020-03-19T04:43:04Z</dcterms:modified>
</cp:coreProperties>
</file>