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64" r:id="rId3"/>
    <p:sldId id="265" r:id="rId4"/>
    <p:sldId id="268" r:id="rId5"/>
    <p:sldId id="269" r:id="rId6"/>
    <p:sldId id="267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9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2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8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1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88340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C </a:t>
            </a:r>
            <a:r>
              <a:rPr lang="zh-TW" altLang="en-US" sz="6600" dirty="0"/>
              <a:t>程式設計實習課練習題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FFFFFF"/>
                </a:solidFill>
              </a:rPr>
              <a:t>2020/3/26</a:t>
            </a:r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5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4-1</a:t>
            </a:r>
            <a:r>
              <a:rPr lang="zh-TW" altLang="en-US" dirty="0"/>
              <a:t>：反轉相加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altLang="en-US" dirty="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195   </a:t>
            </a:r>
            <a:r>
              <a:rPr lang="zh-TW" altLang="en-US" dirty="0">
                <a:solidFill>
                  <a:srgbClr val="000000"/>
                </a:solidFill>
                <a:latin typeface="Times New Roman"/>
              </a:rPr>
              <a:t>開始的數字</a:t>
            </a:r>
            <a:br>
              <a:rPr lang="zh-TW" altLang="en-US" dirty="0">
                <a:solidFill>
                  <a:srgbClr val="000000"/>
                </a:solidFill>
                <a:latin typeface="Times New Roman"/>
              </a:rPr>
            </a:br>
            <a:r>
              <a:rPr lang="zh-TW" altLang="en-US" dirty="0">
                <a:solidFill>
                  <a:srgbClr val="000000"/>
                </a:solidFill>
                <a:latin typeface="Times New Roman"/>
              </a:rPr>
              <a:t>   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591</a:t>
            </a:r>
            <a:br>
              <a:rPr lang="en-US" altLang="zh-TW" dirty="0">
                <a:solidFill>
                  <a:srgbClr val="000000"/>
                </a:solidFill>
                <a:latin typeface="Times New Roman"/>
              </a:rPr>
            </a:b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--------</a:t>
            </a:r>
            <a:br>
              <a:rPr lang="en-US" altLang="zh-TW" dirty="0">
                <a:solidFill>
                  <a:srgbClr val="000000"/>
                </a:solidFill>
                <a:latin typeface="Times New Roman"/>
              </a:rPr>
            </a:b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altLang="en-US" dirty="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786</a:t>
            </a:r>
            <a:br>
              <a:rPr lang="en-US" altLang="zh-TW" dirty="0">
                <a:solidFill>
                  <a:srgbClr val="000000"/>
                </a:solidFill>
                <a:latin typeface="Times New Roman"/>
              </a:rPr>
            </a:b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altLang="en-US" dirty="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687</a:t>
            </a:r>
            <a:br>
              <a:rPr lang="en-US" altLang="zh-TW" dirty="0">
                <a:solidFill>
                  <a:srgbClr val="000000"/>
                </a:solidFill>
                <a:latin typeface="Times New Roman"/>
              </a:rPr>
            </a:b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--------</a:t>
            </a:r>
            <a:br>
              <a:rPr lang="en-US" altLang="zh-TW" dirty="0">
                <a:solidFill>
                  <a:srgbClr val="000000"/>
                </a:solidFill>
                <a:latin typeface="Times New Roman"/>
              </a:rPr>
            </a:br>
            <a:r>
              <a:rPr lang="zh-TW" altLang="en-US" dirty="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1473</a:t>
            </a:r>
            <a:br>
              <a:rPr lang="en-US" altLang="zh-TW" dirty="0">
                <a:solidFill>
                  <a:srgbClr val="000000"/>
                </a:solidFill>
                <a:latin typeface="Times New Roman"/>
              </a:rPr>
            </a:br>
            <a:r>
              <a:rPr lang="zh-TW" altLang="en-US" dirty="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3741</a:t>
            </a:r>
            <a:br>
              <a:rPr lang="en-US" altLang="zh-TW" dirty="0">
                <a:solidFill>
                  <a:srgbClr val="000000"/>
                </a:solidFill>
                <a:latin typeface="Times New Roman"/>
              </a:rPr>
            </a:b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--------</a:t>
            </a:r>
            <a:br>
              <a:rPr lang="en-US" altLang="zh-TW" dirty="0">
                <a:solidFill>
                  <a:srgbClr val="000000"/>
                </a:solidFill>
                <a:latin typeface="Times New Roman"/>
              </a:rPr>
            </a:br>
            <a:r>
              <a:rPr lang="zh-TW" altLang="en-US" dirty="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5214</a:t>
            </a:r>
            <a:br>
              <a:rPr lang="en-US" altLang="zh-TW" dirty="0">
                <a:solidFill>
                  <a:srgbClr val="000000"/>
                </a:solidFill>
                <a:latin typeface="Times New Roman"/>
              </a:rPr>
            </a:br>
            <a:r>
              <a:rPr lang="zh-TW" altLang="en-US" dirty="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4125</a:t>
            </a:r>
            <a:br>
              <a:rPr lang="en-US" altLang="zh-TW" dirty="0">
                <a:solidFill>
                  <a:srgbClr val="000000"/>
                </a:solidFill>
                <a:latin typeface="Times New Roman"/>
              </a:rPr>
            </a:b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--------</a:t>
            </a:r>
            <a:br>
              <a:rPr lang="en-US" altLang="zh-TW" dirty="0">
                <a:solidFill>
                  <a:srgbClr val="000000"/>
                </a:solidFill>
                <a:latin typeface="Times New Roman"/>
              </a:rPr>
            </a:br>
            <a:r>
              <a:rPr lang="zh-TW" altLang="en-US" dirty="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9339   </a:t>
            </a:r>
            <a:r>
              <a:rPr lang="zh-TW" altLang="en-US" dirty="0">
                <a:solidFill>
                  <a:srgbClr val="000000"/>
                </a:solidFill>
                <a:latin typeface="Times New Roman"/>
              </a:rPr>
              <a:t>迴文出現了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=&gt;</a:t>
            </a:r>
            <a:r>
              <a:rPr lang="zh-TW" altLang="en-US" dirty="0" smtClean="0">
                <a:solidFill>
                  <a:srgbClr val="000000"/>
                </a:solidFill>
                <a:latin typeface="Times New Roman"/>
              </a:rPr>
              <a:t> 在</a:t>
            </a:r>
            <a:r>
              <a:rPr lang="zh-TW" altLang="en-US" dirty="0">
                <a:solidFill>
                  <a:srgbClr val="000000"/>
                </a:solidFill>
                <a:latin typeface="Times New Roman"/>
              </a:rPr>
              <a:t>這個例子中，經過了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4</a:t>
            </a:r>
            <a:r>
              <a:rPr lang="zh-TW" altLang="en-US" dirty="0">
                <a:solidFill>
                  <a:srgbClr val="000000"/>
                </a:solidFill>
                <a:latin typeface="Times New Roman"/>
              </a:rPr>
              <a:t>次相加後得到了迴文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9339</a:t>
            </a:r>
            <a:r>
              <a:rPr lang="zh-TW" altLang="en-US" dirty="0">
                <a:solidFill>
                  <a:srgbClr val="000000"/>
                </a:solidFill>
                <a:latin typeface="Times New Roman"/>
              </a:rPr>
              <a:t>。</a:t>
            </a:r>
            <a:endParaRPr lang="en-US" altLang="zh-TW" dirty="0">
              <a:solidFill>
                <a:srgbClr val="000000"/>
              </a:solidFill>
              <a:latin typeface="Times New Roman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Times New Roman"/>
              </a:rPr>
              <a:t>對每一測試資料，請輸出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altLang="en-US" dirty="0">
                <a:solidFill>
                  <a:srgbClr val="000000"/>
                </a:solidFill>
                <a:latin typeface="Times New Roman"/>
              </a:rPr>
              <a:t>個數字：得到迴文所需的最少次數的相加，以及該迴文。</a:t>
            </a:r>
            <a:endParaRPr lang="en-US" altLang="zh-TW" dirty="0">
              <a:solidFill>
                <a:srgbClr val="000000"/>
              </a:solidFill>
              <a:latin typeface="Times New Roman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Input:                     Output:</a:t>
            </a:r>
          </a:p>
          <a:p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195                         4  9339</a:t>
            </a:r>
          </a:p>
          <a:p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265                         5  45254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72EA971-9798-405E-AC30-BB852241F6E6}"/>
              </a:ext>
            </a:extLst>
          </p:cNvPr>
          <p:cNvSpPr txBox="1"/>
          <p:nvPr/>
        </p:nvSpPr>
        <p:spPr>
          <a:xfrm>
            <a:off x="1097280" y="2017457"/>
            <a:ext cx="129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+</a:t>
            </a:r>
            <a:endParaRPr lang="zh-TW" altLang="en-US" sz="12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23998E3-EBF5-4069-AEE6-D919D211B3FA}"/>
              </a:ext>
            </a:extLst>
          </p:cNvPr>
          <p:cNvSpPr txBox="1"/>
          <p:nvPr/>
        </p:nvSpPr>
        <p:spPr>
          <a:xfrm>
            <a:off x="1102015" y="2556798"/>
            <a:ext cx="129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+</a:t>
            </a:r>
            <a:endParaRPr lang="zh-TW" altLang="en-US" sz="12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40CDB6-B5AB-4B5D-BEA2-3C6954F14119}"/>
              </a:ext>
            </a:extLst>
          </p:cNvPr>
          <p:cNvSpPr txBox="1"/>
          <p:nvPr/>
        </p:nvSpPr>
        <p:spPr>
          <a:xfrm>
            <a:off x="1097280" y="3096139"/>
            <a:ext cx="129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+</a:t>
            </a:r>
            <a:endParaRPr lang="zh-TW" altLang="en-US" sz="12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5F3FCB6-4FC1-4831-8D6E-8061CB312EB6}"/>
              </a:ext>
            </a:extLst>
          </p:cNvPr>
          <p:cNvSpPr txBox="1"/>
          <p:nvPr/>
        </p:nvSpPr>
        <p:spPr>
          <a:xfrm>
            <a:off x="1097280" y="3635480"/>
            <a:ext cx="129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+</a:t>
            </a:r>
            <a:endParaRPr lang="zh-TW" altLang="en-US" sz="1200" b="1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0A8B6A1-2EA2-46F2-AA7A-0041FD75B18B}"/>
              </a:ext>
            </a:extLst>
          </p:cNvPr>
          <p:cNvCxnSpPr/>
          <p:nvPr/>
        </p:nvCxnSpPr>
        <p:spPr>
          <a:xfrm>
            <a:off x="1979720" y="5228948"/>
            <a:ext cx="5859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71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4-2</a:t>
            </a:r>
            <a:r>
              <a:rPr lang="zh-TW" altLang="en-US" dirty="0"/>
              <a:t>：訂票系統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請同學設計一個程式來模擬電影院的訂票系統，該電影院為</a:t>
            </a:r>
            <a:r>
              <a:rPr lang="en-US" altLang="zh-TW" dirty="0"/>
              <a:t>10x10</a:t>
            </a:r>
            <a:r>
              <a:rPr lang="zh-TW" altLang="en-US" dirty="0"/>
              <a:t>的座位，但因為角落附近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四個位置因為影音效果不佳，不開放系統訂票訂購。</a:t>
            </a:r>
          </a:p>
          <a:p>
            <a:pPr marL="0" indent="0">
              <a:buNone/>
            </a:pPr>
            <a:r>
              <a:rPr lang="zh-TW" altLang="en-US" dirty="0"/>
              <a:t>規則</a:t>
            </a:r>
            <a:r>
              <a:rPr lang="en-US" altLang="zh-TW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起始位置為</a:t>
            </a:r>
            <a:r>
              <a:rPr lang="en-US" altLang="zh-TW" dirty="0"/>
              <a:t>[0,0]</a:t>
            </a:r>
            <a:r>
              <a:rPr lang="zh-TW" altLang="en-US" dirty="0"/>
              <a:t>，最終位置為</a:t>
            </a:r>
            <a:r>
              <a:rPr lang="en-US" altLang="zh-TW" dirty="0"/>
              <a:t>[9][9]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正確輸入會在系統登記「圓圈」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重複輸入同個位置會顯示</a:t>
            </a:r>
            <a:r>
              <a:rPr lang="en-US" altLang="zh-TW" dirty="0"/>
              <a:t>:</a:t>
            </a:r>
            <a:r>
              <a:rPr lang="zh-TW" altLang="en-US" dirty="0"/>
              <a:t> 「</a:t>
            </a:r>
            <a:r>
              <a:rPr lang="en-US" altLang="zh-TW" dirty="0"/>
              <a:t>Booking Error</a:t>
            </a:r>
            <a:r>
              <a:rPr lang="zh-TW" altLang="en-US" dirty="0"/>
              <a:t>」，並且等待下次輸入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輸入錯誤時</a:t>
            </a:r>
            <a:r>
              <a:rPr lang="en-US" altLang="zh-TW" dirty="0"/>
              <a:t>(</a:t>
            </a:r>
            <a:r>
              <a:rPr lang="zh-TW" altLang="en-US" dirty="0"/>
              <a:t>四角落位置</a:t>
            </a:r>
            <a:r>
              <a:rPr lang="en-US" altLang="zh-TW" dirty="0"/>
              <a:t>)</a:t>
            </a:r>
            <a:r>
              <a:rPr lang="zh-TW" altLang="en-US" dirty="0"/>
              <a:t>，系統會不接受該次訂票</a:t>
            </a:r>
            <a:r>
              <a:rPr lang="en-US" altLang="zh-TW" dirty="0"/>
              <a:t>:</a:t>
            </a:r>
            <a:r>
              <a:rPr lang="zh-TW" altLang="en-US" dirty="0"/>
              <a:t>並且顯示</a:t>
            </a:r>
            <a:r>
              <a:rPr lang="en-US" altLang="zh-TW" dirty="0"/>
              <a:t>:</a:t>
            </a:r>
            <a:r>
              <a:rPr lang="zh-TW" altLang="en-US" dirty="0"/>
              <a:t> 「</a:t>
            </a:r>
            <a:r>
              <a:rPr lang="en-US" altLang="zh-TW" dirty="0"/>
              <a:t>Booking Error</a:t>
            </a:r>
            <a:r>
              <a:rPr lang="zh-TW" altLang="en-US" dirty="0"/>
              <a:t>」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輸入負數時會離開訂票系統</a:t>
            </a: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9C8B192-1A9F-4A52-B2E4-2AB380EBE2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8" b="49762"/>
          <a:stretch/>
        </p:blipFill>
        <p:spPr>
          <a:xfrm>
            <a:off x="8774517" y="2295897"/>
            <a:ext cx="1501270" cy="171434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1592895-1A97-4472-9410-5D40852AC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966"/>
          <a:stretch/>
        </p:blipFill>
        <p:spPr>
          <a:xfrm>
            <a:off x="10586446" y="2295897"/>
            <a:ext cx="1501270" cy="326767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7737741-22BB-44A1-B509-C5DE11DB2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1" b="75740"/>
          <a:stretch/>
        </p:blipFill>
        <p:spPr>
          <a:xfrm>
            <a:off x="6962588" y="2295897"/>
            <a:ext cx="1501270" cy="156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3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4-3</a:t>
            </a:r>
            <a:r>
              <a:rPr lang="zh-TW" altLang="en-US" dirty="0"/>
              <a:t>：</a:t>
            </a:r>
            <a:r>
              <a:rPr lang="en-US" altLang="zh-TW" dirty="0"/>
              <a:t>Sorting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zh-TW" altLang="en-US" dirty="0">
                <a:solidFill>
                  <a:schemeClr val="tx1"/>
                </a:solidFill>
              </a:rPr>
              <a:t>請用</a:t>
            </a:r>
            <a:r>
              <a:rPr lang="en-US" altLang="zh-TW" dirty="0">
                <a:solidFill>
                  <a:schemeClr val="tx1"/>
                </a:solidFill>
              </a:rPr>
              <a:t>C++</a:t>
            </a:r>
            <a:r>
              <a:rPr lang="zh-TW" altLang="en-US" dirty="0">
                <a:solidFill>
                  <a:schemeClr val="tx1"/>
                </a:solidFill>
              </a:rPr>
              <a:t>實作出氣泡排序法以及選擇排序法。</a:t>
            </a: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規則</a:t>
            </a:r>
            <a:r>
              <a:rPr lang="en-US" altLang="zh-TW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一開始必須選擇欲輸入之排序法，排序法函式宣告為</a:t>
            </a:r>
            <a:r>
              <a:rPr lang="en-US" altLang="zh-TW" dirty="0"/>
              <a:t>: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altLang="zh-TW" dirty="0">
                <a:solidFill>
                  <a:schemeClr val="tx1"/>
                </a:solidFill>
              </a:rPr>
              <a:t>Bubble Sort(int array[])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altLang="zh-TW" dirty="0">
                <a:solidFill>
                  <a:schemeClr val="tx1"/>
                </a:solidFill>
              </a:rPr>
              <a:t>Selection Sort(int array[])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</a:rPr>
              <a:t>當輸入</a:t>
            </a:r>
            <a:r>
              <a:rPr lang="en-US" altLang="zh-TW" dirty="0">
                <a:solidFill>
                  <a:schemeClr val="tx1"/>
                </a:solidFill>
              </a:rPr>
              <a:t>-1</a:t>
            </a:r>
            <a:r>
              <a:rPr lang="zh-TW" altLang="en-US" dirty="0">
                <a:solidFill>
                  <a:schemeClr val="tx1"/>
                </a:solidFill>
              </a:rPr>
              <a:t>時，便結束輸入，開始排序。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</a:rPr>
              <a:t>排序後結果為</a:t>
            </a:r>
            <a:r>
              <a:rPr lang="zh-TW" altLang="en-US" b="1" dirty="0">
                <a:solidFill>
                  <a:srgbClr val="FF0000"/>
                </a:solidFill>
              </a:rPr>
              <a:t>遞增序列</a:t>
            </a:r>
            <a:r>
              <a:rPr lang="zh-TW" altLang="en-US" dirty="0">
                <a:solidFill>
                  <a:schemeClr val="tx1"/>
                </a:solidFill>
              </a:rPr>
              <a:t>。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E.g. 5 4 3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3 2 1 -&gt; 1 2 3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3 4 5)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</a:rPr>
              <a:t>陣列可輸入</a:t>
            </a:r>
            <a:r>
              <a:rPr lang="zh-TW" altLang="en-US" b="1" dirty="0">
                <a:solidFill>
                  <a:srgbClr val="FF0000"/>
                </a:solidFill>
              </a:rPr>
              <a:t>不定長度</a:t>
            </a:r>
            <a:r>
              <a:rPr lang="zh-TW" altLang="en-US" dirty="0">
                <a:solidFill>
                  <a:schemeClr val="tx1"/>
                </a:solidFill>
              </a:rPr>
              <a:t>的數字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至多</a:t>
            </a:r>
            <a:r>
              <a:rPr lang="en-US" altLang="zh-TW" dirty="0">
                <a:solidFill>
                  <a:schemeClr val="tx1"/>
                </a:solidFill>
              </a:rPr>
              <a:t>100</a:t>
            </a:r>
            <a:r>
              <a:rPr lang="zh-TW" altLang="en-US" dirty="0">
                <a:solidFill>
                  <a:schemeClr val="tx1"/>
                </a:solidFill>
              </a:rPr>
              <a:t>個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zh-TW" altLang="en-US" dirty="0">
                <a:solidFill>
                  <a:schemeClr val="tx1"/>
                </a:solidFill>
              </a:rPr>
              <a:t>，並且允許負數及重複的數字。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C921E6-BD5F-4189-9907-9C70960F2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284"/>
          <a:stretch/>
        </p:blipFill>
        <p:spPr>
          <a:xfrm>
            <a:off x="7141747" y="1845734"/>
            <a:ext cx="4934639" cy="95993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78E8AD1-4681-4FE9-9F91-EFA4B4A5D1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285" b="1476"/>
          <a:stretch/>
        </p:blipFill>
        <p:spPr>
          <a:xfrm>
            <a:off x="7141746" y="3106405"/>
            <a:ext cx="4934639" cy="94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4-4</a:t>
            </a:r>
            <a:r>
              <a:rPr lang="zh-TW" altLang="en-US" dirty="0"/>
              <a:t>：井字棋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寫出一個可以跟電腦玩井字棋的程式。程式必須讓玩家和電腦交替填入</a:t>
            </a:r>
            <a:r>
              <a:rPr lang="en-US" altLang="zh-TW" dirty="0"/>
              <a:t>O</a:t>
            </a:r>
            <a:r>
              <a:rPr lang="zh-TW" altLang="en-US" dirty="0"/>
              <a:t>和</a:t>
            </a:r>
            <a:r>
              <a:rPr lang="en-US" altLang="zh-TW" dirty="0"/>
              <a:t>X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玩家通過輸入想要的位置號碼來輸入。每次輸入後，程式會顯示當前棋盤的狀態。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規則</a:t>
            </a:r>
            <a:r>
              <a:rPr lang="en-US" altLang="zh-TW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玩家輸入</a:t>
            </a:r>
            <a:r>
              <a:rPr lang="en-US" altLang="zh-TW" dirty="0"/>
              <a:t>0</a:t>
            </a:r>
            <a:r>
              <a:rPr lang="zh-TW" altLang="en-US" dirty="0"/>
              <a:t>～</a:t>
            </a:r>
            <a:r>
              <a:rPr lang="en-US" altLang="zh-TW" dirty="0"/>
              <a:t>8</a:t>
            </a:r>
            <a:r>
              <a:rPr lang="zh-TW" altLang="en-US" dirty="0"/>
              <a:t>中某數值，之後會輸出該位置為「</a:t>
            </a:r>
            <a:r>
              <a:rPr lang="en-US" altLang="zh-TW" dirty="0"/>
              <a:t>O</a:t>
            </a:r>
            <a:r>
              <a:rPr lang="zh-TW" altLang="en-US" dirty="0"/>
              <a:t>」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接著電腦從剩下的數值中隨機選一個數值，輸出該位置為「</a:t>
            </a:r>
            <a:r>
              <a:rPr lang="en-US" altLang="zh-TW" dirty="0"/>
              <a:t>X</a:t>
            </a:r>
            <a:r>
              <a:rPr lang="zh-TW" altLang="en-US" dirty="0"/>
              <a:t>」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輸入重複位置時</a:t>
            </a:r>
            <a:r>
              <a:rPr lang="zh-TW" altLang="en-US"/>
              <a:t>，必須重新輸入，直到數字不重複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每次都必須記錄當局回合，如範例中的</a:t>
            </a:r>
            <a:r>
              <a:rPr lang="en-US" altLang="zh-TW" dirty="0"/>
              <a:t>Round1</a:t>
            </a:r>
            <a:r>
              <a:rPr lang="zh-TW" altLang="en-US" dirty="0"/>
              <a:t>、</a:t>
            </a:r>
            <a:r>
              <a:rPr lang="en-US" altLang="zh-TW" dirty="0"/>
              <a:t>Round2 ……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每回合需能判斷輸贏以及平手。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當玩家獲勝時，印出「</a:t>
            </a:r>
            <a:r>
              <a:rPr lang="en-US" altLang="zh-TW" dirty="0"/>
              <a:t>you win!</a:t>
            </a:r>
            <a:r>
              <a:rPr lang="zh-TW" altLang="en-US" dirty="0"/>
              <a:t>」，敗北印出「</a:t>
            </a:r>
            <a:r>
              <a:rPr lang="en-US" altLang="zh-TW" dirty="0"/>
              <a:t>you lose!</a:t>
            </a:r>
            <a:r>
              <a:rPr lang="zh-TW" altLang="en-US" dirty="0"/>
              <a:t>」，平手印出「</a:t>
            </a:r>
            <a:r>
              <a:rPr lang="en-US" altLang="zh-TW" dirty="0"/>
              <a:t>draw</a:t>
            </a:r>
            <a:r>
              <a:rPr lang="zh-TW" altLang="en-US" dirty="0"/>
              <a:t>」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92C387-CBCF-4B2D-A301-B5B44D16B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7550" y="1127794"/>
            <a:ext cx="956260" cy="529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3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4-5</a:t>
            </a:r>
            <a:r>
              <a:rPr lang="zh-TW" altLang="en-US" dirty="0"/>
              <a:t>：踩地雷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設計一個</a:t>
            </a:r>
            <a:r>
              <a:rPr lang="en-US" altLang="zh-TW" b="1" dirty="0"/>
              <a:t>5X5</a:t>
            </a:r>
            <a:r>
              <a:rPr lang="zh-TW" altLang="en-US" dirty="0"/>
              <a:t>的踩地雷遊戲，玩家可輸入座標位置</a:t>
            </a:r>
            <a:r>
              <a:rPr lang="en-US" altLang="zh-TW" dirty="0"/>
              <a:t>(row</a:t>
            </a:r>
            <a:r>
              <a:rPr lang="zh-TW" altLang="en-US" dirty="0"/>
              <a:t> 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col)</a:t>
            </a:r>
            <a:r>
              <a:rPr lang="zh-TW" altLang="en-US" dirty="0"/>
              <a:t>，以判斷是否踩到地雷。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規則</a:t>
            </a:r>
            <a:r>
              <a:rPr lang="en-US" altLang="zh-TW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地雷棋盤以</a:t>
            </a:r>
            <a:r>
              <a:rPr lang="en-US" altLang="zh-TW" dirty="0"/>
              <a:t>[1,1]</a:t>
            </a:r>
            <a:r>
              <a:rPr lang="zh-TW" altLang="en-US" dirty="0"/>
              <a:t>作為起點，</a:t>
            </a:r>
            <a:r>
              <a:rPr lang="en-US" altLang="zh-TW" dirty="0"/>
              <a:t>[5,5]</a:t>
            </a:r>
            <a:r>
              <a:rPr lang="zh-TW" altLang="en-US" dirty="0"/>
              <a:t>為終點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若該局沒有踩到地雷，則會顯示出該位置九個方位內地雷數目。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若踩中地雷，則會結束遊戲。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為方便檢查，請設定炸彈數為</a:t>
            </a:r>
            <a:r>
              <a:rPr lang="en-US" altLang="zh-TW" dirty="0"/>
              <a:t>20</a:t>
            </a:r>
            <a:r>
              <a:rPr lang="zh-TW" altLang="en-US" dirty="0"/>
              <a:t>顆。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6222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4-5</a:t>
            </a:r>
            <a:r>
              <a:rPr lang="zh-TW" altLang="en-US" dirty="0"/>
              <a:t>：踩地雷</a:t>
            </a:r>
            <a:r>
              <a:rPr lang="en-US" altLang="zh-TW" dirty="0"/>
              <a:t>(</a:t>
            </a:r>
            <a:r>
              <a:rPr lang="zh-TW" altLang="en-US" dirty="0"/>
              <a:t>範例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DA75953-8406-4892-A14F-F3095EE92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458" y="3188117"/>
            <a:ext cx="3075223" cy="310961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931F290-15B0-4027-8A08-387510F40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37360"/>
            <a:ext cx="3075225" cy="456037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5A06A1F-0E7F-459D-863E-CCA4191381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453"/>
          <a:stretch/>
        </p:blipFill>
        <p:spPr>
          <a:xfrm>
            <a:off x="4944273" y="1737360"/>
            <a:ext cx="3075224" cy="456037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1D90C78-8AB0-42C4-AC45-FC189869A3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611"/>
          <a:stretch/>
        </p:blipFill>
        <p:spPr>
          <a:xfrm>
            <a:off x="8080458" y="1737360"/>
            <a:ext cx="3075222" cy="145075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F0747C7-F17F-4B72-BEC2-6275F5F75C43}"/>
              </a:ext>
            </a:extLst>
          </p:cNvPr>
          <p:cNvSpPr/>
          <p:nvPr/>
        </p:nvSpPr>
        <p:spPr>
          <a:xfrm>
            <a:off x="1097279" y="1737359"/>
            <a:ext cx="3075226" cy="45603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46A50C-F235-4BEC-A4BF-9AC9AF82A39B}"/>
              </a:ext>
            </a:extLst>
          </p:cNvPr>
          <p:cNvSpPr/>
          <p:nvPr/>
        </p:nvSpPr>
        <p:spPr>
          <a:xfrm>
            <a:off x="4944272" y="1737359"/>
            <a:ext cx="6211408" cy="45603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85ED8AC-FEB0-403E-A303-BFE90EC67F4E}"/>
              </a:ext>
            </a:extLst>
          </p:cNvPr>
          <p:cNvSpPr txBox="1"/>
          <p:nvPr/>
        </p:nvSpPr>
        <p:spPr>
          <a:xfrm>
            <a:off x="627945" y="3694379"/>
            <a:ext cx="408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爆炸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8A22A20-058D-470E-B1C0-BD664A90035C}"/>
              </a:ext>
            </a:extLst>
          </p:cNvPr>
          <p:cNvSpPr txBox="1"/>
          <p:nvPr/>
        </p:nvSpPr>
        <p:spPr>
          <a:xfrm>
            <a:off x="11155682" y="3694379"/>
            <a:ext cx="408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成功</a:t>
            </a:r>
          </a:p>
        </p:txBody>
      </p:sp>
    </p:spTree>
    <p:extLst>
      <p:ext uri="{BB962C8B-B14F-4D97-AF65-F5344CB8AC3E}">
        <p14:creationId xmlns:p14="http://schemas.microsoft.com/office/powerpoint/2010/main" val="117863669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2567</TotalTime>
  <Words>590</Words>
  <Application>Microsoft Office PowerPoint</Application>
  <PresentationFormat>寬螢幕</PresentationFormat>
  <Paragraphs>53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Calibri</vt:lpstr>
      <vt:lpstr>Calibri Light</vt:lpstr>
      <vt:lpstr>Times New Roman</vt:lpstr>
      <vt:lpstr>回顧</vt:lpstr>
      <vt:lpstr>C 程式設計實習課練習題</vt:lpstr>
      <vt:lpstr>課堂練習4-1：反轉相加</vt:lpstr>
      <vt:lpstr>課堂練習4-2：訂票系統</vt:lpstr>
      <vt:lpstr>課堂練習4-3：Sorting</vt:lpstr>
      <vt:lpstr>課堂練習4-4：井字棋</vt:lpstr>
      <vt:lpstr>課堂練習4-5：踩地雷</vt:lpstr>
      <vt:lpstr>課堂練習4-5：踩地雷(範例)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J.H. Chang</dc:creator>
  <cp:lastModifiedBy>tublizzard</cp:lastModifiedBy>
  <cp:revision>108</cp:revision>
  <dcterms:created xsi:type="dcterms:W3CDTF">2017-02-23T02:57:53Z</dcterms:created>
  <dcterms:modified xsi:type="dcterms:W3CDTF">2020-03-24T18:45:33Z</dcterms:modified>
</cp:coreProperties>
</file>