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6" r:id="rId2"/>
    <p:sldId id="257" r:id="rId3"/>
    <p:sldId id="261" r:id="rId4"/>
    <p:sldId id="270" r:id="rId5"/>
    <p:sldId id="271" r:id="rId6"/>
    <p:sldId id="273" r:id="rId7"/>
    <p:sldId id="274" r:id="rId8"/>
    <p:sldId id="275" r:id="rId9"/>
    <p:sldId id="276" r:id="rId10"/>
    <p:sldId id="277" r:id="rId11"/>
    <p:sldId id="279" r:id="rId12"/>
    <p:sldId id="28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714" autoAdjust="0"/>
  </p:normalViewPr>
  <p:slideViewPr>
    <p:cSldViewPr snapToGrid="0">
      <p:cViewPr varScale="1">
        <p:scale>
          <a:sx n="102" d="100"/>
          <a:sy n="102" d="100"/>
        </p:scale>
        <p:origin x="8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689E7-FBF7-4CC3-ACCE-2E25669285BF}" type="datetimeFigureOut">
              <a:rPr lang="zh-TW" altLang="en-US" smtClean="0"/>
              <a:t>2020/4/6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DDC5F-3DE3-4387-A6F4-6BFB47A014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3119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8CA1-CCD1-44BF-AF74-4ACA54A38F31}" type="datetime1">
              <a:rPr lang="zh-TW" altLang="en-US" smtClean="0"/>
              <a:t>2020/4/6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92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A953F-E1E6-4579-8C7E-FB8703C5D661}" type="datetime1">
              <a:rPr lang="zh-TW" altLang="en-US" smtClean="0"/>
              <a:t>2020/4/6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396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3839-B669-4A79-B36C-EF859F643F55}" type="datetime1">
              <a:rPr lang="zh-TW" altLang="en-US" smtClean="0"/>
              <a:t>2020/4/6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7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2F5D-7E97-473D-8854-910A69EE3644}" type="datetime1">
              <a:rPr lang="zh-TW" altLang="en-US" smtClean="0"/>
              <a:t>2020/4/6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391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C432-091C-4433-96D7-733EAB4F3D93}" type="datetime1">
              <a:rPr lang="zh-TW" altLang="en-US" smtClean="0"/>
              <a:t>2020/4/6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6318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2E67-0732-48C8-A5F4-FC65D1A61B7E}" type="datetime1">
              <a:rPr lang="zh-TW" altLang="en-US" smtClean="0"/>
              <a:t>2020/4/6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94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6CE2-63FC-4B1B-8B11-A3298DC6324A}" type="datetime1">
              <a:rPr lang="zh-TW" altLang="en-US" smtClean="0"/>
              <a:t>2020/4/6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6370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8875-11B8-4924-9B5F-7C35293EC0C9}" type="datetime1">
              <a:rPr lang="zh-TW" altLang="en-US" smtClean="0"/>
              <a:t>2020/4/6</a:t>
            </a:fld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02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05E7-CA7F-4945-893C-31016D717115}" type="datetime1">
              <a:rPr lang="zh-TW" altLang="en-US" smtClean="0"/>
              <a:t>2020/4/6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37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07E6-C484-4C86-9451-E8BD6DF8D153}" type="datetime1">
              <a:rPr lang="zh-TW" altLang="en-US" smtClean="0"/>
              <a:t>2020/4/6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102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B4CFB-01CF-4153-81AE-57AB767C1C4C}" type="datetime1">
              <a:rPr lang="zh-TW" altLang="en-US" smtClean="0"/>
              <a:t>2020/4/6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17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A6DF88C-7023-433F-9C51-A8CC88DB3C79}" type="datetime1">
              <a:rPr lang="zh-TW" altLang="en-US" smtClean="0"/>
              <a:t>2020/4/6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124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6AF5CE9-D60D-4D6B-B2B5-6119F6F32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</p:spPr>
        <p:txBody>
          <a:bodyPr anchor="b">
            <a:normAutofit/>
          </a:bodyPr>
          <a:lstStyle/>
          <a:p>
            <a:r>
              <a:rPr lang="en-US" altLang="zh-TW" sz="6000" dirty="0"/>
              <a:t>C</a:t>
            </a:r>
            <a:r>
              <a:rPr lang="zh-TW" altLang="en-US" sz="6000" dirty="0"/>
              <a:t>程式設計實驗</a:t>
            </a:r>
            <a:r>
              <a:rPr lang="en-US" altLang="zh-TW" sz="6000" dirty="0"/>
              <a:t>(</a:t>
            </a:r>
            <a:r>
              <a:rPr lang="zh-TW" altLang="en-US" sz="6000" dirty="0"/>
              <a:t>二</a:t>
            </a:r>
            <a:r>
              <a:rPr lang="en-US" altLang="zh-TW" sz="6000" dirty="0"/>
              <a:t>)</a:t>
            </a:r>
            <a:br>
              <a:rPr lang="en-US" altLang="zh-TW" sz="6000" dirty="0"/>
            </a:br>
            <a:endParaRPr lang="zh-TW" altLang="en-US" sz="5800" dirty="0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B82EC1-C91F-41F0-8C20-122972902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2622" y="5006151"/>
            <a:ext cx="8442440" cy="768116"/>
          </a:xfrm>
        </p:spPr>
        <p:txBody>
          <a:bodyPr anchor="t">
            <a:normAutofit/>
          </a:bodyPr>
          <a:lstStyle/>
          <a:p>
            <a:r>
              <a:rPr lang="en-US" altLang="zh-TW" sz="4200" dirty="0"/>
              <a:t>Chapter6.  Structures and Classes</a:t>
            </a:r>
            <a:endParaRPr lang="zh-TW" altLang="en-US" sz="4200" dirty="0">
              <a:solidFill>
                <a:schemeClr val="accent1"/>
              </a:solidFill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42F39C-5EB1-49E5-8E9B-02205E76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80C7-00E9-48C6-BBE4-2863F17926C1}" type="datetime1">
              <a:rPr lang="zh-TW" altLang="en-US" smtClean="0"/>
              <a:t>2020/4/6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CC6CB67-356F-4068-AACF-510957BE1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074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Public and Private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rgbClr val="000000"/>
                </a:solidFill>
              </a:rPr>
              <a:t>Definition:</a:t>
            </a:r>
          </a:p>
          <a:p>
            <a:pPr lvl="0"/>
            <a:endParaRPr lang="en-US" altLang="zh-TW" sz="2400" dirty="0">
              <a:solidFill>
                <a:srgbClr val="000000"/>
              </a:solidFill>
            </a:endParaRPr>
          </a:p>
          <a:p>
            <a:pPr lvl="0"/>
            <a:r>
              <a:rPr lang="en-US" altLang="zh-TW" sz="2400" dirty="0">
                <a:solidFill>
                  <a:srgbClr val="000000"/>
                </a:solidFill>
              </a:rPr>
              <a:t>	</a:t>
            </a:r>
            <a:r>
              <a:rPr lang="en-US" altLang="zh-TW" sz="2000" dirty="0">
                <a:solidFill>
                  <a:prstClr val="black"/>
                </a:solidFill>
              </a:rPr>
              <a:t>class </a:t>
            </a:r>
            <a:r>
              <a:rPr lang="en-US" altLang="zh-TW" sz="2000" dirty="0" err="1">
                <a:solidFill>
                  <a:prstClr val="black"/>
                </a:solidFill>
              </a:rPr>
              <a:t>DayOfYear</a:t>
            </a:r>
            <a:r>
              <a:rPr lang="en-US" altLang="zh-TW" sz="2000" dirty="0">
                <a:solidFill>
                  <a:prstClr val="black"/>
                </a:solidFill>
              </a:rPr>
              <a:t>   </a:t>
            </a:r>
            <a:br>
              <a:rPr lang="en-US" altLang="zh-TW" sz="2000" dirty="0">
                <a:solidFill>
                  <a:prstClr val="black"/>
                </a:solidFill>
              </a:rPr>
            </a:br>
            <a:r>
              <a:rPr lang="en-US" altLang="zh-TW" sz="2000" dirty="0">
                <a:solidFill>
                  <a:prstClr val="black"/>
                </a:solidFill>
              </a:rPr>
              <a:t>	{</a:t>
            </a:r>
          </a:p>
          <a:p>
            <a:pPr lvl="1"/>
            <a:r>
              <a:rPr lang="en-US" altLang="zh-TW" sz="2000" dirty="0">
                <a:solidFill>
                  <a:prstClr val="black"/>
                </a:solidFill>
              </a:rPr>
              <a:t>	public:</a:t>
            </a:r>
            <a:br>
              <a:rPr lang="en-US" altLang="zh-TW" sz="2000" dirty="0">
                <a:solidFill>
                  <a:prstClr val="black"/>
                </a:solidFill>
              </a:rPr>
            </a:br>
            <a:r>
              <a:rPr lang="en-US" altLang="zh-TW" sz="2000" dirty="0">
                <a:solidFill>
                  <a:prstClr val="black"/>
                </a:solidFill>
              </a:rPr>
              <a:t>		void output();</a:t>
            </a:r>
          </a:p>
          <a:p>
            <a:pPr lvl="1"/>
            <a:r>
              <a:rPr lang="en-US" altLang="zh-TW" sz="2000" dirty="0">
                <a:solidFill>
                  <a:prstClr val="black"/>
                </a:solidFill>
              </a:rPr>
              <a:t>		void input();</a:t>
            </a:r>
          </a:p>
          <a:p>
            <a:pPr lvl="1"/>
            <a:r>
              <a:rPr lang="en-US" altLang="zh-TW" sz="2000" dirty="0">
                <a:solidFill>
                  <a:prstClr val="black"/>
                </a:solidFill>
              </a:rPr>
              <a:t>	private:		</a:t>
            </a:r>
            <a:r>
              <a:rPr lang="en-US" altLang="zh-TW" sz="2000" dirty="0">
                <a:solidFill>
                  <a:prstClr val="black"/>
                </a:solidFill>
                <a:sym typeface="Wingdings" pitchFamily="2" charset="2"/>
              </a:rPr>
              <a:t> 	</a:t>
            </a:r>
            <a:r>
              <a:rPr lang="en-US" altLang="zh-TW" sz="2000" dirty="0">
                <a:solidFill>
                  <a:prstClr val="black"/>
                </a:solidFill>
              </a:rPr>
              <a:t> Objects have </a:t>
            </a:r>
            <a:r>
              <a:rPr lang="en-US" altLang="zh-TW" sz="2000" b="1" dirty="0">
                <a:solidFill>
                  <a:srgbClr val="FF0000"/>
                </a:solidFill>
              </a:rPr>
              <a:t>NO</a:t>
            </a:r>
            <a:r>
              <a:rPr lang="en-US" altLang="zh-TW" sz="2000" dirty="0">
                <a:solidFill>
                  <a:prstClr val="black"/>
                </a:solidFill>
              </a:rPr>
              <a:t> direct access</a:t>
            </a:r>
          </a:p>
          <a:p>
            <a:pPr lvl="1"/>
            <a:r>
              <a:rPr lang="en-US" altLang="zh-TW" sz="2000" dirty="0">
                <a:solidFill>
                  <a:prstClr val="black"/>
                </a:solidFill>
              </a:rPr>
              <a:t>		int month;</a:t>
            </a:r>
            <a:br>
              <a:rPr lang="en-US" altLang="zh-TW" sz="2000" dirty="0">
                <a:solidFill>
                  <a:prstClr val="black"/>
                </a:solidFill>
              </a:rPr>
            </a:br>
            <a:r>
              <a:rPr lang="en-US" altLang="zh-TW" sz="2000" dirty="0">
                <a:solidFill>
                  <a:prstClr val="black"/>
                </a:solidFill>
              </a:rPr>
              <a:t>		int day;</a:t>
            </a:r>
            <a:br>
              <a:rPr lang="en-US" altLang="zh-TW" sz="2000" dirty="0">
                <a:solidFill>
                  <a:prstClr val="black"/>
                </a:solidFill>
              </a:rPr>
            </a:br>
            <a:r>
              <a:rPr lang="en-US" altLang="zh-TW" sz="2000" dirty="0">
                <a:solidFill>
                  <a:prstClr val="black"/>
                </a:solidFill>
              </a:rPr>
              <a:t>};</a:t>
            </a:r>
            <a:endParaRPr lang="en-US" altLang="zh-TW" sz="2000" dirty="0">
              <a:solidFill>
                <a:srgbClr val="000000"/>
              </a:solidFill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A05961-A7A2-4598-92F3-C3C2AF8061DE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2020/4/6</a:t>
            </a:fld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2971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Public and Private </a:t>
            </a:r>
            <a:r>
              <a:rPr lang="en-US" altLang="zh-TW" sz="2400" dirty="0"/>
              <a:t>(cont.)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Declare object 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 err="1">
                <a:solidFill>
                  <a:srgbClr val="000000"/>
                </a:solidFill>
                <a:latin typeface="Calibri"/>
                <a:ea typeface="微軟正黑體"/>
              </a:rPr>
              <a:t>DayOfYeat</a:t>
            </a: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 today;</a:t>
            </a:r>
          </a:p>
          <a:p>
            <a:pPr marL="800100" lvl="1" indent="-342900">
              <a:buFont typeface="Wingdings" panose="05000000000000000000" pitchFamily="2" charset="2"/>
              <a:buChar char="Ø"/>
              <a:defRPr/>
            </a:pP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Object </a:t>
            </a:r>
            <a:r>
              <a:rPr kumimoji="0" lang="en-US" altLang="zh-TW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today</a:t>
            </a:r>
            <a:r>
              <a:rPr kumimoji="0" lang="zh-TW" altLang="en-US" sz="24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can </a:t>
            </a:r>
            <a:r>
              <a:rPr lang="en-US" altLang="zh-TW" sz="2400" b="1" dirty="0">
                <a:solidFill>
                  <a:srgbClr val="FF0000"/>
                </a:solidFill>
                <a:latin typeface="Calibri"/>
                <a:ea typeface="微軟正黑體"/>
              </a:rPr>
              <a:t>ONLY</a:t>
            </a: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 access public members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 err="1">
                <a:solidFill>
                  <a:srgbClr val="000000"/>
                </a:solidFill>
              </a:rPr>
              <a:t>cin</a:t>
            </a:r>
            <a:r>
              <a:rPr lang="en-US" altLang="zh-TW" sz="2000" dirty="0">
                <a:solidFill>
                  <a:srgbClr val="000000"/>
                </a:solidFill>
              </a:rPr>
              <a:t> &gt;&gt; </a:t>
            </a:r>
            <a:r>
              <a:rPr lang="en-US" altLang="zh-TW" sz="2000" b="1" i="1" dirty="0" err="1">
                <a:solidFill>
                  <a:srgbClr val="000000"/>
                </a:solidFill>
              </a:rPr>
              <a:t>today</a:t>
            </a:r>
            <a:r>
              <a:rPr lang="en-US" altLang="zh-TW" sz="2000" dirty="0" err="1">
                <a:solidFill>
                  <a:srgbClr val="000000"/>
                </a:solidFill>
              </a:rPr>
              <a:t>.month</a:t>
            </a:r>
            <a:r>
              <a:rPr lang="en-US" altLang="zh-TW" sz="2000" dirty="0">
                <a:solidFill>
                  <a:srgbClr val="000000"/>
                </a:solidFill>
              </a:rPr>
              <a:t>;	//</a:t>
            </a:r>
            <a:r>
              <a:rPr lang="en-US" altLang="zh-TW" sz="2000" i="1" dirty="0">
                <a:solidFill>
                  <a:srgbClr val="000000"/>
                </a:solidFill>
              </a:rPr>
              <a:t>NOT Allowed !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 err="1">
                <a:solidFill>
                  <a:srgbClr val="000000"/>
                </a:solidFill>
              </a:rPr>
              <a:t>cout</a:t>
            </a:r>
            <a:r>
              <a:rPr lang="en-US" altLang="zh-TW" sz="2000" dirty="0">
                <a:solidFill>
                  <a:srgbClr val="000000"/>
                </a:solidFill>
              </a:rPr>
              <a:t> &lt;&lt; </a:t>
            </a:r>
            <a:r>
              <a:rPr lang="en-US" altLang="zh-TW" sz="2000" b="1" i="1" dirty="0" err="1">
                <a:solidFill>
                  <a:srgbClr val="000000"/>
                </a:solidFill>
              </a:rPr>
              <a:t>today</a:t>
            </a:r>
            <a:r>
              <a:rPr lang="en-US" altLang="zh-TW" sz="2000" dirty="0" err="1">
                <a:solidFill>
                  <a:srgbClr val="000000"/>
                </a:solidFill>
              </a:rPr>
              <a:t>.day</a:t>
            </a:r>
            <a:r>
              <a:rPr lang="en-US" altLang="zh-TW" sz="2000" dirty="0">
                <a:solidFill>
                  <a:srgbClr val="000000"/>
                </a:solidFill>
              </a:rPr>
              <a:t>;		//</a:t>
            </a:r>
            <a:r>
              <a:rPr lang="en-US" altLang="zh-TW" sz="2000" i="1" dirty="0">
                <a:solidFill>
                  <a:srgbClr val="000000"/>
                </a:solidFill>
              </a:rPr>
              <a:t>NOT Allowed !</a:t>
            </a:r>
          </a:p>
          <a:p>
            <a:pPr lvl="1">
              <a:defRPr/>
            </a:pPr>
            <a:endParaRPr lang="en-US" altLang="zh-TW" sz="2400" dirty="0">
              <a:solidFill>
                <a:srgbClr val="000000"/>
              </a:solidFill>
              <a:latin typeface="Calibri"/>
              <a:ea typeface="微軟正黑體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Must instead call </a:t>
            </a:r>
            <a:r>
              <a:rPr lang="en-US" altLang="zh-TW" sz="2400" dirty="0" err="1">
                <a:solidFill>
                  <a:srgbClr val="000000"/>
                </a:solidFill>
                <a:latin typeface="Calibri"/>
                <a:ea typeface="微軟正黑體"/>
              </a:rPr>
              <a:t>publc</a:t>
            </a: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 operations: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b="1" i="1" dirty="0" err="1">
                <a:solidFill>
                  <a:srgbClr val="000000"/>
                </a:solidFill>
                <a:latin typeface="Calibri"/>
                <a:ea typeface="微軟正黑體"/>
              </a:rPr>
              <a:t>today</a:t>
            </a:r>
            <a:r>
              <a:rPr lang="en-US" altLang="zh-TW" sz="2000" dirty="0" err="1">
                <a:solidFill>
                  <a:srgbClr val="000000"/>
                </a:solidFill>
                <a:latin typeface="Calibri"/>
                <a:ea typeface="微軟正黑體"/>
              </a:rPr>
              <a:t>.input</a:t>
            </a: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();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b="1" i="1" dirty="0" err="1">
                <a:solidFill>
                  <a:srgbClr val="000000"/>
                </a:solidFill>
              </a:rPr>
              <a:t>today</a:t>
            </a:r>
            <a:r>
              <a:rPr lang="en-US" altLang="zh-TW" sz="2000" dirty="0" err="1">
                <a:solidFill>
                  <a:srgbClr val="000000"/>
                </a:solidFill>
              </a:rPr>
              <a:t>.output</a:t>
            </a:r>
            <a:r>
              <a:rPr lang="en-US" altLang="zh-TW" sz="2000" dirty="0">
                <a:solidFill>
                  <a:srgbClr val="000000"/>
                </a:solidFill>
              </a:rPr>
              <a:t>();</a:t>
            </a:r>
            <a:endParaRPr lang="en-US" altLang="zh-TW" sz="2000" dirty="0">
              <a:solidFill>
                <a:srgbClr val="000000"/>
              </a:solidFill>
              <a:latin typeface="Calibri"/>
              <a:ea typeface="微軟正黑體"/>
            </a:endParaRPr>
          </a:p>
          <a:p>
            <a:pPr marL="800100" lvl="1" indent="-342900">
              <a:buFont typeface="Wingdings" panose="05000000000000000000" pitchFamily="2" charset="2"/>
              <a:buChar char="Ø"/>
              <a:defRPr/>
            </a:pPr>
            <a:endParaRPr kumimoji="0" lang="en-US" altLang="zh-TW" sz="24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A05961-A7A2-4598-92F3-C3C2AF8061DE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2020/4/6</a:t>
            </a:fld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2394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Structures vs. Classes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Structure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A value type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sz="2000" dirty="0">
                <a:solidFill>
                  <a:srgbClr val="C00000"/>
                </a:solidFill>
                <a:latin typeface="Calibri"/>
                <a:ea typeface="微軟正黑體"/>
              </a:rPr>
              <a:t>Best suited for small data structure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Can’t initialize the value to the variable in struct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C00000"/>
                </a:solidFill>
              </a:rPr>
              <a:t>Can’t inherit the another class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微軟正黑體"/>
            </a:endParaRP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Class</a:t>
            </a:r>
            <a:endParaRPr lang="en-US" altLang="zh-TW" sz="2400" b="1" dirty="0">
              <a:solidFill>
                <a:srgbClr val="000000"/>
              </a:solidFill>
              <a:latin typeface="Calibri"/>
              <a:ea typeface="微軟正黑體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TW" sz="20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A reference type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C00000"/>
                </a:solidFill>
                <a:latin typeface="Calibri"/>
                <a:ea typeface="微軟正黑體"/>
              </a:rPr>
              <a:t>Used to model more complex behavior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Can assign the values in class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Can </a:t>
            </a:r>
            <a:r>
              <a:rPr kumimoji="0" lang="en-US" altLang="zh-TW" sz="20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inherit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the another class</a:t>
            </a: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A05961-A7A2-4598-92F3-C3C2AF8061DE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2020/4/6</a:t>
            </a:fld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5983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Structure Definition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Definition:</a:t>
            </a:r>
          </a:p>
          <a:p>
            <a:endParaRPr lang="en-US" altLang="zh-TW" sz="2400" dirty="0"/>
          </a:p>
          <a:p>
            <a:pPr lvl="1"/>
            <a:r>
              <a:rPr lang="en-US" altLang="zh-TW" sz="2000" dirty="0">
                <a:solidFill>
                  <a:prstClr val="black"/>
                </a:solidFill>
              </a:rPr>
              <a:t>struct CDAccount   </a:t>
            </a:r>
            <a:r>
              <a:rPr lang="en-US" altLang="zh-TW" sz="2000" dirty="0">
                <a:solidFill>
                  <a:prstClr val="black"/>
                </a:solidFill>
                <a:sym typeface="Wingdings" pitchFamily="2" charset="2"/>
              </a:rPr>
              <a:t></a:t>
            </a:r>
            <a:r>
              <a:rPr lang="en-US" altLang="zh-TW" sz="2000" dirty="0">
                <a:solidFill>
                  <a:prstClr val="black"/>
                </a:solidFill>
              </a:rPr>
              <a:t>Name of new struct "type"</a:t>
            </a:r>
            <a:br>
              <a:rPr lang="en-US" altLang="zh-TW" sz="2000" dirty="0">
                <a:solidFill>
                  <a:prstClr val="black"/>
                </a:solidFill>
              </a:rPr>
            </a:br>
            <a:r>
              <a:rPr lang="en-US" altLang="zh-TW" sz="2000" dirty="0">
                <a:solidFill>
                  <a:prstClr val="black"/>
                </a:solidFill>
              </a:rPr>
              <a:t>	{</a:t>
            </a:r>
            <a:br>
              <a:rPr lang="en-US" altLang="zh-TW" sz="2000" dirty="0">
                <a:solidFill>
                  <a:prstClr val="black"/>
                </a:solidFill>
              </a:rPr>
            </a:br>
            <a:r>
              <a:rPr lang="en-US" altLang="zh-TW" sz="2000" dirty="0">
                <a:solidFill>
                  <a:prstClr val="black"/>
                </a:solidFill>
              </a:rPr>
              <a:t>		double balance;	</a:t>
            </a:r>
            <a:r>
              <a:rPr lang="en-US" altLang="zh-TW" sz="2000" dirty="0">
                <a:solidFill>
                  <a:prstClr val="black"/>
                </a:solidFill>
                <a:sym typeface="Wingdings" pitchFamily="2" charset="2"/>
              </a:rPr>
              <a:t></a:t>
            </a:r>
            <a:r>
              <a:rPr lang="en-US" altLang="zh-TW" sz="2000" dirty="0">
                <a:solidFill>
                  <a:prstClr val="black"/>
                </a:solidFill>
              </a:rPr>
              <a:t> member names</a:t>
            </a:r>
            <a:br>
              <a:rPr lang="en-US" altLang="zh-TW" sz="2000" dirty="0">
                <a:solidFill>
                  <a:prstClr val="black"/>
                </a:solidFill>
              </a:rPr>
            </a:br>
            <a:r>
              <a:rPr lang="en-US" altLang="zh-TW" sz="2000" dirty="0">
                <a:solidFill>
                  <a:prstClr val="black"/>
                </a:solidFill>
              </a:rPr>
              <a:t>		double </a:t>
            </a:r>
            <a:r>
              <a:rPr lang="en-US" altLang="zh-TW" sz="2000" dirty="0" err="1">
                <a:solidFill>
                  <a:prstClr val="black"/>
                </a:solidFill>
              </a:rPr>
              <a:t>interestRate</a:t>
            </a:r>
            <a:r>
              <a:rPr lang="en-US" altLang="zh-TW" sz="2000" dirty="0">
                <a:solidFill>
                  <a:prstClr val="black"/>
                </a:solidFill>
              </a:rPr>
              <a:t>;</a:t>
            </a:r>
            <a:br>
              <a:rPr lang="en-US" altLang="zh-TW" sz="2000" dirty="0">
                <a:solidFill>
                  <a:prstClr val="black"/>
                </a:solidFill>
              </a:rPr>
            </a:br>
            <a:r>
              <a:rPr lang="en-US" altLang="zh-TW" sz="2000" dirty="0">
                <a:solidFill>
                  <a:prstClr val="black"/>
                </a:solidFill>
              </a:rPr>
              <a:t>		int term;</a:t>
            </a:r>
            <a:br>
              <a:rPr lang="en-US" altLang="zh-TW" sz="2000" dirty="0">
                <a:solidFill>
                  <a:prstClr val="black"/>
                </a:solidFill>
              </a:rPr>
            </a:br>
            <a:r>
              <a:rPr lang="en-US" altLang="zh-TW" sz="2000" dirty="0">
                <a:solidFill>
                  <a:prstClr val="black"/>
                </a:solidFill>
              </a:rPr>
              <a:t>	}</a:t>
            </a:r>
            <a:r>
              <a:rPr lang="en-US" altLang="zh-TW" sz="2000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F6D0-3E7F-476F-AE43-98C1F7A56B34}" type="datetime1">
              <a:rPr lang="zh-TW" altLang="en-US" smtClean="0"/>
              <a:t>2020/4/6</a:t>
            </a:fld>
            <a:endParaRPr lang="zh-TW" altLang="en-US"/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510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Structure Member Variable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solidFill>
                  <a:srgbClr val="FF0000"/>
                </a:solidFill>
              </a:rPr>
              <a:t>Dot Operator </a:t>
            </a:r>
            <a:r>
              <a:rPr lang="en-US" altLang="zh-TW" sz="2400" dirty="0">
                <a:solidFill>
                  <a:prstClr val="black"/>
                </a:solidFill>
              </a:rPr>
              <a:t>to access members</a:t>
            </a:r>
          </a:p>
          <a:p>
            <a:pPr lvl="0">
              <a:defRPr/>
            </a:pPr>
            <a:endParaRPr lang="en-US" altLang="zh-TW" sz="2400" dirty="0">
              <a:solidFill>
                <a:srgbClr val="000000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Called “member variables”</a:t>
            </a:r>
          </a:p>
          <a:p>
            <a:pPr marL="342900" lvl="0" indent="-342900">
              <a:buFont typeface="Wingdings" panose="05000000000000000000" pitchFamily="2" charset="2"/>
              <a:buChar char="Ø"/>
              <a:defRPr/>
            </a:pPr>
            <a:endParaRPr lang="en-US" altLang="zh-TW" sz="2400" dirty="0">
              <a:solidFill>
                <a:srgbClr val="000000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Different structures can have same name</a:t>
            </a:r>
          </a:p>
          <a:p>
            <a:pPr lvl="0">
              <a:defRPr/>
            </a:pPr>
            <a:endParaRPr lang="en-US" altLang="zh-TW" sz="2400" dirty="0">
              <a:solidFill>
                <a:srgbClr val="000000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solidFill>
                  <a:srgbClr val="FF0000"/>
                </a:solidFill>
              </a:rPr>
              <a:t>Struct</a:t>
            </a:r>
            <a:r>
              <a:rPr lang="en-US" altLang="zh-TW" sz="2400" dirty="0">
                <a:solidFill>
                  <a:srgbClr val="000000"/>
                </a:solidFill>
              </a:rPr>
              <a:t> CDAccount account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 err="1">
                <a:solidFill>
                  <a:srgbClr val="000000"/>
                </a:solidFill>
              </a:rPr>
              <a:t>account.balance</a:t>
            </a:r>
            <a:endParaRPr lang="en-US" altLang="zh-TW" sz="2000" dirty="0">
              <a:solidFill>
                <a:srgbClr val="00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 err="1">
                <a:solidFill>
                  <a:srgbClr val="000000"/>
                </a:solidFill>
              </a:rPr>
              <a:t>account.interestRate</a:t>
            </a:r>
            <a:endParaRPr lang="en-US" altLang="zh-TW" sz="2000" dirty="0">
              <a:solidFill>
                <a:srgbClr val="00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 err="1">
                <a:solidFill>
                  <a:srgbClr val="000000"/>
                </a:solidFill>
              </a:rPr>
              <a:t>account.term</a:t>
            </a:r>
            <a:endParaRPr lang="en-US" altLang="zh-TW" sz="2000" dirty="0">
              <a:solidFill>
                <a:srgbClr val="000000"/>
              </a:solidFill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F9ADFDF-3C94-46AD-AA4B-5864447AB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B024-C33F-46E0-9538-6E29F9E21F06}" type="datetime1">
              <a:rPr lang="zh-TW" altLang="en-US" smtClean="0"/>
              <a:t>2020/4/6</a:t>
            </a:fld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3CAA253-58E6-4876-B68F-EB7F044B0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704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Autofit/>
          </a:bodyPr>
          <a:lstStyle/>
          <a:p>
            <a:r>
              <a:rPr lang="en-US" altLang="zh-TW" dirty="0"/>
              <a:t>Structures as Arguments &amp; Return Types</a:t>
            </a:r>
            <a:endParaRPr lang="zh-TW" alt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55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rgbClr val="000000"/>
                </a:solidFill>
              </a:rPr>
              <a:t>Example.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endParaRPr lang="en-US" altLang="zh-TW" sz="2400" dirty="0"/>
          </a:p>
          <a:p>
            <a:pPr lvl="1">
              <a:lnSpc>
                <a:spcPct val="150000"/>
              </a:lnSpc>
            </a:pPr>
            <a:r>
              <a:rPr lang="en-US" altLang="zh-TW" sz="2000" dirty="0"/>
              <a:t>CDAccount </a:t>
            </a:r>
            <a:r>
              <a:rPr lang="en-US" altLang="zh-TW" sz="2000" dirty="0" err="1"/>
              <a:t>doubleInterest</a:t>
            </a:r>
            <a:r>
              <a:rPr lang="en-US" altLang="zh-TW" sz="2000" dirty="0"/>
              <a:t>(CDAccount </a:t>
            </a:r>
            <a:r>
              <a:rPr lang="en-US" altLang="zh-TW" sz="2000" dirty="0" err="1"/>
              <a:t>oldAccount</a:t>
            </a:r>
            <a:r>
              <a:rPr lang="en-US" altLang="zh-TW" sz="2000" dirty="0"/>
              <a:t>)</a:t>
            </a:r>
            <a:br>
              <a:rPr lang="en-US" altLang="zh-TW" sz="2000" dirty="0"/>
            </a:br>
            <a:r>
              <a:rPr lang="en-US" altLang="zh-TW" sz="2000" dirty="0"/>
              <a:t>{  </a:t>
            </a:r>
            <a:br>
              <a:rPr lang="en-US" altLang="zh-TW" sz="2000" dirty="0"/>
            </a:br>
            <a:r>
              <a:rPr lang="en-US" altLang="zh-TW" sz="2000" dirty="0"/>
              <a:t>        CDAccount temp;</a:t>
            </a:r>
            <a:br>
              <a:rPr lang="en-US" altLang="zh-TW" sz="2000" dirty="0"/>
            </a:br>
            <a:r>
              <a:rPr lang="en-US" altLang="zh-TW" sz="2000" dirty="0"/>
              <a:t>        temp = </a:t>
            </a:r>
            <a:r>
              <a:rPr lang="en-US" altLang="zh-TW" sz="2000" dirty="0" err="1"/>
              <a:t>oldAccount</a:t>
            </a:r>
            <a:r>
              <a:rPr lang="en-US" altLang="zh-TW" sz="2000" dirty="0"/>
              <a:t>;</a:t>
            </a:r>
            <a:br>
              <a:rPr lang="en-US" altLang="zh-TW" sz="2000" dirty="0"/>
            </a:br>
            <a:r>
              <a:rPr lang="en-US" altLang="zh-TW" sz="2000" dirty="0"/>
              <a:t>	return temp;</a:t>
            </a:r>
            <a:br>
              <a:rPr lang="en-US" altLang="zh-TW" sz="2000" dirty="0"/>
            </a:br>
            <a:r>
              <a:rPr lang="en-US" altLang="zh-TW" sz="2000" dirty="0"/>
              <a:t>} 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F9ADFDF-3C94-46AD-AA4B-5864447AB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054CF-C3B4-4530-893D-150524796E9F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2020/4/6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3CAA253-58E6-4876-B68F-EB7F044B0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0676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Autofit/>
          </a:bodyPr>
          <a:lstStyle/>
          <a:p>
            <a:r>
              <a:rPr lang="en-US" altLang="zh-TW" dirty="0"/>
              <a:t>Structures as Arguments &amp; Return Types</a:t>
            </a:r>
            <a:endParaRPr lang="zh-TW" alt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TW" sz="2400" dirty="0">
                <a:solidFill>
                  <a:prstClr val="black"/>
                </a:solidFill>
              </a:rPr>
              <a:t>struct CDAccount {……}; 				</a:t>
            </a:r>
            <a:r>
              <a:rPr lang="en-US" altLang="zh-TW" sz="2000" dirty="0">
                <a:solidFill>
                  <a:prstClr val="black"/>
                </a:solidFill>
                <a:sym typeface="Wingdings" pitchFamily="2" charset="2"/>
              </a:rPr>
              <a:t></a:t>
            </a:r>
            <a:r>
              <a:rPr lang="en-US" altLang="zh-TW" sz="2000" dirty="0">
                <a:solidFill>
                  <a:prstClr val="black"/>
                </a:solidFill>
              </a:rPr>
              <a:t> structure definition</a:t>
            </a:r>
            <a:endParaRPr lang="en-US" altLang="zh-TW" sz="2400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rgbClr val="000000"/>
                </a:solidFill>
              </a:rPr>
              <a:t>CDAccount </a:t>
            </a:r>
            <a:r>
              <a:rPr lang="en-US" altLang="zh-TW" sz="2400" dirty="0" err="1">
                <a:solidFill>
                  <a:srgbClr val="000000"/>
                </a:solidFill>
              </a:rPr>
              <a:t>myAccount</a:t>
            </a:r>
            <a:r>
              <a:rPr lang="en-US" altLang="zh-TW" sz="2400" dirty="0">
                <a:solidFill>
                  <a:srgbClr val="000000"/>
                </a:solidFill>
              </a:rPr>
              <a:t>; 				</a:t>
            </a:r>
            <a:r>
              <a:rPr lang="en-US" altLang="zh-TW" sz="2000" dirty="0">
                <a:solidFill>
                  <a:prstClr val="black"/>
                </a:solidFill>
                <a:sym typeface="Wingdings" pitchFamily="2" charset="2"/>
              </a:rPr>
              <a:t></a:t>
            </a:r>
            <a:r>
              <a:rPr lang="en-US" altLang="zh-TW" sz="2000" dirty="0">
                <a:solidFill>
                  <a:prstClr val="black"/>
                </a:solidFill>
              </a:rPr>
              <a:t> given structure named </a:t>
            </a:r>
            <a:r>
              <a:rPr lang="en-US" altLang="zh-TW" sz="2000" dirty="0" err="1">
                <a:solidFill>
                  <a:prstClr val="black"/>
                </a:solidFill>
              </a:rPr>
              <a:t>myAccount</a:t>
            </a:r>
            <a:endParaRPr lang="en-US" altLang="zh-TW" sz="2400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endParaRPr lang="en-US" altLang="zh-TW" sz="2400" dirty="0">
              <a:solidFill>
                <a:srgbClr val="000000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zh-TW" sz="2400" dirty="0">
                <a:solidFill>
                  <a:srgbClr val="000000"/>
                </a:solidFill>
              </a:rPr>
              <a:t>void </a:t>
            </a:r>
            <a:r>
              <a:rPr lang="en-US" altLang="zh-TW" sz="2400" dirty="0" err="1">
                <a:solidFill>
                  <a:srgbClr val="000000"/>
                </a:solidFill>
              </a:rPr>
              <a:t>getData</a:t>
            </a:r>
            <a:r>
              <a:rPr lang="en-US" altLang="zh-TW" sz="2400" dirty="0">
                <a:solidFill>
                  <a:srgbClr val="000000"/>
                </a:solidFill>
              </a:rPr>
              <a:t>(CDAccountV1&amp; Account);</a:t>
            </a:r>
            <a:r>
              <a:rPr lang="en-US" altLang="zh-TW" sz="2400" dirty="0">
                <a:solidFill>
                  <a:prstClr val="black"/>
                </a:solidFill>
                <a:sym typeface="Wingdings" pitchFamily="2" charset="2"/>
              </a:rPr>
              <a:t> 	</a:t>
            </a:r>
            <a:r>
              <a:rPr lang="en-US" altLang="zh-TW" sz="2000" dirty="0">
                <a:solidFill>
                  <a:prstClr val="black"/>
                </a:solidFill>
                <a:sym typeface="Wingdings" pitchFamily="2" charset="2"/>
              </a:rPr>
              <a:t></a:t>
            </a:r>
            <a:r>
              <a:rPr lang="en-US" altLang="zh-TW" sz="2000" dirty="0">
                <a:solidFill>
                  <a:prstClr val="black"/>
                </a:solidFill>
              </a:rPr>
              <a:t> function declaration</a:t>
            </a:r>
            <a:endParaRPr lang="en-US" altLang="zh-TW" sz="2400" dirty="0">
              <a:solidFill>
                <a:srgbClr val="000000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zh-TW" sz="2400" dirty="0" err="1">
                <a:solidFill>
                  <a:srgbClr val="000000"/>
                </a:solidFill>
              </a:rPr>
              <a:t>getData</a:t>
            </a:r>
            <a:r>
              <a:rPr lang="en-US" altLang="zh-TW" sz="2400" dirty="0">
                <a:solidFill>
                  <a:srgbClr val="000000"/>
                </a:solidFill>
              </a:rPr>
              <a:t>(</a:t>
            </a:r>
            <a:r>
              <a:rPr lang="en-US" altLang="zh-TW" sz="2400" dirty="0" err="1">
                <a:solidFill>
                  <a:srgbClr val="000000"/>
                </a:solidFill>
              </a:rPr>
              <a:t>myAccount</a:t>
            </a:r>
            <a:r>
              <a:rPr lang="en-US" altLang="zh-TW" sz="2400" dirty="0">
                <a:solidFill>
                  <a:srgbClr val="000000"/>
                </a:solidFill>
              </a:rPr>
              <a:t>); 						</a:t>
            </a:r>
            <a:r>
              <a:rPr lang="en-US" altLang="zh-TW" sz="2000" dirty="0">
                <a:solidFill>
                  <a:prstClr val="black"/>
                </a:solidFill>
                <a:sym typeface="Wingdings" pitchFamily="2" charset="2"/>
              </a:rPr>
              <a:t></a:t>
            </a:r>
            <a:r>
              <a:rPr lang="en-US" altLang="zh-TW" sz="2000" dirty="0">
                <a:solidFill>
                  <a:prstClr val="black"/>
                </a:solidFill>
              </a:rPr>
              <a:t> function call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F9ADFDF-3C94-46AD-AA4B-5864447AB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22AA83-56E2-42E2-B7F7-F921173C90B7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2020/4/6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3CAA253-58E6-4876-B68F-EB7F044B0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1039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Initializing Structures 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Example.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lvl="1"/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Struct Date</a:t>
            </a:r>
          </a:p>
          <a:p>
            <a:pPr lvl="1"/>
            <a:r>
              <a:rPr lang="en-US" altLang="zh-TW" sz="2000" dirty="0"/>
              <a:t>{</a:t>
            </a:r>
          </a:p>
          <a:p>
            <a:pPr lvl="2"/>
            <a:r>
              <a:rPr lang="en-US" altLang="zh-TW" sz="2000" dirty="0"/>
              <a:t>int month;</a:t>
            </a:r>
          </a:p>
          <a:p>
            <a:pPr lvl="2"/>
            <a:r>
              <a:rPr lang="en-US" altLang="zh-TW" sz="2000" dirty="0"/>
              <a:t>int day;</a:t>
            </a:r>
          </a:p>
          <a:p>
            <a:pPr lvl="2"/>
            <a:r>
              <a:rPr lang="en-US" altLang="zh-TW" sz="2000" dirty="0"/>
              <a:t>int year;</a:t>
            </a:r>
          </a:p>
          <a:p>
            <a:pPr lvl="1"/>
            <a:r>
              <a:rPr lang="en-US" altLang="zh-TW" sz="2000" dirty="0"/>
              <a:t>};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微軟正黑體"/>
            </a:endParaRP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Date </a:t>
            </a:r>
            <a:r>
              <a:rPr lang="en-US" altLang="zh-TW" sz="2000" dirty="0" err="1">
                <a:solidFill>
                  <a:srgbClr val="000000"/>
                </a:solidFill>
                <a:latin typeface="Calibri"/>
                <a:ea typeface="微軟正黑體"/>
              </a:rPr>
              <a:t>dueDate</a:t>
            </a: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 = {12,31,2003};</a:t>
            </a:r>
            <a:endParaRPr lang="en-US" altLang="zh-TW" sz="2800" dirty="0">
              <a:solidFill>
                <a:srgbClr val="FF0000"/>
              </a:solidFill>
              <a:latin typeface="Calibri"/>
              <a:ea typeface="微軟正黑體"/>
            </a:endParaRPr>
          </a:p>
          <a:p>
            <a:pPr lvl="1"/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	</a:t>
            </a:r>
            <a:endParaRPr lang="en-US" altLang="zh-TW" sz="2800" dirty="0">
              <a:solidFill>
                <a:srgbClr val="000000"/>
              </a:solidFill>
              <a:latin typeface="Calibri"/>
              <a:ea typeface="微軟正黑體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528A17-FB1C-4BAA-9A5F-BA6C3BB10563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2020/4/6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5086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Class Definition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Defined similar to structures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Definition:</a:t>
            </a:r>
          </a:p>
          <a:p>
            <a:pPr lvl="1"/>
            <a:r>
              <a:rPr lang="en-US" altLang="zh-TW" sz="2000" dirty="0">
                <a:solidFill>
                  <a:prstClr val="black"/>
                </a:solidFill>
              </a:rPr>
              <a:t>class </a:t>
            </a:r>
            <a:r>
              <a:rPr lang="en-US" altLang="zh-TW" sz="2000" dirty="0" err="1">
                <a:solidFill>
                  <a:prstClr val="black"/>
                </a:solidFill>
              </a:rPr>
              <a:t>DayOfYear</a:t>
            </a:r>
            <a:r>
              <a:rPr lang="en-US" altLang="zh-TW" sz="2000" dirty="0">
                <a:solidFill>
                  <a:prstClr val="black"/>
                </a:solidFill>
              </a:rPr>
              <a:t>   </a:t>
            </a:r>
            <a:br>
              <a:rPr lang="en-US" altLang="zh-TW" sz="2000" dirty="0">
                <a:solidFill>
                  <a:prstClr val="black"/>
                </a:solidFill>
              </a:rPr>
            </a:br>
            <a:r>
              <a:rPr lang="en-US" altLang="zh-TW" sz="2000" dirty="0">
                <a:solidFill>
                  <a:prstClr val="black"/>
                </a:solidFill>
              </a:rPr>
              <a:t>{</a:t>
            </a:r>
          </a:p>
          <a:p>
            <a:pPr lvl="1"/>
            <a:r>
              <a:rPr lang="en-US" altLang="zh-TW" sz="2000" dirty="0">
                <a:solidFill>
                  <a:prstClr val="black"/>
                </a:solidFill>
              </a:rPr>
              <a:t>	public:</a:t>
            </a:r>
            <a:br>
              <a:rPr lang="en-US" altLang="zh-TW" sz="2000" dirty="0">
                <a:solidFill>
                  <a:prstClr val="black"/>
                </a:solidFill>
              </a:rPr>
            </a:br>
            <a:r>
              <a:rPr lang="en-US" altLang="zh-TW" sz="2000" dirty="0">
                <a:solidFill>
                  <a:prstClr val="black"/>
                </a:solidFill>
              </a:rPr>
              <a:t>		void output();	</a:t>
            </a:r>
            <a:r>
              <a:rPr lang="en-US" altLang="zh-TW" sz="2000" dirty="0">
                <a:solidFill>
                  <a:prstClr val="black"/>
                </a:solidFill>
                <a:sym typeface="Wingdings" pitchFamily="2" charset="2"/>
              </a:rPr>
              <a:t> </a:t>
            </a:r>
            <a:r>
              <a:rPr lang="en-US" altLang="zh-TW" sz="2000" dirty="0">
                <a:solidFill>
                  <a:prstClr val="black"/>
                </a:solidFill>
              </a:rPr>
              <a:t> member function</a:t>
            </a:r>
          </a:p>
          <a:p>
            <a:pPr lvl="1"/>
            <a:r>
              <a:rPr lang="en-US" altLang="zh-TW" sz="2000" dirty="0">
                <a:solidFill>
                  <a:prstClr val="black"/>
                </a:solidFill>
              </a:rPr>
              <a:t>		int month;</a:t>
            </a:r>
            <a:br>
              <a:rPr lang="en-US" altLang="zh-TW" sz="2000" dirty="0">
                <a:solidFill>
                  <a:prstClr val="black"/>
                </a:solidFill>
              </a:rPr>
            </a:br>
            <a:r>
              <a:rPr lang="en-US" altLang="zh-TW" sz="2000" dirty="0">
                <a:solidFill>
                  <a:prstClr val="black"/>
                </a:solidFill>
              </a:rPr>
              <a:t>		int day;</a:t>
            </a:r>
            <a:br>
              <a:rPr lang="en-US" altLang="zh-TW" sz="2000" dirty="0">
                <a:solidFill>
                  <a:prstClr val="black"/>
                </a:solidFill>
              </a:rPr>
            </a:br>
            <a:r>
              <a:rPr lang="en-US" altLang="zh-TW" sz="2000" dirty="0">
                <a:solidFill>
                  <a:prstClr val="black"/>
                </a:solidFill>
              </a:rPr>
              <a:t>};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Only member function’s prototype in class definition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A05961-A7A2-4598-92F3-C3C2AF8061DE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2020/4/6</a:t>
            </a:fld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9773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Class Member Access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Members accessed same as structures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Example.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 err="1">
                <a:solidFill>
                  <a:srgbClr val="000000"/>
                </a:solidFill>
                <a:latin typeface="Calibri"/>
                <a:ea typeface="微軟正黑體"/>
              </a:rPr>
              <a:t>today.month</a:t>
            </a:r>
            <a:endParaRPr lang="en-US" altLang="zh-TW" sz="2000" dirty="0">
              <a:solidFill>
                <a:srgbClr val="000000"/>
              </a:solidFill>
              <a:latin typeface="Calibri"/>
              <a:ea typeface="微軟正黑體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t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oday.day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 err="1">
                <a:solidFill>
                  <a:srgbClr val="000000"/>
                </a:solidFill>
                <a:latin typeface="Calibri"/>
                <a:ea typeface="微軟正黑體"/>
              </a:rPr>
              <a:t>Today.output</a:t>
            </a: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()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A05961-A7A2-4598-92F3-C3C2AF8061DE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2020/4/6</a:t>
            </a:fld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5962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Class Member Functions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Like other function definitions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Can be after main() definition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TW" sz="2400" dirty="0">
              <a:solidFill>
                <a:srgbClr val="000000"/>
              </a:solidFill>
              <a:latin typeface="Calibri"/>
              <a:ea typeface="微軟正黑體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Must specify class: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void </a:t>
            </a:r>
            <a:r>
              <a:rPr lang="en-US" altLang="zh-TW" sz="2000" dirty="0" err="1">
                <a:solidFill>
                  <a:srgbClr val="000000"/>
                </a:solidFill>
                <a:latin typeface="Calibri"/>
                <a:ea typeface="微軟正黑體"/>
              </a:rPr>
              <a:t>DayOfYear</a:t>
            </a: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 :: output() {…}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:: is scope resolution operator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Instructs compiler “what class” member is from item before :: called type qualifier</a:t>
            </a:r>
          </a:p>
          <a:p>
            <a:pPr marL="800100" lvl="1" indent="-342900">
              <a:buFont typeface="Wingdings" panose="05000000000000000000" pitchFamily="2" charset="2"/>
              <a:buChar char="Ø"/>
              <a:defRPr/>
            </a:pP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A05961-A7A2-4598-92F3-C3C2AF8061DE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2020/4/6</a:t>
            </a:fld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8650215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自訂 1">
      <a:majorFont>
        <a:latin typeface="Century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484</Words>
  <Application>Microsoft Office PowerPoint</Application>
  <PresentationFormat>寬螢幕</PresentationFormat>
  <Paragraphs>116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</vt:lpstr>
      <vt:lpstr>Wingdings</vt:lpstr>
      <vt:lpstr>Wingdings 2</vt:lpstr>
      <vt:lpstr>框架</vt:lpstr>
      <vt:lpstr>C程式設計實驗(二) </vt:lpstr>
      <vt:lpstr>Structure Definition</vt:lpstr>
      <vt:lpstr>Structure Member Variable</vt:lpstr>
      <vt:lpstr>Structures as Arguments &amp; Return Types</vt:lpstr>
      <vt:lpstr>Structures as Arguments &amp; Return Types</vt:lpstr>
      <vt:lpstr>Initializing Structures </vt:lpstr>
      <vt:lpstr>Class Definition</vt:lpstr>
      <vt:lpstr>Class Member Access</vt:lpstr>
      <vt:lpstr>Class Member Functions</vt:lpstr>
      <vt:lpstr>Public and Private</vt:lpstr>
      <vt:lpstr>Public and Private (cont.)</vt:lpstr>
      <vt:lpstr>Structures vs. Classes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C程式設計實驗(二) </dc:title>
  <dc:creator>J.H. Chang</dc:creator>
  <cp:lastModifiedBy>宜蓁 蔡</cp:lastModifiedBy>
  <cp:revision>22</cp:revision>
  <dcterms:created xsi:type="dcterms:W3CDTF">2019-03-22T17:18:14Z</dcterms:created>
  <dcterms:modified xsi:type="dcterms:W3CDTF">2020-04-06T07:01:14Z</dcterms:modified>
</cp:coreProperties>
</file>