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notesMasterIdLst>
    <p:notesMasterId r:id="rId7"/>
  </p:notesMasterIdLst>
  <p:sldIdLst>
    <p:sldId id="256" r:id="rId2"/>
    <p:sldId id="320" r:id="rId3"/>
    <p:sldId id="322" r:id="rId4"/>
    <p:sldId id="321" r:id="rId5"/>
    <p:sldId id="285" r:id="rId6"/>
  </p:sldIdLst>
  <p:sldSz cx="12193588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48586F"/>
    <a:srgbClr val="00487E"/>
    <a:srgbClr val="004D86"/>
    <a:srgbClr val="00589A"/>
    <a:srgbClr val="112843"/>
    <a:srgbClr val="190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2" autoAdjust="0"/>
    <p:restoredTop sz="80510" autoAdjust="0"/>
  </p:normalViewPr>
  <p:slideViewPr>
    <p:cSldViewPr snapToGrid="0">
      <p:cViewPr varScale="1">
        <p:scale>
          <a:sx n="100" d="100"/>
          <a:sy n="100" d="100"/>
        </p:scale>
        <p:origin x="122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請按這裡編輯備註格式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500E7EB-A4FF-499F-92D3-98926558AF2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7052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D59C6633-2AA0-49CE-BD49-38FED65C10E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908A09E-2167-40C7-B222-9D2F81D9C4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5053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93DBE6E5-0CC6-4E71-B209-C847ADAA231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412192E-8863-4D4E-A8B9-E33C5D2617C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5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CA353D26-3891-1E4B-B4EB-9B6F98DB6F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481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099" y="157018"/>
            <a:ext cx="10280598" cy="67425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6" y="172824"/>
            <a:ext cx="1572425" cy="598627"/>
          </a:xfrm>
          <a:prstGeom prst="rect">
            <a:avLst/>
          </a:prstGeom>
        </p:spPr>
      </p:pic>
      <p:sp>
        <p:nvSpPr>
          <p:cNvPr id="4" name="文字版面配置區 2"/>
          <p:cNvSpPr>
            <a:spLocks noGrp="1"/>
          </p:cNvSpPr>
          <p:nvPr>
            <p:ph idx="1"/>
          </p:nvPr>
        </p:nvSpPr>
        <p:spPr>
          <a:xfrm>
            <a:off x="205099" y="1150506"/>
            <a:ext cx="11776104" cy="549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 idx="10"/>
          </p:nvPr>
        </p:nvSpPr>
        <p:spPr>
          <a:xfrm>
            <a:off x="11175840" y="6505560"/>
            <a:ext cx="1112400" cy="25668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‹#›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5282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rgbClr val="485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963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2191760" cy="914040"/>
          </a:xfrm>
          <a:prstGeom prst="rect">
            <a:avLst/>
          </a:prstGeom>
          <a:solidFill>
            <a:srgbClr val="48586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-17640" y="343080"/>
            <a:ext cx="8043480" cy="678960"/>
          </a:xfrm>
          <a:custGeom>
            <a:avLst/>
            <a:gdLst/>
            <a:ahLst/>
            <a:cxnLst/>
            <a:rect l="l" t="t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507960" y="6505560"/>
            <a:ext cx="2539800" cy="2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11175840" y="6505560"/>
            <a:ext cx="1112400" cy="25668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249382" y="120600"/>
            <a:ext cx="11333617" cy="701436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3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請按這裡編輯題名文字格式</a:t>
            </a:r>
            <a:endParaRPr lang="en-GB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請按這裡編輯大綱文字格式</a:t>
            </a:r>
            <a:r>
              <a:rPr lang="en-GB" sz="2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  <a:endParaRPr lang="en-GB" sz="24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943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2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82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50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54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18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150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.gmu.edu/~sean/book/metaheuristics/" TargetMode="External"/><Relationship Id="rId2" Type="http://schemas.openxmlformats.org/officeDocument/2006/relationships/hyperlink" Target="http://elib.zib.de/pub/mp-testdata/tsp/tsplib/tsp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1673135"/>
            <a:ext cx="12193588" cy="1129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zh-TW" altLang="en-US" sz="6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中黑體"/>
              </a:rPr>
              <a:t>演算法加分作業</a:t>
            </a:r>
            <a:endParaRPr lang="en-US" altLang="zh-TW" sz="66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+mj-lt"/>
              <a:ea typeface="中黑體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0" y="2970287"/>
            <a:ext cx="12189960" cy="8075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endParaRPr lang="en-US" altLang="zh-TW" sz="4400" b="1" dirty="0">
              <a:solidFill>
                <a:srgbClr val="FFC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369" y="5775777"/>
            <a:ext cx="2260426" cy="860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TSP(1/3)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2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563BB33-A8BD-0345-BEDE-63CA69FD0B88}"/>
              </a:ext>
            </a:extLst>
          </p:cNvPr>
          <p:cNvSpPr txBox="1"/>
          <p:nvPr/>
        </p:nvSpPr>
        <p:spPr>
          <a:xfrm>
            <a:off x="205099" y="1432476"/>
            <a:ext cx="108693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用超啟發式演算法</a:t>
            </a:r>
            <a:r>
              <a:rPr lang="en-US" altLang="zh-CN" sz="2400" dirty="0"/>
              <a:t>-</a:t>
            </a:r>
            <a:r>
              <a:rPr lang="en-US" altLang="zh-TW" sz="2400" dirty="0"/>
              <a:t>Simulated Annealing(SA)</a:t>
            </a:r>
            <a:r>
              <a:rPr lang="zh-CN" altLang="en-US" sz="2400" dirty="0"/>
              <a:t>或</a:t>
            </a:r>
            <a:r>
              <a:rPr lang="en-US" altLang="zh-CN" sz="2400" dirty="0"/>
              <a:t>Ant colony optimization(ACO)</a:t>
            </a:r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求解</a:t>
            </a:r>
            <a:r>
              <a:rPr lang="en-US" altLang="zh-CN" sz="2400" dirty="0"/>
              <a:t>TSP </a:t>
            </a:r>
            <a:r>
              <a:rPr lang="zh-CN" altLang="en-US" sz="2400" dirty="0"/>
              <a:t>問題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求解資料集</a:t>
            </a:r>
            <a:r>
              <a:rPr kumimoji="1" lang="en-US" altLang="zh-CN" sz="2400" dirty="0"/>
              <a:t> </a:t>
            </a:r>
            <a:r>
              <a:rPr kumimoji="1" lang="en-US" altLang="zh-CN" sz="2400"/>
              <a:t>:</a:t>
            </a:r>
            <a:r>
              <a:rPr lang="en-US" altLang="zh-TW" sz="2400" i="1"/>
              <a:t>eil51,eil101</a:t>
            </a:r>
            <a:endParaRPr lang="en-US" altLang="zh-TW" sz="2400" i="1" dirty="0"/>
          </a:p>
          <a:p>
            <a:r>
              <a:rPr kumimoji="1" lang="en-US" altLang="zh-CN" sz="2400" i="1" dirty="0"/>
              <a:t>     </a:t>
            </a:r>
            <a:r>
              <a:rPr kumimoji="1" lang="en-US" altLang="zh-CN" sz="2400" dirty="0">
                <a:hlinkClick r:id="rId2"/>
              </a:rPr>
              <a:t>http://elib.zib.de/pub/mp-testdata/tsp/tsplib/tsp/</a:t>
            </a:r>
            <a:endParaRPr kumimoji="1" lang="en-US" altLang="zh-CN" sz="2400" dirty="0"/>
          </a:p>
          <a:p>
            <a:endParaRPr kumimoji="1"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超啟發式演算法參考資料</a:t>
            </a:r>
            <a:endParaRPr kumimoji="1" lang="en-US" altLang="zh-CN" sz="2400" dirty="0"/>
          </a:p>
          <a:p>
            <a:r>
              <a:rPr kumimoji="1" lang="en-US" altLang="zh-TW" sz="2400" dirty="0"/>
              <a:t>    </a:t>
            </a:r>
            <a:r>
              <a:rPr kumimoji="1" lang="en-US" altLang="zh-TW" sz="2400" dirty="0">
                <a:hlinkClick r:id="rId3"/>
              </a:rPr>
              <a:t>https://cs.gmu.edu/~sean/book/metaheuristics/</a:t>
            </a:r>
            <a:endParaRPr kumimoji="1" lang="en-US" altLang="zh-TW" sz="2400" dirty="0"/>
          </a:p>
          <a:p>
            <a:endParaRPr kumimoji="1" lang="zh-TW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50218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TSP(2/3)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3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563BB33-A8BD-0345-BEDE-63CA69FD0B88}"/>
              </a:ext>
            </a:extLst>
          </p:cNvPr>
          <p:cNvSpPr txBox="1"/>
          <p:nvPr/>
        </p:nvSpPr>
        <p:spPr>
          <a:xfrm>
            <a:off x="205099" y="1486590"/>
            <a:ext cx="1091035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程式規定： </a:t>
            </a:r>
            <a:endParaRPr lang="zh-TW" altLang="zh-TW" sz="2400" dirty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使用的演算法為</a:t>
            </a:r>
            <a: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或</a:t>
            </a:r>
            <a: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</a:t>
            </a:r>
            <a:r>
              <a:rPr lang="zh-TW" altLang="zh-TW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程式碼需要有註解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需要一個readme說明程式的運作方式</a:t>
            </a:r>
            <a:endParaRPr lang="en-US" altLang="zh-TW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包含</a:t>
            </a:r>
            <a:r>
              <a:rPr lang="zh-TW" altLang="zh-TW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如何</a:t>
            </a:r>
            <a:r>
              <a:rPr lang="zh-TW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編譯、執行、輸出結果、程式的執行時間及跑出的最佳解及路徑</a:t>
            </a:r>
            <a:endParaRPr lang="zh-TW" altLang="zh-TW" sz="2400" dirty="0">
              <a:solidFill>
                <a:srgbClr val="000000"/>
              </a:solidFill>
              <a:ea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zh-TW" altLang="zh-TW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zh-TW" altLang="zh-TW" sz="2400" dirty="0">
                <a:latin typeface="Arial" panose="020B0604020202020204" pitchFamily="34" charset="0"/>
              </a:rPr>
            </a:br>
            <a:br>
              <a:rPr lang="zh-TW" altLang="zh-TW" sz="2400" dirty="0">
                <a:latin typeface="Arial" panose="020B0604020202020204" pitchFamily="34" charset="0"/>
              </a:rPr>
            </a:br>
            <a:endParaRPr lang="zh-TW" altLang="zh-TW" sz="2400" dirty="0">
              <a:latin typeface="Arial" panose="020B0604020202020204" pitchFamily="34" charset="0"/>
            </a:endParaRPr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2918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TSP(3/3)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4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563BB33-A8BD-0345-BEDE-63CA69FD0B88}"/>
              </a:ext>
            </a:extLst>
          </p:cNvPr>
          <p:cNvSpPr txBox="1"/>
          <p:nvPr/>
        </p:nvSpPr>
        <p:spPr>
          <a:xfrm>
            <a:off x="205099" y="1370921"/>
            <a:ext cx="695575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繳交方式</a:t>
            </a:r>
            <a:endParaRPr kumimoji="1" lang="en-US" altLang="zh-CN" sz="2400" dirty="0"/>
          </a:p>
          <a:p>
            <a:r>
              <a:rPr kumimoji="1" lang="zh-CN" altLang="en-US" sz="2400" dirty="0"/>
              <a:t>繳交一個</a:t>
            </a:r>
            <a:r>
              <a:rPr kumimoji="1" lang="en-US" altLang="zh-CN" sz="2400" dirty="0"/>
              <a:t>zip</a:t>
            </a:r>
            <a:r>
              <a:rPr kumimoji="1" lang="zh-CN" altLang="en-US" sz="2400" dirty="0"/>
              <a:t>包含</a:t>
            </a:r>
            <a:endParaRPr kumimoji="1" lang="en-US" altLang="zh-CN" sz="2400" dirty="0"/>
          </a:p>
          <a:p>
            <a:r>
              <a:rPr kumimoji="1" lang="en-US" altLang="zh-CN" sz="2400" dirty="0"/>
              <a:t>1.</a:t>
            </a:r>
            <a:r>
              <a:rPr kumimoji="1" lang="zh-CN" altLang="en-US" sz="2400" dirty="0"/>
              <a:t>程式碼</a:t>
            </a:r>
            <a:endParaRPr kumimoji="1" lang="en-US" altLang="zh-CN" sz="2400" dirty="0"/>
          </a:p>
          <a:p>
            <a:r>
              <a:rPr kumimoji="1" lang="en-US" altLang="zh-TW" sz="2400" dirty="0"/>
              <a:t>2.output</a:t>
            </a:r>
            <a:r>
              <a:rPr kumimoji="1" lang="zh-CN" altLang="en-US" sz="2400" dirty="0"/>
              <a:t>的</a:t>
            </a:r>
            <a:r>
              <a:rPr kumimoji="1" lang="en-US" altLang="zh-CN" sz="2400" dirty="0"/>
              <a:t>txt</a:t>
            </a:r>
          </a:p>
          <a:p>
            <a:r>
              <a:rPr kumimoji="1" lang="en-US" altLang="zh-CN" sz="2400" dirty="0"/>
              <a:t>3.</a:t>
            </a:r>
            <a:r>
              <a:rPr kumimoji="1" lang="zh-CN" altLang="en-US" sz="2400" dirty="0"/>
              <a:t>路徑圖</a:t>
            </a:r>
            <a:endParaRPr kumimoji="1" lang="en-US" altLang="zh-CN" sz="2400" dirty="0"/>
          </a:p>
          <a:p>
            <a:r>
              <a:rPr kumimoji="1" lang="en-US" altLang="zh-CN" sz="2400" dirty="0"/>
              <a:t>4.readme</a:t>
            </a:r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檔名請改為：組別</a:t>
            </a:r>
            <a:r>
              <a:rPr kumimoji="1" lang="en-US" altLang="zh-CN" sz="2400" dirty="0"/>
              <a:t>_</a:t>
            </a:r>
            <a:r>
              <a:rPr kumimoji="1" lang="zh-CN" altLang="en-US" sz="2400" dirty="0"/>
              <a:t>加分作業</a:t>
            </a:r>
            <a:endParaRPr kumimoji="1" lang="en-US" altLang="zh-CN" sz="2400" dirty="0"/>
          </a:p>
          <a:p>
            <a:r>
              <a:rPr kumimoji="1" lang="zh-CN" altLang="en-US" sz="2400" dirty="0"/>
              <a:t>程式不要寫死，會測其他測資</a:t>
            </a:r>
            <a:endParaRPr kumimoji="1" lang="zh-TW" altLang="en-US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繳交方式：網路大學</a:t>
            </a:r>
            <a:endParaRPr kumimoji="1" lang="en-US" altLang="zh-CN" sz="2400" dirty="0"/>
          </a:p>
          <a:p>
            <a:r>
              <a:rPr kumimoji="1" lang="zh-CN" altLang="en-US" sz="2400" dirty="0"/>
              <a:t>繳交期限：</a:t>
            </a:r>
            <a:r>
              <a:rPr kumimoji="1" lang="en-US" altLang="zh-CN" sz="2400" dirty="0"/>
              <a:t>1/6 12:00</a:t>
            </a:r>
          </a:p>
          <a:p>
            <a:r>
              <a:rPr kumimoji="1" lang="zh-CN" altLang="en-US" sz="2400" dirty="0">
                <a:solidFill>
                  <a:srgbClr val="FF0000"/>
                </a:solidFill>
              </a:rPr>
              <a:t>不用來</a:t>
            </a:r>
            <a:r>
              <a:rPr kumimoji="1" lang="en-US" altLang="zh-CN" sz="2400" dirty="0">
                <a:solidFill>
                  <a:srgbClr val="FF0000"/>
                </a:solidFill>
              </a:rPr>
              <a:t>DEMO</a:t>
            </a:r>
            <a:r>
              <a:rPr kumimoji="1" lang="zh-CN" altLang="en-US" sz="2400" dirty="0">
                <a:solidFill>
                  <a:srgbClr val="FF0000"/>
                </a:solidFill>
              </a:rPr>
              <a:t>，所以程式的運作方式請寫清楚！！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043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5324972"/>
            <a:ext cx="12193588" cy="14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en-US" sz="80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新細明體"/>
              </a:rPr>
              <a:t>Thank You ;-)</a:t>
            </a:r>
            <a:r>
              <a:rPr lang="en-US" sz="88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新細明體"/>
              </a:rPr>
              <a:t> </a:t>
            </a:r>
            <a:endParaRPr lang="en-US" sz="8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06" y="345294"/>
            <a:ext cx="7573775" cy="48290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10587</TotalTime>
  <Words>162</Words>
  <Application>Microsoft Macintosh PowerPoint</Application>
  <PresentationFormat>自訂</PresentationFormat>
  <Paragraphs>40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Symbol</vt:lpstr>
      <vt:lpstr>Times New Roman</vt:lpstr>
      <vt:lpstr>Wingdings</vt:lpstr>
      <vt:lpstr>1_Office Theme</vt:lpstr>
      <vt:lpstr>PowerPoint 簡報</vt:lpstr>
      <vt:lpstr>TSP(1/3)</vt:lpstr>
      <vt:lpstr>TSP(2/3)</vt:lpstr>
      <vt:lpstr>TSP(3/3)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Economics:</dc:title>
  <dc:subject/>
  <dc:creator>Tsai Chun-Wei</dc:creator>
  <dc:description/>
  <cp:lastModifiedBy>子傑 唐</cp:lastModifiedBy>
  <cp:revision>838</cp:revision>
  <cp:lastPrinted>1601-01-01T00:00:00Z</cp:lastPrinted>
  <dcterms:created xsi:type="dcterms:W3CDTF">2015-10-03T05:09:22Z</dcterms:created>
  <dcterms:modified xsi:type="dcterms:W3CDTF">2020-12-16T13:33:16Z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自訂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