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94716"/>
  </p:normalViewPr>
  <p:slideViewPr>
    <p:cSldViewPr snapToGrid="0">
      <p:cViewPr varScale="1">
        <p:scale>
          <a:sx n="138" d="100"/>
          <a:sy n="138" d="100"/>
        </p:scale>
        <p:origin x="5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B676D-E018-C246-9959-6B618F7D9B9A}" type="doc">
      <dgm:prSet loTypeId="urn:microsoft.com/office/officeart/2005/8/layout/hProcess9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9A2B5B54-A813-2C4F-B15E-0D0CC9E52E40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Topic Modeling</a:t>
          </a:r>
          <a:endParaRPr lang="zh-CN" altLang="en-US" dirty="0"/>
        </a:p>
      </dgm:t>
    </dgm:pt>
    <dgm:pt modelId="{34BECC4D-C3FE-AC45-9DA6-F7F6B74453B2}" type="parTrans" cxnId="{EC7997ED-28DA-834E-B81C-120AD1514E13}">
      <dgm:prSet/>
      <dgm:spPr/>
      <dgm:t>
        <a:bodyPr/>
        <a:lstStyle/>
        <a:p>
          <a:endParaRPr lang="zh-CN" altLang="en-US"/>
        </a:p>
      </dgm:t>
    </dgm:pt>
    <dgm:pt modelId="{44ABB090-43E3-EB4B-9A6D-B9D0C31DDDEB}" type="sibTrans" cxnId="{EC7997ED-28DA-834E-B81C-120AD1514E13}">
      <dgm:prSet/>
      <dgm:spPr/>
      <dgm:t>
        <a:bodyPr/>
        <a:lstStyle/>
        <a:p>
          <a:endParaRPr lang="zh-CN" altLang="en-US"/>
        </a:p>
      </dgm:t>
    </dgm:pt>
    <dgm:pt modelId="{0CE207B5-388B-AB46-AB62-19D4AC255028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Data Preprocessing</a:t>
          </a:r>
          <a:endParaRPr lang="zh-CN" altLang="en-US" dirty="0"/>
        </a:p>
      </dgm:t>
    </dgm:pt>
    <dgm:pt modelId="{B3435F3E-5434-2F49-849E-AD48CAABAF74}" type="sibTrans" cxnId="{046BF489-D340-124A-AC32-A63D32B99D6B}">
      <dgm:prSet/>
      <dgm:spPr/>
      <dgm:t>
        <a:bodyPr/>
        <a:lstStyle/>
        <a:p>
          <a:endParaRPr lang="zh-CN" altLang="en-US"/>
        </a:p>
      </dgm:t>
    </dgm:pt>
    <dgm:pt modelId="{C47D0E32-D549-E441-A0D7-37DE8E3131A9}" type="parTrans" cxnId="{046BF489-D340-124A-AC32-A63D32B99D6B}">
      <dgm:prSet/>
      <dgm:spPr/>
      <dgm:t>
        <a:bodyPr/>
        <a:lstStyle/>
        <a:p>
          <a:endParaRPr lang="zh-CN" altLang="en-US"/>
        </a:p>
      </dgm:t>
    </dgm:pt>
    <dgm:pt modelId="{24F6115E-3618-C044-9860-5CF14C3B89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Time Series Mapping</a:t>
          </a:r>
          <a:endParaRPr lang="zh-CN" altLang="en-US" dirty="0"/>
        </a:p>
      </dgm:t>
    </dgm:pt>
    <dgm:pt modelId="{B03DCFBC-187A-5B42-BFC6-B7EF4E8FE12C}" type="parTrans" cxnId="{46006F91-A580-9749-BC61-66013995A006}">
      <dgm:prSet/>
      <dgm:spPr/>
      <dgm:t>
        <a:bodyPr/>
        <a:lstStyle/>
        <a:p>
          <a:endParaRPr lang="zh-CN" altLang="en-US"/>
        </a:p>
      </dgm:t>
    </dgm:pt>
    <dgm:pt modelId="{91162773-B5C2-4242-9B10-198847CA81A4}" type="sibTrans" cxnId="{46006F91-A580-9749-BC61-66013995A006}">
      <dgm:prSet/>
      <dgm:spPr/>
      <dgm:t>
        <a:bodyPr/>
        <a:lstStyle/>
        <a:p>
          <a:endParaRPr lang="zh-CN" altLang="en-US"/>
        </a:p>
      </dgm:t>
    </dgm:pt>
    <dgm:pt modelId="{D35ADC35-F0DD-8443-8EA7-BEE64B84B6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Result Interpretation</a:t>
          </a:r>
          <a:endParaRPr lang="en-US" altLang="zh-CN" dirty="0"/>
        </a:p>
      </dgm:t>
    </dgm:pt>
    <dgm:pt modelId="{294D6AC0-DC16-A146-BCCF-96D274CF86F7}" type="parTrans" cxnId="{2326A865-32AF-5941-8863-0F374CE14914}">
      <dgm:prSet/>
      <dgm:spPr/>
      <dgm:t>
        <a:bodyPr/>
        <a:lstStyle/>
        <a:p>
          <a:endParaRPr lang="zh-CN" altLang="en-US"/>
        </a:p>
      </dgm:t>
    </dgm:pt>
    <dgm:pt modelId="{E4B03D1C-9DEB-874C-9C68-AD898CB34C55}" type="sibTrans" cxnId="{2326A865-32AF-5941-8863-0F374CE14914}">
      <dgm:prSet/>
      <dgm:spPr/>
      <dgm:t>
        <a:bodyPr/>
        <a:lstStyle/>
        <a:p>
          <a:endParaRPr lang="zh-CN" altLang="en-US"/>
        </a:p>
      </dgm:t>
    </dgm:pt>
    <dgm:pt modelId="{CEA994DA-5E7F-7246-8372-72818BCDF9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Data Collection</a:t>
          </a:r>
          <a:endParaRPr lang="zh-CN" altLang="en-US" dirty="0"/>
        </a:p>
      </dgm:t>
    </dgm:pt>
    <dgm:pt modelId="{49B2C9C6-E7BD-124C-8F51-A1224F75223A}" type="parTrans" cxnId="{F44006E5-FF15-CC4C-9372-A6239985F003}">
      <dgm:prSet/>
      <dgm:spPr/>
      <dgm:t>
        <a:bodyPr/>
        <a:lstStyle/>
        <a:p>
          <a:endParaRPr lang="zh-CN" altLang="en-US"/>
        </a:p>
      </dgm:t>
    </dgm:pt>
    <dgm:pt modelId="{1D5CD7AB-336C-DC49-A908-2DBE86ED378A}" type="sibTrans" cxnId="{F44006E5-FF15-CC4C-9372-A6239985F003}">
      <dgm:prSet/>
      <dgm:spPr/>
      <dgm:t>
        <a:bodyPr/>
        <a:lstStyle/>
        <a:p>
          <a:endParaRPr lang="zh-CN" altLang="en-US"/>
        </a:p>
      </dgm:t>
    </dgm:pt>
    <dgm:pt modelId="{B9668341-AD59-8B49-9DB9-03D73E0691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Train a topic model</a:t>
          </a:r>
          <a:endParaRPr lang="zh-CN" altLang="en-US" dirty="0"/>
        </a:p>
      </dgm:t>
    </dgm:pt>
    <dgm:pt modelId="{F4884234-6E7D-8343-98AD-BCC4FFF135B5}" type="parTrans" cxnId="{1A2C8513-916E-C446-8EF8-64BFEE1D4F32}">
      <dgm:prSet/>
      <dgm:spPr/>
      <dgm:t>
        <a:bodyPr/>
        <a:lstStyle/>
        <a:p>
          <a:endParaRPr lang="zh-CN" altLang="en-US"/>
        </a:p>
      </dgm:t>
    </dgm:pt>
    <dgm:pt modelId="{D3B12EFA-86DB-1949-BE31-2E33F96A2655}" type="sibTrans" cxnId="{1A2C8513-916E-C446-8EF8-64BFEE1D4F32}">
      <dgm:prSet/>
      <dgm:spPr/>
      <dgm:t>
        <a:bodyPr/>
        <a:lstStyle/>
        <a:p>
          <a:endParaRPr lang="zh-CN" altLang="en-US"/>
        </a:p>
      </dgm:t>
    </dgm:pt>
    <dgm:pt modelId="{9FF111A3-D36D-F240-9648-B043621773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Load topic distribution for each document</a:t>
          </a:r>
          <a:endParaRPr lang="zh-CN" altLang="en-US" dirty="0"/>
        </a:p>
      </dgm:t>
    </dgm:pt>
    <dgm:pt modelId="{3F0A4485-F176-EF49-89D3-C4BEC11869E1}" type="parTrans" cxnId="{81CA9093-9709-794E-8BE4-2B9719D23FB0}">
      <dgm:prSet/>
      <dgm:spPr/>
      <dgm:t>
        <a:bodyPr/>
        <a:lstStyle/>
        <a:p>
          <a:endParaRPr lang="zh-CN" altLang="en-US"/>
        </a:p>
      </dgm:t>
    </dgm:pt>
    <dgm:pt modelId="{724C1C79-A9DF-4641-96B0-D9FED5CBA5D4}" type="sibTrans" cxnId="{81CA9093-9709-794E-8BE4-2B9719D23FB0}">
      <dgm:prSet/>
      <dgm:spPr/>
      <dgm:t>
        <a:bodyPr/>
        <a:lstStyle/>
        <a:p>
          <a:endParaRPr lang="zh-CN" altLang="en-US"/>
        </a:p>
      </dgm:t>
    </dgm:pt>
    <dgm:pt modelId="{7121BAF5-8790-8F4F-9565-3412E35F3A57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Sentiment Analysis</a:t>
          </a:r>
          <a:endParaRPr lang="zh-CN" altLang="en-US" dirty="0"/>
        </a:p>
      </dgm:t>
    </dgm:pt>
    <dgm:pt modelId="{76214D2C-3385-8948-B4C6-2B307E1D39D6}" type="sibTrans" cxnId="{C6F03B1F-E07A-3340-8741-3B942B700E07}">
      <dgm:prSet/>
      <dgm:spPr/>
      <dgm:t>
        <a:bodyPr/>
        <a:lstStyle/>
        <a:p>
          <a:endParaRPr lang="zh-CN" altLang="en-US"/>
        </a:p>
      </dgm:t>
    </dgm:pt>
    <dgm:pt modelId="{B6E6CF27-63C4-454E-A818-705AE689CD75}" type="parTrans" cxnId="{C6F03B1F-E07A-3340-8741-3B942B700E07}">
      <dgm:prSet/>
      <dgm:spPr/>
      <dgm:t>
        <a:bodyPr/>
        <a:lstStyle/>
        <a:p>
          <a:endParaRPr lang="zh-CN" altLang="en-US"/>
        </a:p>
      </dgm:t>
    </dgm:pt>
    <dgm:pt modelId="{BA6B373F-F41A-5244-91B5-377F4787C3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Compute polarity score</a:t>
          </a:r>
          <a:endParaRPr lang="zh-CN" altLang="en-US" dirty="0"/>
        </a:p>
      </dgm:t>
    </dgm:pt>
    <dgm:pt modelId="{62CA9F7E-7A80-8C44-BE49-7904047D1034}" type="parTrans" cxnId="{D20D50E7-5FF8-DD47-8FDD-762356CC49EF}">
      <dgm:prSet/>
      <dgm:spPr/>
      <dgm:t>
        <a:bodyPr/>
        <a:lstStyle/>
        <a:p>
          <a:endParaRPr lang="zh-CN" altLang="en-US"/>
        </a:p>
      </dgm:t>
    </dgm:pt>
    <dgm:pt modelId="{18E78648-0946-8746-A5DF-7A5ED87D45E5}" type="sibTrans" cxnId="{D20D50E7-5FF8-DD47-8FDD-762356CC49EF}">
      <dgm:prSet/>
      <dgm:spPr/>
      <dgm:t>
        <a:bodyPr/>
        <a:lstStyle/>
        <a:p>
          <a:endParaRPr lang="zh-CN" altLang="en-US"/>
        </a:p>
      </dgm:t>
    </dgm:pt>
    <dgm:pt modelId="{87357FD0-8B99-B649-9CA7-EE71815402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Inspective the emotion of each speech</a:t>
          </a:r>
          <a:endParaRPr lang="zh-CN" altLang="en-US" dirty="0"/>
        </a:p>
      </dgm:t>
    </dgm:pt>
    <dgm:pt modelId="{54D6C9BF-EC10-DD43-A13E-8953C588EBE4}" type="parTrans" cxnId="{D2A9089C-07FD-7E4C-BF08-D2BD65657933}">
      <dgm:prSet/>
      <dgm:spPr/>
      <dgm:t>
        <a:bodyPr/>
        <a:lstStyle/>
        <a:p>
          <a:endParaRPr lang="zh-CN" altLang="en-US"/>
        </a:p>
      </dgm:t>
    </dgm:pt>
    <dgm:pt modelId="{382F9F1F-E548-7C4F-86A4-08385F9805B0}" type="sibTrans" cxnId="{D2A9089C-07FD-7E4C-BF08-D2BD65657933}">
      <dgm:prSet/>
      <dgm:spPr/>
      <dgm:t>
        <a:bodyPr/>
        <a:lstStyle/>
        <a:p>
          <a:endParaRPr lang="zh-CN" altLang="en-US"/>
        </a:p>
      </dgm:t>
    </dgm:pt>
    <dgm:pt modelId="{919579E5-7BE1-794C-A25F-CE5AF29B8F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Use spaCy to do named entity recognition</a:t>
          </a:r>
          <a:endParaRPr lang="zh-CN" altLang="en-US" dirty="0"/>
        </a:p>
      </dgm:t>
    </dgm:pt>
    <dgm:pt modelId="{85904B10-42F2-A84C-9FD4-AF7895573608}" type="parTrans" cxnId="{26B9F45D-0407-D248-83E5-132E570CEE31}">
      <dgm:prSet/>
      <dgm:spPr/>
      <dgm:t>
        <a:bodyPr/>
        <a:lstStyle/>
        <a:p>
          <a:endParaRPr lang="zh-CN" altLang="en-US"/>
        </a:p>
      </dgm:t>
    </dgm:pt>
    <dgm:pt modelId="{2C97610A-8E7A-294E-8112-0B7423D4CA5C}" type="sibTrans" cxnId="{26B9F45D-0407-D248-83E5-132E570CEE31}">
      <dgm:prSet/>
      <dgm:spPr/>
      <dgm:t>
        <a:bodyPr/>
        <a:lstStyle/>
        <a:p>
          <a:endParaRPr lang="zh-CN" altLang="en-US"/>
        </a:p>
      </dgm:t>
    </dgm:pt>
    <dgm:pt modelId="{E23FDDFE-7BD0-5A4F-9714-0782725AF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Produce the data for sentiment analysis and topic modeling respectively</a:t>
          </a:r>
          <a:endParaRPr lang="zh-CN" altLang="en-US" dirty="0"/>
        </a:p>
      </dgm:t>
    </dgm:pt>
    <dgm:pt modelId="{9B85BA65-FE1F-8248-880F-3B10B8DA4FC2}" type="parTrans" cxnId="{0129700F-E162-794B-84BB-D9D39E0AE8DD}">
      <dgm:prSet/>
      <dgm:spPr/>
      <dgm:t>
        <a:bodyPr/>
        <a:lstStyle/>
        <a:p>
          <a:endParaRPr lang="zh-CN" altLang="en-US"/>
        </a:p>
      </dgm:t>
    </dgm:pt>
    <dgm:pt modelId="{3A244CF1-0E09-EA4A-A275-AE4528A1C661}" type="sibTrans" cxnId="{0129700F-E162-794B-84BB-D9D39E0AE8DD}">
      <dgm:prSet/>
      <dgm:spPr/>
      <dgm:t>
        <a:bodyPr/>
        <a:lstStyle/>
        <a:p>
          <a:endParaRPr lang="zh-CN" altLang="en-US"/>
        </a:p>
      </dgm:t>
    </dgm:pt>
    <dgm:pt modelId="{149BB108-2627-2F40-BA2F-8D649551DF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Web crawling</a:t>
          </a:r>
          <a:endParaRPr lang="zh-CN" altLang="en-US" dirty="0"/>
        </a:p>
      </dgm:t>
    </dgm:pt>
    <dgm:pt modelId="{D1DEEA6D-EBEC-C64A-AE32-843975C943E4}" type="parTrans" cxnId="{79C893D7-55AC-4349-B1DF-C5849946E678}">
      <dgm:prSet/>
      <dgm:spPr/>
      <dgm:t>
        <a:bodyPr/>
        <a:lstStyle/>
        <a:p>
          <a:endParaRPr lang="zh-CN" altLang="en-US"/>
        </a:p>
      </dgm:t>
    </dgm:pt>
    <dgm:pt modelId="{0FC1774C-DC39-554E-8CDD-7BCEB4C09764}" type="sibTrans" cxnId="{79C893D7-55AC-4349-B1DF-C5849946E678}">
      <dgm:prSet/>
      <dgm:spPr/>
      <dgm:t>
        <a:bodyPr/>
        <a:lstStyle/>
        <a:p>
          <a:endParaRPr lang="zh-CN" altLang="en-US"/>
        </a:p>
      </dgm:t>
    </dgm:pt>
    <dgm:pt modelId="{95D76517-DAC9-EA43-810F-452F03C049C4}" type="pres">
      <dgm:prSet presAssocID="{891B676D-E018-C246-9959-6B618F7D9B9A}" presName="CompostProcess" presStyleCnt="0">
        <dgm:presLayoutVars>
          <dgm:dir/>
          <dgm:resizeHandles val="exact"/>
        </dgm:presLayoutVars>
      </dgm:prSet>
      <dgm:spPr/>
    </dgm:pt>
    <dgm:pt modelId="{2CF1F800-AE7D-0744-B7CD-3BDBEEA7CE40}" type="pres">
      <dgm:prSet presAssocID="{891B676D-E018-C246-9959-6B618F7D9B9A}" presName="arrow" presStyleLbl="bgShp" presStyleIdx="0" presStyleCnt="1" custLinFactNeighborX="1870"/>
      <dgm:spPr/>
    </dgm:pt>
    <dgm:pt modelId="{31C630B5-0BC4-B646-97D6-3F270CFEECAB}" type="pres">
      <dgm:prSet presAssocID="{891B676D-E018-C246-9959-6B618F7D9B9A}" presName="linearProcess" presStyleCnt="0"/>
      <dgm:spPr/>
    </dgm:pt>
    <dgm:pt modelId="{ED0886F9-0BFB-A444-BEF1-9C97F8EE2707}" type="pres">
      <dgm:prSet presAssocID="{CEA994DA-5E7F-7246-8372-72818BCDF909}" presName="textNode" presStyleLbl="node1" presStyleIdx="0" presStyleCnt="6">
        <dgm:presLayoutVars>
          <dgm:bulletEnabled val="1"/>
        </dgm:presLayoutVars>
      </dgm:prSet>
      <dgm:spPr/>
    </dgm:pt>
    <dgm:pt modelId="{56DB4741-74C4-E548-A7BE-6AC717CF3F1B}" type="pres">
      <dgm:prSet presAssocID="{1D5CD7AB-336C-DC49-A908-2DBE86ED378A}" presName="sibTrans" presStyleCnt="0"/>
      <dgm:spPr/>
    </dgm:pt>
    <dgm:pt modelId="{398191E1-2DBC-AC4D-873F-D0F785E99E1B}" type="pres">
      <dgm:prSet presAssocID="{0CE207B5-388B-AB46-AB62-19D4AC255028}" presName="textNode" presStyleLbl="node1" presStyleIdx="1" presStyleCnt="6">
        <dgm:presLayoutVars>
          <dgm:bulletEnabled val="1"/>
        </dgm:presLayoutVars>
      </dgm:prSet>
      <dgm:spPr/>
    </dgm:pt>
    <dgm:pt modelId="{080BD6C2-5156-9D44-ACED-F677D99E7B89}" type="pres">
      <dgm:prSet presAssocID="{B3435F3E-5434-2F49-849E-AD48CAABAF74}" presName="sibTrans" presStyleCnt="0"/>
      <dgm:spPr/>
    </dgm:pt>
    <dgm:pt modelId="{DC533BE9-286B-9844-A0B9-A1CEA3C96368}" type="pres">
      <dgm:prSet presAssocID="{7121BAF5-8790-8F4F-9565-3412E35F3A57}" presName="textNode" presStyleLbl="node1" presStyleIdx="2" presStyleCnt="6">
        <dgm:presLayoutVars>
          <dgm:bulletEnabled val="1"/>
        </dgm:presLayoutVars>
      </dgm:prSet>
      <dgm:spPr/>
    </dgm:pt>
    <dgm:pt modelId="{A30A01EB-6DD6-014C-A62B-4BDDC396E73F}" type="pres">
      <dgm:prSet presAssocID="{76214D2C-3385-8948-B4C6-2B307E1D39D6}" presName="sibTrans" presStyleCnt="0"/>
      <dgm:spPr/>
    </dgm:pt>
    <dgm:pt modelId="{502BC29C-47E4-C144-8242-72B6CBC8808B}" type="pres">
      <dgm:prSet presAssocID="{9A2B5B54-A813-2C4F-B15E-0D0CC9E52E40}" presName="textNode" presStyleLbl="node1" presStyleIdx="3" presStyleCnt="6">
        <dgm:presLayoutVars>
          <dgm:bulletEnabled val="1"/>
        </dgm:presLayoutVars>
      </dgm:prSet>
      <dgm:spPr/>
    </dgm:pt>
    <dgm:pt modelId="{F0C8AA3F-7FD5-F04E-95D1-96819DB60E1A}" type="pres">
      <dgm:prSet presAssocID="{44ABB090-43E3-EB4B-9A6D-B9D0C31DDDEB}" presName="sibTrans" presStyleCnt="0"/>
      <dgm:spPr/>
    </dgm:pt>
    <dgm:pt modelId="{01E95836-32C1-0F40-9798-DB80824C03DE}" type="pres">
      <dgm:prSet presAssocID="{24F6115E-3618-C044-9860-5CF14C3B89C8}" presName="textNode" presStyleLbl="node1" presStyleIdx="4" presStyleCnt="6">
        <dgm:presLayoutVars>
          <dgm:bulletEnabled val="1"/>
        </dgm:presLayoutVars>
      </dgm:prSet>
      <dgm:spPr/>
    </dgm:pt>
    <dgm:pt modelId="{72526430-0C82-F545-9A61-867F1CF12579}" type="pres">
      <dgm:prSet presAssocID="{91162773-B5C2-4242-9B10-198847CA81A4}" presName="sibTrans" presStyleCnt="0"/>
      <dgm:spPr/>
    </dgm:pt>
    <dgm:pt modelId="{D5034EA2-411E-EB45-851B-ED5E64AD3D24}" type="pres">
      <dgm:prSet presAssocID="{D35ADC35-F0DD-8443-8EA7-BEE64B84B612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0129700F-E162-794B-84BB-D9D39E0AE8DD}" srcId="{0CE207B5-388B-AB46-AB62-19D4AC255028}" destId="{E23FDDFE-7BD0-5A4F-9714-0782725AF261}" srcOrd="1" destOrd="0" parTransId="{9B85BA65-FE1F-8248-880F-3B10B8DA4FC2}" sibTransId="{3A244CF1-0E09-EA4A-A275-AE4528A1C661}"/>
    <dgm:cxn modelId="{1A2C8513-916E-C446-8EF8-64BFEE1D4F32}" srcId="{9A2B5B54-A813-2C4F-B15E-0D0CC9E52E40}" destId="{B9668341-AD59-8B49-9DB9-03D73E0691B6}" srcOrd="0" destOrd="0" parTransId="{F4884234-6E7D-8343-98AD-BCC4FFF135B5}" sibTransId="{D3B12EFA-86DB-1949-BE31-2E33F96A2655}"/>
    <dgm:cxn modelId="{DEAA151B-B1C2-444F-B666-1B3CA3E5F19C}" type="presOf" srcId="{891B676D-E018-C246-9959-6B618F7D9B9A}" destId="{95D76517-DAC9-EA43-810F-452F03C049C4}" srcOrd="0" destOrd="0" presId="urn:microsoft.com/office/officeart/2005/8/layout/hProcess9"/>
    <dgm:cxn modelId="{C6F03B1F-E07A-3340-8741-3B942B700E07}" srcId="{891B676D-E018-C246-9959-6B618F7D9B9A}" destId="{7121BAF5-8790-8F4F-9565-3412E35F3A57}" srcOrd="2" destOrd="0" parTransId="{B6E6CF27-63C4-454E-A818-705AE689CD75}" sibTransId="{76214D2C-3385-8948-B4C6-2B307E1D39D6}"/>
    <dgm:cxn modelId="{D5D21422-DF68-3C44-B1D5-032B20DD4886}" type="presOf" srcId="{E23FDDFE-7BD0-5A4F-9714-0782725AF261}" destId="{398191E1-2DBC-AC4D-873F-D0F785E99E1B}" srcOrd="0" destOrd="2" presId="urn:microsoft.com/office/officeart/2005/8/layout/hProcess9"/>
    <dgm:cxn modelId="{6DACE34A-1D0E-8945-A6F0-4D17ABEDD3DD}" type="presOf" srcId="{9FF111A3-D36D-F240-9648-B04362177341}" destId="{502BC29C-47E4-C144-8242-72B6CBC8808B}" srcOrd="0" destOrd="2" presId="urn:microsoft.com/office/officeart/2005/8/layout/hProcess9"/>
    <dgm:cxn modelId="{A5A36051-128F-EA42-9794-D5E529D93139}" type="presOf" srcId="{BA6B373F-F41A-5244-91B5-377F4787C33C}" destId="{DC533BE9-286B-9844-A0B9-A1CEA3C96368}" srcOrd="0" destOrd="1" presId="urn:microsoft.com/office/officeart/2005/8/layout/hProcess9"/>
    <dgm:cxn modelId="{06073958-5156-F949-A2F9-09FB920ADE61}" type="presOf" srcId="{87357FD0-8B99-B649-9CA7-EE71815402CA}" destId="{DC533BE9-286B-9844-A0B9-A1CEA3C96368}" srcOrd="0" destOrd="2" presId="urn:microsoft.com/office/officeart/2005/8/layout/hProcess9"/>
    <dgm:cxn modelId="{26B9F45D-0407-D248-83E5-132E570CEE31}" srcId="{0CE207B5-388B-AB46-AB62-19D4AC255028}" destId="{919579E5-7BE1-794C-A25F-CE5AF29B8FB6}" srcOrd="0" destOrd="0" parTransId="{85904B10-42F2-A84C-9FD4-AF7895573608}" sibTransId="{2C97610A-8E7A-294E-8112-0B7423D4CA5C}"/>
    <dgm:cxn modelId="{2326A865-32AF-5941-8863-0F374CE14914}" srcId="{891B676D-E018-C246-9959-6B618F7D9B9A}" destId="{D35ADC35-F0DD-8443-8EA7-BEE64B84B612}" srcOrd="5" destOrd="0" parTransId="{294D6AC0-DC16-A146-BCCF-96D274CF86F7}" sibTransId="{E4B03D1C-9DEB-874C-9C68-AD898CB34C55}"/>
    <dgm:cxn modelId="{85E2616A-9AC6-AC4E-82F7-29C41EF8A7F7}" type="presOf" srcId="{B9668341-AD59-8B49-9DB9-03D73E0691B6}" destId="{502BC29C-47E4-C144-8242-72B6CBC8808B}" srcOrd="0" destOrd="1" presId="urn:microsoft.com/office/officeart/2005/8/layout/hProcess9"/>
    <dgm:cxn modelId="{DC420181-8196-7847-8E8E-72A9419A6C6C}" type="presOf" srcId="{CEA994DA-5E7F-7246-8372-72818BCDF909}" destId="{ED0886F9-0BFB-A444-BEF1-9C97F8EE2707}" srcOrd="0" destOrd="0" presId="urn:microsoft.com/office/officeart/2005/8/layout/hProcess9"/>
    <dgm:cxn modelId="{046BF489-D340-124A-AC32-A63D32B99D6B}" srcId="{891B676D-E018-C246-9959-6B618F7D9B9A}" destId="{0CE207B5-388B-AB46-AB62-19D4AC255028}" srcOrd="1" destOrd="0" parTransId="{C47D0E32-D549-E441-A0D7-37DE8E3131A9}" sibTransId="{B3435F3E-5434-2F49-849E-AD48CAABAF74}"/>
    <dgm:cxn modelId="{46006F91-A580-9749-BC61-66013995A006}" srcId="{891B676D-E018-C246-9959-6B618F7D9B9A}" destId="{24F6115E-3618-C044-9860-5CF14C3B89C8}" srcOrd="4" destOrd="0" parTransId="{B03DCFBC-187A-5B42-BFC6-B7EF4E8FE12C}" sibTransId="{91162773-B5C2-4242-9B10-198847CA81A4}"/>
    <dgm:cxn modelId="{81CA9093-9709-794E-8BE4-2B9719D23FB0}" srcId="{9A2B5B54-A813-2C4F-B15E-0D0CC9E52E40}" destId="{9FF111A3-D36D-F240-9648-B04362177341}" srcOrd="1" destOrd="0" parTransId="{3F0A4485-F176-EF49-89D3-C4BEC11869E1}" sibTransId="{724C1C79-A9DF-4641-96B0-D9FED5CBA5D4}"/>
    <dgm:cxn modelId="{0E678199-A789-AD4A-9B74-DD8432BB456F}" type="presOf" srcId="{9A2B5B54-A813-2C4F-B15E-0D0CC9E52E40}" destId="{502BC29C-47E4-C144-8242-72B6CBC8808B}" srcOrd="0" destOrd="0" presId="urn:microsoft.com/office/officeart/2005/8/layout/hProcess9"/>
    <dgm:cxn modelId="{D2A9089C-07FD-7E4C-BF08-D2BD65657933}" srcId="{7121BAF5-8790-8F4F-9565-3412E35F3A57}" destId="{87357FD0-8B99-B649-9CA7-EE71815402CA}" srcOrd="1" destOrd="0" parTransId="{54D6C9BF-EC10-DD43-A13E-8953C588EBE4}" sibTransId="{382F9F1F-E548-7C4F-86A4-08385F9805B0}"/>
    <dgm:cxn modelId="{7B8317AD-4007-8D49-9985-32E0424B0834}" type="presOf" srcId="{919579E5-7BE1-794C-A25F-CE5AF29B8FB6}" destId="{398191E1-2DBC-AC4D-873F-D0F785E99E1B}" srcOrd="0" destOrd="1" presId="urn:microsoft.com/office/officeart/2005/8/layout/hProcess9"/>
    <dgm:cxn modelId="{EB8A19CA-4A59-6847-9E7B-C592CFC54A7D}" type="presOf" srcId="{149BB108-2627-2F40-BA2F-8D649551DF7E}" destId="{ED0886F9-0BFB-A444-BEF1-9C97F8EE2707}" srcOrd="0" destOrd="1" presId="urn:microsoft.com/office/officeart/2005/8/layout/hProcess9"/>
    <dgm:cxn modelId="{79C893D7-55AC-4349-B1DF-C5849946E678}" srcId="{CEA994DA-5E7F-7246-8372-72818BCDF909}" destId="{149BB108-2627-2F40-BA2F-8D649551DF7E}" srcOrd="0" destOrd="0" parTransId="{D1DEEA6D-EBEC-C64A-AE32-843975C943E4}" sibTransId="{0FC1774C-DC39-554E-8CDD-7BCEB4C09764}"/>
    <dgm:cxn modelId="{4E7276E0-22D8-2F49-8ACB-C5022E0F7E5F}" type="presOf" srcId="{0CE207B5-388B-AB46-AB62-19D4AC255028}" destId="{398191E1-2DBC-AC4D-873F-D0F785E99E1B}" srcOrd="0" destOrd="0" presId="urn:microsoft.com/office/officeart/2005/8/layout/hProcess9"/>
    <dgm:cxn modelId="{F44006E5-FF15-CC4C-9372-A6239985F003}" srcId="{891B676D-E018-C246-9959-6B618F7D9B9A}" destId="{CEA994DA-5E7F-7246-8372-72818BCDF909}" srcOrd="0" destOrd="0" parTransId="{49B2C9C6-E7BD-124C-8F51-A1224F75223A}" sibTransId="{1D5CD7AB-336C-DC49-A908-2DBE86ED378A}"/>
    <dgm:cxn modelId="{D20D50E7-5FF8-DD47-8FDD-762356CC49EF}" srcId="{7121BAF5-8790-8F4F-9565-3412E35F3A57}" destId="{BA6B373F-F41A-5244-91B5-377F4787C33C}" srcOrd="0" destOrd="0" parTransId="{62CA9F7E-7A80-8C44-BE49-7904047D1034}" sibTransId="{18E78648-0946-8746-A5DF-7A5ED87D45E5}"/>
    <dgm:cxn modelId="{EC7997ED-28DA-834E-B81C-120AD1514E13}" srcId="{891B676D-E018-C246-9959-6B618F7D9B9A}" destId="{9A2B5B54-A813-2C4F-B15E-0D0CC9E52E40}" srcOrd="3" destOrd="0" parTransId="{34BECC4D-C3FE-AC45-9DA6-F7F6B74453B2}" sibTransId="{44ABB090-43E3-EB4B-9A6D-B9D0C31DDDEB}"/>
    <dgm:cxn modelId="{1A7177F6-6349-2642-855F-7AF7ABC6396F}" type="presOf" srcId="{D35ADC35-F0DD-8443-8EA7-BEE64B84B612}" destId="{D5034EA2-411E-EB45-851B-ED5E64AD3D24}" srcOrd="0" destOrd="0" presId="urn:microsoft.com/office/officeart/2005/8/layout/hProcess9"/>
    <dgm:cxn modelId="{534C47F7-FE04-6A4B-9C71-431792215E47}" type="presOf" srcId="{7121BAF5-8790-8F4F-9565-3412E35F3A57}" destId="{DC533BE9-286B-9844-A0B9-A1CEA3C96368}" srcOrd="0" destOrd="0" presId="urn:microsoft.com/office/officeart/2005/8/layout/hProcess9"/>
    <dgm:cxn modelId="{39FB9CFB-5974-0647-9F3E-86D6EC52564C}" type="presOf" srcId="{24F6115E-3618-C044-9860-5CF14C3B89C8}" destId="{01E95836-32C1-0F40-9798-DB80824C03DE}" srcOrd="0" destOrd="0" presId="urn:microsoft.com/office/officeart/2005/8/layout/hProcess9"/>
    <dgm:cxn modelId="{A8C5B90F-3777-6D49-A0C8-7E716C2FED8E}" type="presParOf" srcId="{95D76517-DAC9-EA43-810F-452F03C049C4}" destId="{2CF1F800-AE7D-0744-B7CD-3BDBEEA7CE40}" srcOrd="0" destOrd="0" presId="urn:microsoft.com/office/officeart/2005/8/layout/hProcess9"/>
    <dgm:cxn modelId="{CCD72BD1-D156-7D41-9606-83CC2F80E643}" type="presParOf" srcId="{95D76517-DAC9-EA43-810F-452F03C049C4}" destId="{31C630B5-0BC4-B646-97D6-3F270CFEECAB}" srcOrd="1" destOrd="0" presId="urn:microsoft.com/office/officeart/2005/8/layout/hProcess9"/>
    <dgm:cxn modelId="{C9DFF59D-1855-5548-B8D4-C0C6D55B5090}" type="presParOf" srcId="{31C630B5-0BC4-B646-97D6-3F270CFEECAB}" destId="{ED0886F9-0BFB-A444-BEF1-9C97F8EE2707}" srcOrd="0" destOrd="0" presId="urn:microsoft.com/office/officeart/2005/8/layout/hProcess9"/>
    <dgm:cxn modelId="{2BB857D5-E400-F340-9F36-CE43903A9632}" type="presParOf" srcId="{31C630B5-0BC4-B646-97D6-3F270CFEECAB}" destId="{56DB4741-74C4-E548-A7BE-6AC717CF3F1B}" srcOrd="1" destOrd="0" presId="urn:microsoft.com/office/officeart/2005/8/layout/hProcess9"/>
    <dgm:cxn modelId="{38B7FF1B-E954-8B45-8E10-8C91DFA25B4E}" type="presParOf" srcId="{31C630B5-0BC4-B646-97D6-3F270CFEECAB}" destId="{398191E1-2DBC-AC4D-873F-D0F785E99E1B}" srcOrd="2" destOrd="0" presId="urn:microsoft.com/office/officeart/2005/8/layout/hProcess9"/>
    <dgm:cxn modelId="{1E388591-854A-DC49-8EBD-645DD059F170}" type="presParOf" srcId="{31C630B5-0BC4-B646-97D6-3F270CFEECAB}" destId="{080BD6C2-5156-9D44-ACED-F677D99E7B89}" srcOrd="3" destOrd="0" presId="urn:microsoft.com/office/officeart/2005/8/layout/hProcess9"/>
    <dgm:cxn modelId="{00E9943B-2E26-9941-861B-BDA5392DE418}" type="presParOf" srcId="{31C630B5-0BC4-B646-97D6-3F270CFEECAB}" destId="{DC533BE9-286B-9844-A0B9-A1CEA3C96368}" srcOrd="4" destOrd="0" presId="urn:microsoft.com/office/officeart/2005/8/layout/hProcess9"/>
    <dgm:cxn modelId="{DFC140CA-CBFE-D647-9F5B-42616AF4438D}" type="presParOf" srcId="{31C630B5-0BC4-B646-97D6-3F270CFEECAB}" destId="{A30A01EB-6DD6-014C-A62B-4BDDC396E73F}" srcOrd="5" destOrd="0" presId="urn:microsoft.com/office/officeart/2005/8/layout/hProcess9"/>
    <dgm:cxn modelId="{BA8A296E-018F-A14B-A94C-5A9FB23549EC}" type="presParOf" srcId="{31C630B5-0BC4-B646-97D6-3F270CFEECAB}" destId="{502BC29C-47E4-C144-8242-72B6CBC8808B}" srcOrd="6" destOrd="0" presId="urn:microsoft.com/office/officeart/2005/8/layout/hProcess9"/>
    <dgm:cxn modelId="{77395B31-8008-C74A-917A-CF0B3307F7AE}" type="presParOf" srcId="{31C630B5-0BC4-B646-97D6-3F270CFEECAB}" destId="{F0C8AA3F-7FD5-F04E-95D1-96819DB60E1A}" srcOrd="7" destOrd="0" presId="urn:microsoft.com/office/officeart/2005/8/layout/hProcess9"/>
    <dgm:cxn modelId="{25B037FA-C6A5-2E4E-868A-756C6FF61FF5}" type="presParOf" srcId="{31C630B5-0BC4-B646-97D6-3F270CFEECAB}" destId="{01E95836-32C1-0F40-9798-DB80824C03DE}" srcOrd="8" destOrd="0" presId="urn:microsoft.com/office/officeart/2005/8/layout/hProcess9"/>
    <dgm:cxn modelId="{17D730EA-4784-984B-AA49-BEA779EDA590}" type="presParOf" srcId="{31C630B5-0BC4-B646-97D6-3F270CFEECAB}" destId="{72526430-0C82-F545-9A61-867F1CF12579}" srcOrd="9" destOrd="0" presId="urn:microsoft.com/office/officeart/2005/8/layout/hProcess9"/>
    <dgm:cxn modelId="{598A35FE-7D86-A84E-A649-7EE29CBD70FE}" type="presParOf" srcId="{31C630B5-0BC4-B646-97D6-3F270CFEECAB}" destId="{D5034EA2-411E-EB45-851B-ED5E64AD3D2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1F800-AE7D-0744-B7CD-3BDBEEA7CE40}">
      <dsp:nvSpPr>
        <dsp:cNvPr id="0" name=""/>
        <dsp:cNvSpPr/>
      </dsp:nvSpPr>
      <dsp:spPr>
        <a:xfrm>
          <a:off x="717858" y="0"/>
          <a:ext cx="6713014" cy="40640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886F9-0BFB-A444-BEF1-9C97F8EE2707}">
      <dsp:nvSpPr>
        <dsp:cNvPr id="0" name=""/>
        <dsp:cNvSpPr/>
      </dsp:nvSpPr>
      <dsp:spPr>
        <a:xfrm>
          <a:off x="2169" y="1219199"/>
          <a:ext cx="1262932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/>
            <a:t>Data Collection</a:t>
          </a:r>
          <a:endParaRPr lang="zh-CN" altLang="en-US" sz="1000" kern="1200" dirty="0"/>
        </a:p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800" kern="1200"/>
            <a:t>Web crawling</a:t>
          </a:r>
          <a:endParaRPr lang="zh-CN" altLang="en-US" sz="800" kern="1200" dirty="0"/>
        </a:p>
      </dsp:txBody>
      <dsp:txXfrm>
        <a:off x="63820" y="1280850"/>
        <a:ext cx="1139630" cy="1502298"/>
      </dsp:txXfrm>
    </dsp:sp>
    <dsp:sp modelId="{398191E1-2DBC-AC4D-873F-D0F785E99E1B}">
      <dsp:nvSpPr>
        <dsp:cNvPr id="0" name=""/>
        <dsp:cNvSpPr/>
      </dsp:nvSpPr>
      <dsp:spPr>
        <a:xfrm>
          <a:off x="1328247" y="1219199"/>
          <a:ext cx="1262932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/>
            <a:t>Data Preprocessing</a:t>
          </a:r>
          <a:endParaRPr lang="zh-CN" altLang="en-US" sz="1000" kern="1200" dirty="0"/>
        </a:p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800" kern="1200"/>
            <a:t>Use spaCy to do named entity recognition</a:t>
          </a:r>
          <a:endParaRPr lang="zh-CN" altLang="en-US" sz="800" kern="1200" dirty="0"/>
        </a:p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800" kern="1200"/>
            <a:t>Produce the data for sentiment analysis and topic modeling respectively</a:t>
          </a:r>
          <a:endParaRPr lang="zh-CN" altLang="en-US" sz="800" kern="1200" dirty="0"/>
        </a:p>
      </dsp:txBody>
      <dsp:txXfrm>
        <a:off x="1389898" y="1280850"/>
        <a:ext cx="1139630" cy="1502298"/>
      </dsp:txXfrm>
    </dsp:sp>
    <dsp:sp modelId="{DC533BE9-286B-9844-A0B9-A1CEA3C96368}">
      <dsp:nvSpPr>
        <dsp:cNvPr id="0" name=""/>
        <dsp:cNvSpPr/>
      </dsp:nvSpPr>
      <dsp:spPr>
        <a:xfrm>
          <a:off x="2654326" y="1219199"/>
          <a:ext cx="1262932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/>
            <a:t>Sentiment Analysis</a:t>
          </a:r>
          <a:endParaRPr lang="zh-CN" altLang="en-US" sz="1000" kern="1200" dirty="0"/>
        </a:p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800" kern="1200"/>
            <a:t>Compute polarity score</a:t>
          </a:r>
          <a:endParaRPr lang="zh-CN" altLang="en-US" sz="800" kern="1200" dirty="0"/>
        </a:p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800" kern="1200"/>
            <a:t>Inspective the emotion of each speech</a:t>
          </a:r>
          <a:endParaRPr lang="zh-CN" altLang="en-US" sz="800" kern="1200" dirty="0"/>
        </a:p>
      </dsp:txBody>
      <dsp:txXfrm>
        <a:off x="2715977" y="1280850"/>
        <a:ext cx="1139630" cy="1502298"/>
      </dsp:txXfrm>
    </dsp:sp>
    <dsp:sp modelId="{502BC29C-47E4-C144-8242-72B6CBC8808B}">
      <dsp:nvSpPr>
        <dsp:cNvPr id="0" name=""/>
        <dsp:cNvSpPr/>
      </dsp:nvSpPr>
      <dsp:spPr>
        <a:xfrm>
          <a:off x="3980405" y="1219199"/>
          <a:ext cx="1262932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/>
            <a:t>Topic Modeling</a:t>
          </a:r>
          <a:endParaRPr lang="zh-CN" altLang="en-US" sz="1000" kern="1200" dirty="0"/>
        </a:p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800" kern="1200"/>
            <a:t>Train a topic model</a:t>
          </a:r>
          <a:endParaRPr lang="zh-CN" altLang="en-US" sz="800" kern="1200" dirty="0"/>
        </a:p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800" kern="1200"/>
            <a:t>Load topic distribution for each document</a:t>
          </a:r>
          <a:endParaRPr lang="zh-CN" altLang="en-US" sz="800" kern="1200" dirty="0"/>
        </a:p>
      </dsp:txBody>
      <dsp:txXfrm>
        <a:off x="4042056" y="1280850"/>
        <a:ext cx="1139630" cy="1502298"/>
      </dsp:txXfrm>
    </dsp:sp>
    <dsp:sp modelId="{01E95836-32C1-0F40-9798-DB80824C03DE}">
      <dsp:nvSpPr>
        <dsp:cNvPr id="0" name=""/>
        <dsp:cNvSpPr/>
      </dsp:nvSpPr>
      <dsp:spPr>
        <a:xfrm>
          <a:off x="5306484" y="1219199"/>
          <a:ext cx="1262932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/>
            <a:t>Time Series Mapping</a:t>
          </a:r>
          <a:endParaRPr lang="zh-CN" altLang="en-US" sz="1000" kern="1200" dirty="0"/>
        </a:p>
      </dsp:txBody>
      <dsp:txXfrm>
        <a:off x="5368135" y="1280850"/>
        <a:ext cx="1139630" cy="1502298"/>
      </dsp:txXfrm>
    </dsp:sp>
    <dsp:sp modelId="{D5034EA2-411E-EB45-851B-ED5E64AD3D24}">
      <dsp:nvSpPr>
        <dsp:cNvPr id="0" name=""/>
        <dsp:cNvSpPr/>
      </dsp:nvSpPr>
      <dsp:spPr>
        <a:xfrm>
          <a:off x="6632562" y="1219199"/>
          <a:ext cx="1262932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/>
            <a:t>Result Interpretation</a:t>
          </a:r>
          <a:endParaRPr lang="en-US" altLang="zh-CN" sz="1000" kern="1200" dirty="0"/>
        </a:p>
      </dsp:txBody>
      <dsp:txXfrm>
        <a:off x="6694213" y="1280850"/>
        <a:ext cx="1139630" cy="1502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15b3a82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15b3a82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d6cd0c8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d6cd0c8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a430c8b6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a430c8b6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a430c8b6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a430c8b6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ab86776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ab86776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ce29c87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ce29c87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1f3d74edd_1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1f3d74edd_1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ab8677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ab86776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15b3a82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15b3a82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Obama Speech NLP Analysis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Yitong</a:t>
            </a:r>
            <a:r>
              <a:rPr lang="en" dirty="0"/>
              <a:t> 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1147875" y="273850"/>
            <a:ext cx="70389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conclusion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566750" y="2667550"/>
            <a:ext cx="1251000" cy="75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Approval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</a:t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7429950" y="2667550"/>
            <a:ext cx="1251000" cy="75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Obama’s Speeches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3914150" y="2213275"/>
            <a:ext cx="1876800" cy="11421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War/Gun Control/Peace ….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3165075" y="3005188"/>
            <a:ext cx="1548600" cy="9597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Employment/Job….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​​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4510488" y="3058675"/>
            <a:ext cx="1625700" cy="9597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Work/Cut Tax….</a:t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3116850" y="2128675"/>
            <a:ext cx="3065400" cy="2013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1324825" y="1002050"/>
            <a:ext cx="604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Obama's speeches reflect the country’s social, political and economic events and policies, which is correlated with Approval Ratings.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2022400" y="2959000"/>
            <a:ext cx="889800" cy="2163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correlate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6407403" y="2959000"/>
            <a:ext cx="797400" cy="2163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15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Analytics Pipeline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CCA5939E-AD5C-BF6F-0EA9-F164A2A15C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787363"/>
              </p:ext>
            </p:extLst>
          </p:nvPr>
        </p:nvGraphicFramePr>
        <p:xfrm>
          <a:off x="415636" y="992332"/>
          <a:ext cx="78976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Collecting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225900"/>
            <a:ext cx="7038900" cy="3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Package: urlopen, BeautifulSoup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Link of each individual speech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BeautifulSoup(webpage, ‘lxml’)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soup.find_all(‘a’, href=TRUE)  with a_href[‘href’]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complete website url format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Text, date and title of the speech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BeautifulSoup.get_text()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BeautifulSoup.find_all(‘b’)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BeautifulSoup.find_all(‘title’)</a:t>
            </a:r>
            <a:endParaRPr lang="en" sz="1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400" y="2936050"/>
            <a:ext cx="7038900" cy="25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121800" y="1104800"/>
            <a:ext cx="7038900" cy="1721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Step 1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Remove heading and useless words from title and content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Step 2 Named Entity Recognition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spaCy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Remove words labeled by ‘ORG’, ‘DATE’ and ‘Person’</a:t>
            </a:r>
          </a:p>
          <a:p>
            <a:pPr>
              <a:buFont typeface="Arial"/>
              <a:buChar char="●"/>
            </a:pPr>
            <a:endParaRPr lang="en" altLang="zh-CN" sz="14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54;p16">
            <a:extLst>
              <a:ext uri="{FF2B5EF4-FFF2-40B4-BE49-F238E27FC236}">
                <a16:creationId xmlns:a16="http://schemas.microsoft.com/office/drawing/2014/main" id="{93FB92C4-FCB7-42DA-BE90-1F43A465BF33}"/>
              </a:ext>
            </a:extLst>
          </p:cNvPr>
          <p:cNvSpPr txBox="1">
            <a:spLocks/>
          </p:cNvSpPr>
          <p:nvPr/>
        </p:nvSpPr>
        <p:spPr>
          <a:xfrm>
            <a:off x="1121800" y="2826327"/>
            <a:ext cx="7038900" cy="1721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Step 3 Sentiment Analysis</a:t>
            </a:r>
          </a:p>
          <a:p>
            <a:pPr>
              <a:spcBef>
                <a:spcPts val="1200"/>
              </a:spcBef>
              <a:buFont typeface="Arial"/>
              <a:buChar char="●"/>
            </a:pPr>
            <a:r>
              <a:rPr lang="en" altLang="zh-CN" sz="1500" dirty="0"/>
              <a:t>Keep the words tagged as ‘ALPHA’ and not tagged as ‘STOP’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indent="0">
              <a:spcBef>
                <a:spcPts val="1200"/>
              </a:spcBef>
              <a:buFont typeface="Lato"/>
              <a:buNone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Step 4 Topic Modeling</a:t>
            </a:r>
          </a:p>
          <a:p>
            <a:r>
              <a:rPr lang="en" altLang="zh-CN" dirty="0"/>
              <a:t>Remove words such as ‘ADV’, ‘PRON’, and ‘CCONJ’ </a:t>
            </a:r>
          </a:p>
          <a:p>
            <a:pPr>
              <a:buFont typeface="Arial"/>
              <a:buChar char="●"/>
            </a:pPr>
            <a:r>
              <a:rPr lang="en" altLang="zh-CN" sz="1400" dirty="0">
                <a:latin typeface="Arial"/>
                <a:ea typeface="Arial"/>
                <a:cs typeface="Arial"/>
                <a:sym typeface="Arial"/>
              </a:rPr>
              <a:t>Remove the most frequent words like ‘everyday’ and the least frequent words</a:t>
            </a:r>
          </a:p>
          <a:p>
            <a:pPr>
              <a:buFont typeface="Arial"/>
              <a:buChar char="●"/>
            </a:pPr>
            <a:endParaRPr lang="en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1341025" y="1091950"/>
            <a:ext cx="388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Package: </a:t>
            </a:r>
            <a:r>
              <a:rPr lang="en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TextBlob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578200" y="3892975"/>
            <a:ext cx="133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98D67254-0FDF-9254-B8E9-AAC45AEE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664534"/>
            <a:ext cx="4140200" cy="2686948"/>
          </a:xfrm>
          <a:prstGeom prst="rect">
            <a:avLst/>
          </a:prstGeom>
        </p:spPr>
      </p:pic>
      <p:pic>
        <p:nvPicPr>
          <p:cNvPr id="9" name="图片 8" descr="图表, 直方图&#10;&#10;描述已自动生成">
            <a:extLst>
              <a:ext uri="{FF2B5EF4-FFF2-40B4-BE49-F238E27FC236}">
                <a16:creationId xmlns:a16="http://schemas.microsoft.com/office/drawing/2014/main" id="{6B3784F9-93A1-6F96-0EC7-3BE9C648A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006" y="1652765"/>
            <a:ext cx="4140200" cy="26987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F7561F-D226-0F26-145F-A6624C176F10}"/>
              </a:ext>
            </a:extLst>
          </p:cNvPr>
          <p:cNvSpPr txBox="1"/>
          <p:nvPr/>
        </p:nvSpPr>
        <p:spPr>
          <a:xfrm>
            <a:off x="1875400" y="4516981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Positive or Negative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35227F-96D0-F69E-7228-C940ED1F4EEB}"/>
              </a:ext>
            </a:extLst>
          </p:cNvPr>
          <p:cNvSpPr txBox="1"/>
          <p:nvPr/>
        </p:nvSpPr>
        <p:spPr>
          <a:xfrm>
            <a:off x="6288130" y="4472751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Polarity distribution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Dirichlet Allocation (LDA)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1348425" y="1047675"/>
            <a:ext cx="388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Package: </a:t>
            </a:r>
            <a:r>
              <a:rPr lang="en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sklearn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244464" y="4198126"/>
            <a:ext cx="17361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Perplexity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A52111FF-D221-360D-86D2-529C2E61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131" y="1594802"/>
            <a:ext cx="4009737" cy="25010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938850" y="371500"/>
            <a:ext cx="29916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023600" y="1019821"/>
            <a:ext cx="34722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concluded the following topics: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War/violence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Health care</a:t>
            </a:r>
            <a:endParaRPr lang="en" altLang="zh-C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Foreign relation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Economy/employment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BE2969C2-5526-AE2A-9EE6-0A14FDA1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6" y="2768864"/>
            <a:ext cx="2791374" cy="2003136"/>
          </a:xfrm>
          <a:prstGeom prst="rect">
            <a:avLst/>
          </a:prstGeom>
        </p:spPr>
      </p:pic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AA7A5355-B659-F94A-8926-C293FEDF8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670" y="2768864"/>
            <a:ext cx="2713019" cy="2003136"/>
          </a:xfrm>
          <a:prstGeom prst="rect">
            <a:avLst/>
          </a:prstGeom>
        </p:spPr>
      </p:pic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96ADEB6E-D36C-A0A9-646D-5AA6F0180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919" y="2768864"/>
            <a:ext cx="2647981" cy="2003136"/>
          </a:xfrm>
          <a:prstGeom prst="rect">
            <a:avLst/>
          </a:prstGeom>
        </p:spPr>
      </p:pic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A8750719-BEBC-A4F9-38FC-385350059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604" y="459660"/>
            <a:ext cx="2761305" cy="20148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1017150" y="409100"/>
            <a:ext cx="40437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body" idx="1"/>
          </p:nvPr>
        </p:nvSpPr>
        <p:spPr>
          <a:xfrm>
            <a:off x="1414338" y="1293575"/>
            <a:ext cx="3834300" cy="5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latin typeface="Times New Roman"/>
                <a:ea typeface="Times New Roman"/>
                <a:cs typeface="Times New Roman"/>
                <a:sym typeface="Times New Roman"/>
              </a:rPr>
              <a:t>Obama Presidential Job Approval 2009-2017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682350" y="4117225"/>
            <a:ext cx="539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1.Approval rating rose relatively quickly from 41% in August 2011 to 53% in December 2012,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other periods was relatively flat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25" y="1651913"/>
            <a:ext cx="5582034" cy="22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 txBox="1"/>
          <p:nvPr/>
        </p:nvSpPr>
        <p:spPr>
          <a:xfrm>
            <a:off x="6632573" y="173150"/>
            <a:ext cx="244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Defense outlays (of GDP</a:t>
            </a:r>
            <a:r>
              <a:rPr lang="en" sz="1200">
                <a:solidFill>
                  <a:schemeClr val="lt1"/>
                </a:solidFill>
              </a:rPr>
              <a:t>) 2009-2017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2563" y="664199"/>
            <a:ext cx="2184350" cy="11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2575" y="2209075"/>
            <a:ext cx="2184350" cy="10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6935348" y="1953338"/>
            <a:ext cx="244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GDP 2009-2017</a:t>
            </a:r>
            <a:endParaRPr sz="1200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20"/>
          <p:cNvCxnSpPr/>
          <p:nvPr/>
        </p:nvCxnSpPr>
        <p:spPr>
          <a:xfrm>
            <a:off x="307147" y="2740800"/>
            <a:ext cx="5823600" cy="2910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20"/>
          <p:cNvSpPr txBox="1"/>
          <p:nvPr/>
        </p:nvSpPr>
        <p:spPr>
          <a:xfrm>
            <a:off x="69825" y="2678875"/>
            <a:ext cx="71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50%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1909200" y="3763225"/>
            <a:ext cx="980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08/2011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2889300" y="3763225"/>
            <a:ext cx="980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12/2012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2575" y="3663350"/>
            <a:ext cx="2184350" cy="109789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0"/>
          <p:cNvSpPr txBox="1"/>
          <p:nvPr/>
        </p:nvSpPr>
        <p:spPr>
          <a:xfrm>
            <a:off x="6609898" y="3379438"/>
            <a:ext cx="244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Unemployment Rate 2009-2017</a:t>
            </a:r>
            <a:endParaRPr sz="1200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1006975" y="418750"/>
            <a:ext cx="70389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5036350" y="1209600"/>
            <a:ext cx="3107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1006975" y="1121725"/>
            <a:ext cx="7873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During this period, his speeches’ main topics :  </a:t>
            </a:r>
            <a:r>
              <a:rPr lang="en" sz="1700" b="1" i="1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war(55%), economy(68%)</a:t>
            </a:r>
            <a:endParaRPr sz="1700" u="sng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2028116" y="3941014"/>
            <a:ext cx="1965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F1:Proportion of </a:t>
            </a:r>
            <a:r>
              <a:rPr lang="en" sz="900" b="1" i="1" dirty="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War</a:t>
            </a:r>
            <a:endParaRPr sz="600" dirty="0">
              <a:solidFill>
                <a:srgbClr val="CCCCCC"/>
              </a:solidFill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6251517" y="3884475"/>
            <a:ext cx="1965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F2:Proportion of </a:t>
            </a:r>
            <a:r>
              <a:rPr lang="en" sz="900" b="1" i="1" dirty="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Work</a:t>
            </a:r>
            <a:endParaRPr sz="600" dirty="0">
              <a:solidFill>
                <a:srgbClr val="CCCCCC"/>
              </a:solidFill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1202536" y="419118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Cause(War)</a:t>
            </a: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Ended the war in Iraq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5484568" y="4107147"/>
            <a:ext cx="30000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Cause(Economy)</a:t>
            </a: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Cut Tax </a:t>
            </a:r>
          </a:p>
          <a:p>
            <a:pPr algn="ctr"/>
            <a:r>
              <a:rPr lang="en" altLang="zh-CN" dirty="0">
                <a:solidFill>
                  <a:srgbClr val="FFFFFF"/>
                </a:solidFill>
              </a:rPr>
              <a:t>Motivated the American Jobs Act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CE0A6E6A-0E41-42CC-4898-4F012FD49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38" y="1553060"/>
            <a:ext cx="3332642" cy="2431692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F98827C6-88D2-B02D-9265-DC251EF3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771" y="1542341"/>
            <a:ext cx="3332642" cy="23915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397</Words>
  <Application>Microsoft Macintosh PowerPoint</Application>
  <PresentationFormat>全屏显示(16:9)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Georgia</vt:lpstr>
      <vt:lpstr>Lato</vt:lpstr>
      <vt:lpstr>Times New Roman</vt:lpstr>
      <vt:lpstr>Montserrat</vt:lpstr>
      <vt:lpstr>Arial</vt:lpstr>
      <vt:lpstr>Focus</vt:lpstr>
      <vt:lpstr>Obama Speech NLP Analysis</vt:lpstr>
      <vt:lpstr>Speech Analytics Pipeline</vt:lpstr>
      <vt:lpstr>Data Collecting</vt:lpstr>
      <vt:lpstr>Data pre-processing</vt:lpstr>
      <vt:lpstr>Sentiment Analysis</vt:lpstr>
      <vt:lpstr>Latent Dirichlet Allocation (LDA)</vt:lpstr>
      <vt:lpstr>Topics</vt:lpstr>
      <vt:lpstr>Interpretation</vt:lpstr>
      <vt:lpstr>Interpretation</vt:lpstr>
      <vt:lpstr>General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Obama Speech NLP Analysis</dc:title>
  <cp:lastModifiedBy>PG-Li, Yitong</cp:lastModifiedBy>
  <cp:revision>4</cp:revision>
  <dcterms:modified xsi:type="dcterms:W3CDTF">2022-08-13T19:34:02Z</dcterms:modified>
</cp:coreProperties>
</file>