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F832-0C6A-4A95-A640-A6BB215C3F3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90F5-18A5-4B60-9B72-CD23FE08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F832-0C6A-4A95-A640-A6BB215C3F3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90F5-18A5-4B60-9B72-CD23FE08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3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F832-0C6A-4A95-A640-A6BB215C3F3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90F5-18A5-4B60-9B72-CD23FE08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F832-0C6A-4A95-A640-A6BB215C3F3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90F5-18A5-4B60-9B72-CD23FE08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F832-0C6A-4A95-A640-A6BB215C3F3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90F5-18A5-4B60-9B72-CD23FE08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F832-0C6A-4A95-A640-A6BB215C3F3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90F5-18A5-4B60-9B72-CD23FE08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6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F832-0C6A-4A95-A640-A6BB215C3F3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90F5-18A5-4B60-9B72-CD23FE08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F832-0C6A-4A95-A640-A6BB215C3F3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90F5-18A5-4B60-9B72-CD23FE08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F832-0C6A-4A95-A640-A6BB215C3F3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90F5-18A5-4B60-9B72-CD23FE08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7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F832-0C6A-4A95-A640-A6BB215C3F3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90F5-18A5-4B60-9B72-CD23FE08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F832-0C6A-4A95-A640-A6BB215C3F3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090F5-18A5-4B60-9B72-CD23FE08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F832-0C6A-4A95-A640-A6BB215C3F3C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90F5-18A5-4B60-9B72-CD23FE08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E6B1-DA75-46C7-8353-9A3ECF57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6" y="102911"/>
            <a:ext cx="6007042" cy="619406"/>
          </a:xfrm>
        </p:spPr>
        <p:txBody>
          <a:bodyPr>
            <a:normAutofit/>
          </a:bodyPr>
          <a:lstStyle/>
          <a:p>
            <a:r>
              <a:rPr lang="en-US" sz="2400" dirty="0"/>
              <a:t>Workflow and script usage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BBBDB8-05B6-4138-83B6-25AF413A741C}"/>
              </a:ext>
            </a:extLst>
          </p:cNvPr>
          <p:cNvSpPr/>
          <p:nvPr/>
        </p:nvSpPr>
        <p:spPr>
          <a:xfrm>
            <a:off x="2947945" y="1827781"/>
            <a:ext cx="1705063" cy="1265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47474-AF45-4119-A58F-F478AF158F5C}"/>
              </a:ext>
            </a:extLst>
          </p:cNvPr>
          <p:cNvSpPr txBox="1"/>
          <p:nvPr/>
        </p:nvSpPr>
        <p:spPr>
          <a:xfrm>
            <a:off x="3014007" y="1862141"/>
            <a:ext cx="198189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Image cells: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Draq5 – DNA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SSC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Bright field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DHR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Bacteria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B20ABE-0705-45CA-B944-D659EF2909CE}"/>
              </a:ext>
            </a:extLst>
          </p:cNvPr>
          <p:cNvCxnSpPr/>
          <p:nvPr/>
        </p:nvCxnSpPr>
        <p:spPr>
          <a:xfrm>
            <a:off x="4753674" y="2274493"/>
            <a:ext cx="736134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68D4B9-C586-46C9-BDB4-D7DBAE9210C8}"/>
              </a:ext>
            </a:extLst>
          </p:cNvPr>
          <p:cNvSpPr/>
          <p:nvPr/>
        </p:nvSpPr>
        <p:spPr>
          <a:xfrm>
            <a:off x="5701630" y="1824635"/>
            <a:ext cx="2166458" cy="899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27228-816D-4C4B-8A54-03F19E2D5025}"/>
              </a:ext>
            </a:extLst>
          </p:cNvPr>
          <p:cNvSpPr txBox="1"/>
          <p:nvPr/>
        </p:nvSpPr>
        <p:spPr>
          <a:xfrm>
            <a:off x="5701631" y="1858994"/>
            <a:ext cx="198189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Feature extraction: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Size/shape features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Texture features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Intensity features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A3FBC0-7A93-4A44-B430-EBCC564CED84}"/>
              </a:ext>
            </a:extLst>
          </p:cNvPr>
          <p:cNvCxnSpPr>
            <a:cxnSpLocks/>
          </p:cNvCxnSpPr>
          <p:nvPr/>
        </p:nvCxnSpPr>
        <p:spPr>
          <a:xfrm>
            <a:off x="7960370" y="2261089"/>
            <a:ext cx="322973" cy="8331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9C2FB6-5DFB-4E92-81A8-EB06FBDA6847}"/>
              </a:ext>
            </a:extLst>
          </p:cNvPr>
          <p:cNvSpPr/>
          <p:nvPr/>
        </p:nvSpPr>
        <p:spPr>
          <a:xfrm>
            <a:off x="8682871" y="1778461"/>
            <a:ext cx="2722227" cy="134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4C9EF-85CB-4609-A5AB-0346B51A935F}"/>
              </a:ext>
            </a:extLst>
          </p:cNvPr>
          <p:cNvSpPr txBox="1"/>
          <p:nvPr/>
        </p:nvSpPr>
        <p:spPr>
          <a:xfrm>
            <a:off x="8682871" y="1812821"/>
            <a:ext cx="262155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QC/exploration: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Feature correlation to remove redundant features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Sample correlation to look for outliers or identify global trends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7AEB2A-873B-4E9E-BC80-284CD53BBDA8}"/>
              </a:ext>
            </a:extLst>
          </p:cNvPr>
          <p:cNvCxnSpPr>
            <a:cxnSpLocks/>
          </p:cNvCxnSpPr>
          <p:nvPr/>
        </p:nvCxnSpPr>
        <p:spPr>
          <a:xfrm>
            <a:off x="10076491" y="3189103"/>
            <a:ext cx="0" cy="5526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F89C53-D970-4565-A3CC-858C1EABA439}"/>
              </a:ext>
            </a:extLst>
          </p:cNvPr>
          <p:cNvSpPr/>
          <p:nvPr/>
        </p:nvSpPr>
        <p:spPr>
          <a:xfrm>
            <a:off x="8715378" y="3805693"/>
            <a:ext cx="2722227" cy="134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58E94-2D71-4C6A-93B8-671746BA5F50}"/>
              </a:ext>
            </a:extLst>
          </p:cNvPr>
          <p:cNvSpPr txBox="1"/>
          <p:nvPr/>
        </p:nvSpPr>
        <p:spPr>
          <a:xfrm>
            <a:off x="8715378" y="3840054"/>
            <a:ext cx="262155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Feature Normalization: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Scale/center all feature values per file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Rescale intensity based features using gaussian fitting and landmark peaks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17B192-DC0F-4255-A424-16BF2337CD86}"/>
              </a:ext>
            </a:extLst>
          </p:cNvPr>
          <p:cNvCxnSpPr>
            <a:cxnSpLocks/>
          </p:cNvCxnSpPr>
          <p:nvPr/>
        </p:nvCxnSpPr>
        <p:spPr>
          <a:xfrm flipH="1" flipV="1">
            <a:off x="8283343" y="4494018"/>
            <a:ext cx="296246" cy="21524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FC6C4F-34B9-41C0-B385-FC20D6FCAE02}"/>
              </a:ext>
            </a:extLst>
          </p:cNvPr>
          <p:cNvSpPr/>
          <p:nvPr/>
        </p:nvSpPr>
        <p:spPr>
          <a:xfrm>
            <a:off x="5744626" y="3036233"/>
            <a:ext cx="2722227" cy="134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7654B6-9742-487F-A8E8-578D8DA9142A}"/>
              </a:ext>
            </a:extLst>
          </p:cNvPr>
          <p:cNvSpPr txBox="1"/>
          <p:nvPr/>
        </p:nvSpPr>
        <p:spPr>
          <a:xfrm>
            <a:off x="5854734" y="3109407"/>
            <a:ext cx="2621559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K-NN clustering: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Do clustering on merged FCS files feature values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Export cluster IDs and dimensionality reduction plot coordinates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61A43C3-2E2F-4A8A-84BE-EC69E29452DF}"/>
              </a:ext>
            </a:extLst>
          </p:cNvPr>
          <p:cNvSpPr/>
          <p:nvPr/>
        </p:nvSpPr>
        <p:spPr>
          <a:xfrm>
            <a:off x="2840986" y="3464809"/>
            <a:ext cx="2679605" cy="134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7764B-BEAB-492A-BBF3-B2433C19711E}"/>
              </a:ext>
            </a:extLst>
          </p:cNvPr>
          <p:cNvSpPr txBox="1"/>
          <p:nvPr/>
        </p:nvSpPr>
        <p:spPr>
          <a:xfrm>
            <a:off x="2840984" y="3578583"/>
            <a:ext cx="2722227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Statistics and cell visualization: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Statistical modeling on cell counts per cluster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Plot clustering results heatmaps and network graphs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758031-F7BF-43FC-BC09-08F689D43649}"/>
              </a:ext>
            </a:extLst>
          </p:cNvPr>
          <p:cNvCxnSpPr>
            <a:cxnSpLocks/>
          </p:cNvCxnSpPr>
          <p:nvPr/>
        </p:nvCxnSpPr>
        <p:spPr>
          <a:xfrm flipH="1">
            <a:off x="5586606" y="3429000"/>
            <a:ext cx="98242" cy="14958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D246D51-7E2B-4DF2-9C8A-9B1B1C633C75}"/>
              </a:ext>
            </a:extLst>
          </p:cNvPr>
          <p:cNvGrpSpPr/>
          <p:nvPr/>
        </p:nvGrpSpPr>
        <p:grpSpPr>
          <a:xfrm>
            <a:off x="3249947" y="1287555"/>
            <a:ext cx="4433582" cy="277000"/>
            <a:chOff x="478172" y="1751543"/>
            <a:chExt cx="4433582" cy="277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89B40A-E54E-4C62-BAA8-9E3C7238A3A9}"/>
                </a:ext>
              </a:extLst>
            </p:cNvPr>
            <p:cNvSpPr txBox="1"/>
            <p:nvPr/>
          </p:nvSpPr>
          <p:spPr>
            <a:xfrm>
              <a:off x="2066050" y="1751544"/>
              <a:ext cx="1224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IDEAS software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D5F09FB-7754-4934-B379-A7662FEC0AB4}"/>
                </a:ext>
              </a:extLst>
            </p:cNvPr>
            <p:cNvGrpSpPr/>
            <p:nvPr/>
          </p:nvGrpSpPr>
          <p:grpSpPr>
            <a:xfrm>
              <a:off x="478172" y="1760101"/>
              <a:ext cx="1446840" cy="259883"/>
              <a:chOff x="478172" y="1760101"/>
              <a:chExt cx="1446840" cy="259883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AC44F7E-37C0-43D1-AAB9-AE83E23BEE5B}"/>
                  </a:ext>
                </a:extLst>
              </p:cNvPr>
              <p:cNvCxnSpPr/>
              <p:nvPr/>
            </p:nvCxnSpPr>
            <p:spPr>
              <a:xfrm flipH="1">
                <a:off x="488397" y="1884194"/>
                <a:ext cx="1436615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16DB9B6-FA36-4659-8D11-547DFBCE5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172" y="1760101"/>
                <a:ext cx="1" cy="259883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F42FC3A-CF23-47BE-A759-9108D66E049B}"/>
                </a:ext>
              </a:extLst>
            </p:cNvPr>
            <p:cNvGrpSpPr/>
            <p:nvPr/>
          </p:nvGrpSpPr>
          <p:grpSpPr>
            <a:xfrm rot="10800000">
              <a:off x="3135384" y="1751543"/>
              <a:ext cx="1776370" cy="259883"/>
              <a:chOff x="873853" y="988769"/>
              <a:chExt cx="1436616" cy="25988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51CB54B-C5D3-40BB-8EEB-3247704F5FBB}"/>
                  </a:ext>
                </a:extLst>
              </p:cNvPr>
              <p:cNvCxnSpPr/>
              <p:nvPr/>
            </p:nvCxnSpPr>
            <p:spPr>
              <a:xfrm flipH="1">
                <a:off x="873854" y="1112862"/>
                <a:ext cx="1436615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B51C06A-3A74-4548-B386-5CBBEAA78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3853" y="988769"/>
                <a:ext cx="1" cy="259883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9DD8F4-40DD-447A-8C94-3FA175280B38}"/>
              </a:ext>
            </a:extLst>
          </p:cNvPr>
          <p:cNvGrpSpPr/>
          <p:nvPr/>
        </p:nvGrpSpPr>
        <p:grpSpPr>
          <a:xfrm rot="5400000">
            <a:off x="9790594" y="3362551"/>
            <a:ext cx="3998960" cy="461665"/>
            <a:chOff x="3929193" y="918628"/>
            <a:chExt cx="4659557" cy="4616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98CC3D-8FE4-45FD-87A7-E91A4E7A4100}"/>
                </a:ext>
              </a:extLst>
            </p:cNvPr>
            <p:cNvSpPr txBox="1"/>
            <p:nvPr/>
          </p:nvSpPr>
          <p:spPr>
            <a:xfrm>
              <a:off x="5302367" y="918628"/>
              <a:ext cx="1510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processFcsFiles.R</a:t>
              </a:r>
              <a:endParaRPr lang="en-US" sz="1200" dirty="0"/>
            </a:p>
            <a:p>
              <a:pPr algn="ctr"/>
              <a:r>
                <a:rPr lang="en-US" sz="1200" dirty="0" err="1"/>
                <a:t>AuxFunctions.R</a:t>
              </a:r>
              <a:endParaRPr lang="en-US" sz="1200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4AEC0FF-56A8-4112-896E-C03EADADE806}"/>
                </a:ext>
              </a:extLst>
            </p:cNvPr>
            <p:cNvGrpSpPr/>
            <p:nvPr/>
          </p:nvGrpSpPr>
          <p:grpSpPr>
            <a:xfrm rot="10800000">
              <a:off x="6812380" y="1006871"/>
              <a:ext cx="1776370" cy="259883"/>
              <a:chOff x="873853" y="988769"/>
              <a:chExt cx="1436616" cy="259883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0273D1E-124B-43B8-819D-F6739981345E}"/>
                  </a:ext>
                </a:extLst>
              </p:cNvPr>
              <p:cNvCxnSpPr/>
              <p:nvPr/>
            </p:nvCxnSpPr>
            <p:spPr>
              <a:xfrm flipH="1">
                <a:off x="873854" y="1112862"/>
                <a:ext cx="1436615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240D70E-A62A-4858-BF62-3112706D9B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3853" y="988769"/>
                <a:ext cx="1" cy="259883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AEC2BF7-2BAB-4143-BE55-17A4ECB3E5E1}"/>
                </a:ext>
              </a:extLst>
            </p:cNvPr>
            <p:cNvGrpSpPr/>
            <p:nvPr/>
          </p:nvGrpSpPr>
          <p:grpSpPr>
            <a:xfrm>
              <a:off x="3929193" y="1021371"/>
              <a:ext cx="1441336" cy="227539"/>
              <a:chOff x="3929193" y="1021371"/>
              <a:chExt cx="1441336" cy="22753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3186DB0-4708-4FC1-A8FF-57F216C621AD}"/>
                  </a:ext>
                </a:extLst>
              </p:cNvPr>
              <p:cNvCxnSpPr/>
              <p:nvPr/>
            </p:nvCxnSpPr>
            <p:spPr>
              <a:xfrm flipH="1">
                <a:off x="3933914" y="1140212"/>
                <a:ext cx="1436615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19F5431-6B25-43AC-9197-A5F6D056C0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29193" y="1021371"/>
                <a:ext cx="1" cy="227539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D5E807F-F725-4470-BF5C-0F20537D4CDD}"/>
              </a:ext>
            </a:extLst>
          </p:cNvPr>
          <p:cNvGrpSpPr/>
          <p:nvPr/>
        </p:nvGrpSpPr>
        <p:grpSpPr>
          <a:xfrm>
            <a:off x="5807256" y="4759951"/>
            <a:ext cx="2655117" cy="556935"/>
            <a:chOff x="623239" y="5844069"/>
            <a:chExt cx="4473074" cy="25988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9DD474-6E87-4CA9-8395-C62779ECAA77}"/>
                </a:ext>
              </a:extLst>
            </p:cNvPr>
            <p:cNvSpPr txBox="1"/>
            <p:nvPr/>
          </p:nvSpPr>
          <p:spPr>
            <a:xfrm>
              <a:off x="2206829" y="5844070"/>
              <a:ext cx="1224269" cy="21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Vortex (</a:t>
              </a:r>
              <a:r>
                <a:rPr lang="en-US" sz="1200" dirty="0" err="1"/>
                <a:t>xshift</a:t>
              </a:r>
              <a:r>
                <a:rPr lang="en-US" sz="1200" dirty="0"/>
                <a:t>)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B64F825-7816-4FEC-9C21-65CE7F89C326}"/>
                </a:ext>
              </a:extLst>
            </p:cNvPr>
            <p:cNvGrpSpPr/>
            <p:nvPr/>
          </p:nvGrpSpPr>
          <p:grpSpPr>
            <a:xfrm>
              <a:off x="623239" y="5844069"/>
              <a:ext cx="4473074" cy="259884"/>
              <a:chOff x="623239" y="5844069"/>
              <a:chExt cx="4473074" cy="259884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AE28EE8-4266-4795-8D33-1EB91A53DCCE}"/>
                  </a:ext>
                </a:extLst>
              </p:cNvPr>
              <p:cNvCxnSpPr/>
              <p:nvPr/>
            </p:nvCxnSpPr>
            <p:spPr>
              <a:xfrm flipH="1">
                <a:off x="629176" y="5976720"/>
                <a:ext cx="1436615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8AEDC95-73BB-4363-B3B2-4107C0B0C056}"/>
                  </a:ext>
                </a:extLst>
              </p:cNvPr>
              <p:cNvCxnSpPr/>
              <p:nvPr/>
            </p:nvCxnSpPr>
            <p:spPr>
              <a:xfrm rot="10800000" flipH="1">
                <a:off x="3319943" y="5979859"/>
                <a:ext cx="1776369" cy="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45E7D1B-9D47-4DAA-9F45-E22B597F577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096312" y="5844069"/>
                <a:ext cx="1" cy="259883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B2F8DDA-7350-43D2-963A-599237D18BE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623239" y="5844070"/>
                <a:ext cx="1" cy="259883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A1DDC4C-5078-4E39-908D-444589E6A69B}"/>
              </a:ext>
            </a:extLst>
          </p:cNvPr>
          <p:cNvGrpSpPr/>
          <p:nvPr/>
        </p:nvGrpSpPr>
        <p:grpSpPr>
          <a:xfrm>
            <a:off x="3125753" y="4925261"/>
            <a:ext cx="2152691" cy="308430"/>
            <a:chOff x="864066" y="6335847"/>
            <a:chExt cx="2152691" cy="30843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29C47F-DD88-4DE5-A86C-0FF84B8AC065}"/>
                </a:ext>
              </a:extLst>
            </p:cNvPr>
            <p:cNvSpPr txBox="1"/>
            <p:nvPr/>
          </p:nvSpPr>
          <p:spPr>
            <a:xfrm>
              <a:off x="955431" y="6335847"/>
              <a:ext cx="2052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processClusteringResults.R</a:t>
              </a:r>
              <a:endParaRPr lang="en-US" sz="120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14B942-BA94-4EF9-93A2-69375DD4C3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066" y="6491124"/>
              <a:ext cx="135146" cy="3893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A8BE5-17B8-4740-8989-93FBC4029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6753" y="6495017"/>
              <a:ext cx="231614" cy="287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E70ED1-6C0C-452F-B130-220E0EAC104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016756" y="6384394"/>
              <a:ext cx="1" cy="259883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E4F7C38-3E0B-4896-9503-2A6A5988239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72328" y="6361165"/>
              <a:ext cx="1" cy="259883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3BD7D1D-F790-4A79-B449-4AD80AE21232}"/>
              </a:ext>
            </a:extLst>
          </p:cNvPr>
          <p:cNvSpPr/>
          <p:nvPr/>
        </p:nvSpPr>
        <p:spPr>
          <a:xfrm>
            <a:off x="38980" y="2515764"/>
            <a:ext cx="2679603" cy="1346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45808C-4387-46DD-991C-F93E3B2685DB}"/>
              </a:ext>
            </a:extLst>
          </p:cNvPr>
          <p:cNvSpPr txBox="1"/>
          <p:nvPr/>
        </p:nvSpPr>
        <p:spPr>
          <a:xfrm>
            <a:off x="10404" y="2629538"/>
            <a:ext cx="272222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View clusters and images: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200" dirty="0"/>
              <a:t>Gate/view cells in differentially frequent clusters and types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7616A9-EC8D-4E78-860C-FEE868F93366}"/>
              </a:ext>
            </a:extLst>
          </p:cNvPr>
          <p:cNvCxnSpPr>
            <a:cxnSpLocks/>
          </p:cNvCxnSpPr>
          <p:nvPr/>
        </p:nvCxnSpPr>
        <p:spPr>
          <a:xfrm flipH="1" flipV="1">
            <a:off x="2343632" y="3970277"/>
            <a:ext cx="315937" cy="36254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4B4D4A-AA13-4CDD-8F34-348D6CE98572}"/>
              </a:ext>
            </a:extLst>
          </p:cNvPr>
          <p:cNvCxnSpPr>
            <a:cxnSpLocks/>
          </p:cNvCxnSpPr>
          <p:nvPr/>
        </p:nvCxnSpPr>
        <p:spPr>
          <a:xfrm flipH="1">
            <a:off x="5739006" y="3581400"/>
            <a:ext cx="98242" cy="14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B819E7-8164-436D-B28C-6D62FEFC8092}"/>
              </a:ext>
            </a:extLst>
          </p:cNvPr>
          <p:cNvCxnSpPr>
            <a:cxnSpLocks/>
          </p:cNvCxnSpPr>
          <p:nvPr/>
        </p:nvCxnSpPr>
        <p:spPr>
          <a:xfrm flipH="1">
            <a:off x="5891406" y="3733800"/>
            <a:ext cx="98242" cy="14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F2ABD9C-77C3-4952-9B53-A387DA36254A}"/>
              </a:ext>
            </a:extLst>
          </p:cNvPr>
          <p:cNvGrpSpPr/>
          <p:nvPr/>
        </p:nvGrpSpPr>
        <p:grpSpPr>
          <a:xfrm>
            <a:off x="202981" y="4017367"/>
            <a:ext cx="2368873" cy="461665"/>
            <a:chOff x="2343632" y="5641741"/>
            <a:chExt cx="2368873" cy="461665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1B28875-6CE3-4A81-AB17-7E31A14C26DF}"/>
                </a:ext>
              </a:extLst>
            </p:cNvPr>
            <p:cNvSpPr txBox="1"/>
            <p:nvPr/>
          </p:nvSpPr>
          <p:spPr>
            <a:xfrm>
              <a:off x="2659569" y="5641741"/>
              <a:ext cx="2052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FCS Express + </a:t>
              </a:r>
              <a:r>
                <a:rPr lang="en-US" sz="1200" dirty="0" err="1"/>
                <a:t>AddClusterIDs_FCSe.R</a:t>
              </a:r>
              <a:endParaRPr lang="en-US" sz="1200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476BA07-6CE2-47A7-8240-90142FFB1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632" y="5899708"/>
              <a:ext cx="135146" cy="3893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5BE84E-CD92-4489-ABD6-A10038D6E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319" y="5903601"/>
              <a:ext cx="231614" cy="287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0E982B7-E441-443B-BB71-A2AD8FEA63A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496322" y="5792978"/>
              <a:ext cx="1" cy="259883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209DAC-DDC2-4AF9-944E-D34F4B5C5A2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351894" y="5769749"/>
              <a:ext cx="1" cy="259883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598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143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Workflow and script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and script usage</dc:title>
  <dc:creator>Box, Andrew</dc:creator>
  <cp:lastModifiedBy>Box, Andrew</cp:lastModifiedBy>
  <cp:revision>4</cp:revision>
  <dcterms:created xsi:type="dcterms:W3CDTF">2019-04-05T15:12:51Z</dcterms:created>
  <dcterms:modified xsi:type="dcterms:W3CDTF">2019-04-05T15:40:54Z</dcterms:modified>
</cp:coreProperties>
</file>