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777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91" r:id="rId12"/>
    <p:sldId id="792" r:id="rId13"/>
    <p:sldId id="801" r:id="rId14"/>
    <p:sldId id="793" r:id="rId15"/>
    <p:sldId id="796" r:id="rId16"/>
    <p:sldId id="794" r:id="rId17"/>
    <p:sldId id="795" r:id="rId18"/>
    <p:sldId id="797" r:id="rId19"/>
    <p:sldId id="798" r:id="rId20"/>
    <p:sldId id="799" r:id="rId21"/>
    <p:sldId id="800" r:id="rId22"/>
    <p:sldId id="809" r:id="rId23"/>
    <p:sldId id="802" r:id="rId24"/>
    <p:sldId id="804" r:id="rId25"/>
    <p:sldId id="805" r:id="rId26"/>
    <p:sldId id="806" r:id="rId27"/>
    <p:sldId id="807" r:id="rId28"/>
    <p:sldId id="808" r:id="rId29"/>
    <p:sldId id="803" r:id="rId30"/>
    <p:sldId id="316" r:id="rId31"/>
    <p:sldId id="318" r:id="rId33"/>
    <p:sldId id="810" r:id="rId34"/>
    <p:sldId id="778" r:id="rId35"/>
    <p:sldId id="811" r:id="rId36"/>
    <p:sldId id="820" r:id="rId37"/>
    <p:sldId id="812" r:id="rId38"/>
    <p:sldId id="779" r:id="rId39"/>
    <p:sldId id="819" r:id="rId40"/>
    <p:sldId id="813" r:id="rId41"/>
    <p:sldId id="814" r:id="rId42"/>
    <p:sldId id="821" r:id="rId43"/>
    <p:sldId id="822" r:id="rId44"/>
    <p:sldId id="823" r:id="rId45"/>
    <p:sldId id="824" r:id="rId46"/>
    <p:sldId id="828" r:id="rId47"/>
    <p:sldId id="829" r:id="rId48"/>
    <p:sldId id="834" r:id="rId49"/>
    <p:sldId id="835" r:id="rId50"/>
    <p:sldId id="817" r:id="rId51"/>
    <p:sldId id="837" r:id="rId52"/>
    <p:sldId id="831" r:id="rId53"/>
    <p:sldId id="825" r:id="rId54"/>
    <p:sldId id="827" r:id="rId55"/>
    <p:sldId id="826" r:id="rId56"/>
    <p:sldId id="833" r:id="rId57"/>
    <p:sldId id="832" r:id="rId58"/>
    <p:sldId id="836" r:id="rId59"/>
    <p:sldId id="838" r:id="rId60"/>
    <p:sldId id="788" r:id="rId61"/>
    <p:sldId id="780" r:id="rId62"/>
    <p:sldId id="412" r:id="rId63"/>
    <p:sldId id="301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2BB8E8-32CF-4D36-94A9-863ED0E276C7}">
          <p14:sldIdLst>
            <p14:sldId id="256"/>
            <p14:sldId id="777"/>
            <p14:sldId id="781"/>
            <p14:sldId id="782"/>
            <p14:sldId id="783"/>
            <p14:sldId id="784"/>
            <p14:sldId id="785"/>
            <p14:sldId id="786"/>
            <p14:sldId id="787"/>
            <p14:sldId id="791"/>
            <p14:sldId id="792"/>
            <p14:sldId id="801"/>
            <p14:sldId id="793"/>
            <p14:sldId id="796"/>
            <p14:sldId id="794"/>
            <p14:sldId id="795"/>
            <p14:sldId id="797"/>
            <p14:sldId id="798"/>
            <p14:sldId id="799"/>
            <p14:sldId id="800"/>
            <p14:sldId id="809"/>
            <p14:sldId id="802"/>
            <p14:sldId id="804"/>
            <p14:sldId id="805"/>
            <p14:sldId id="806"/>
            <p14:sldId id="807"/>
            <p14:sldId id="808"/>
            <p14:sldId id="803"/>
            <p14:sldId id="316"/>
            <p14:sldId id="318"/>
            <p14:sldId id="810"/>
            <p14:sldId id="778"/>
            <p14:sldId id="811"/>
            <p14:sldId id="820"/>
            <p14:sldId id="812"/>
            <p14:sldId id="779"/>
            <p14:sldId id="819"/>
            <p14:sldId id="813"/>
            <p14:sldId id="814"/>
            <p14:sldId id="821"/>
            <p14:sldId id="822"/>
            <p14:sldId id="823"/>
            <p14:sldId id="824"/>
            <p14:sldId id="828"/>
            <p14:sldId id="829"/>
            <p14:sldId id="834"/>
            <p14:sldId id="835"/>
            <p14:sldId id="817"/>
            <p14:sldId id="837"/>
            <p14:sldId id="831"/>
            <p14:sldId id="825"/>
            <p14:sldId id="827"/>
            <p14:sldId id="826"/>
            <p14:sldId id="833"/>
            <p14:sldId id="832"/>
            <p14:sldId id="836"/>
            <p14:sldId id="838"/>
            <p14:sldId id="788"/>
            <p14:sldId id="780"/>
            <p14:sldId id="412"/>
            <p14:sldId id="30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ker, Ryan Shaun" initials="RYA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82396" autoAdjust="0"/>
  </p:normalViewPr>
  <p:slideViewPr>
    <p:cSldViewPr>
      <p:cViewPr varScale="1">
        <p:scale>
          <a:sx n="66" d="100"/>
          <a:sy n="66" d="100"/>
        </p:scale>
        <p:origin x="12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120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8" Type="http://schemas.openxmlformats.org/officeDocument/2006/relationships/commentAuthors" Target="commentAuthors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AAA7C-7ACC-4BFB-BE93-9F32D66A277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F639B-656A-4369-84E0-F13809BA208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Methods in </a:t>
            </a:r>
            <a:br>
              <a:rPr lang="en-US" b="1" dirty="0"/>
            </a:br>
            <a:r>
              <a:rPr lang="en-US" b="1" dirty="0"/>
              <a:t>Educational Data Mining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EDUC 6191</a:t>
            </a:r>
            <a:br>
              <a:rPr lang="en-US" dirty="0"/>
            </a:br>
            <a:r>
              <a:rPr lang="en-US" dirty="0"/>
              <a:t>Fall 2022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inputs M, N, P</a:t>
            </a:r>
            <a:endParaRPr lang="en-US" dirty="0"/>
          </a:p>
          <a:p>
            <a:r>
              <a:rPr lang="en-US" dirty="0"/>
              <a:t>With w weights 1, 0, -0.5 and b intercept 0.1</a:t>
            </a:r>
            <a:endParaRPr lang="en-US" dirty="0"/>
          </a:p>
          <a:p>
            <a:r>
              <a:rPr lang="en-US" dirty="0"/>
              <a:t>Then for M=1, N=-7, P=2</a:t>
            </a:r>
            <a:endParaRPr lang="en-US" dirty="0"/>
          </a:p>
          <a:p>
            <a:r>
              <a:rPr lang="en-US" dirty="0"/>
              <a:t>What is f(x)?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5697538"/>
            <a:ext cx="41338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inputs M, N, P</a:t>
            </a:r>
            <a:endParaRPr lang="en-US" dirty="0"/>
          </a:p>
          <a:p>
            <a:r>
              <a:rPr lang="en-US" dirty="0"/>
              <a:t>With w weights 1, 0, -0.5 and b intercept 0.1</a:t>
            </a:r>
            <a:endParaRPr lang="en-US" dirty="0"/>
          </a:p>
          <a:p>
            <a:r>
              <a:rPr lang="en-US" dirty="0"/>
              <a:t>Then for M=-1, N=0.003, P=8</a:t>
            </a:r>
            <a:endParaRPr lang="en-US" dirty="0"/>
          </a:p>
          <a:p>
            <a:r>
              <a:rPr lang="en-US" dirty="0"/>
              <a:t>What is f(x)?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5697538"/>
            <a:ext cx="41338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actually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modern neural networks use more complex decision functions than just a step function</a:t>
            </a:r>
            <a:endParaRPr lang="en-US" dirty="0"/>
          </a:p>
          <a:p>
            <a:pPr lvl="1"/>
            <a:r>
              <a:rPr lang="en-US" dirty="0"/>
              <a:t>Logistic function</a:t>
            </a:r>
            <a:endParaRPr lang="en-US" dirty="0"/>
          </a:p>
          <a:p>
            <a:pPr lvl="1"/>
            <a:r>
              <a:rPr lang="en-US" dirty="0"/>
              <a:t>Tanh function</a:t>
            </a:r>
            <a:endParaRPr lang="en-US" dirty="0"/>
          </a:p>
          <a:p>
            <a:pPr lvl="1"/>
            <a:r>
              <a:rPr lang="en-US" dirty="0" err="1"/>
              <a:t>ReLu</a:t>
            </a:r>
            <a:r>
              <a:rPr lang="en-US" dirty="0"/>
              <a:t> function</a:t>
            </a:r>
            <a:endParaRPr lang="en-US" dirty="0"/>
          </a:p>
          <a:p>
            <a:pPr lvl="2"/>
            <a:r>
              <a:rPr lang="en-US" dirty="0"/>
              <a:t>If x&gt;0, x</a:t>
            </a:r>
            <a:endParaRPr lang="en-US" dirty="0"/>
          </a:p>
          <a:p>
            <a:pPr lvl="2"/>
            <a:r>
              <a:rPr lang="en-US" dirty="0"/>
              <a:t>If x&lt;=0, 0</a:t>
            </a:r>
            <a:endParaRPr lang="en-US" dirty="0"/>
          </a:p>
          <a:p>
            <a:pPr lvl="1"/>
            <a:r>
              <a:rPr lang="en-US" dirty="0"/>
              <a:t>And many more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one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one perceptron can have multiple inputs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neural networks take a lot of inputs</a:t>
            </a:r>
            <a:br>
              <a:rPr lang="en-US" dirty="0"/>
            </a:br>
            <a:r>
              <a:rPr lang="en-US" dirty="0"/>
              <a:t>and they can produce multiple outputs</a:t>
            </a:r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895600" y="2714625"/>
            <a:ext cx="3000375" cy="3609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6400800"/>
            <a:ext cx="876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courtesy of glosser.ca used under Creative Commons Licensing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 circles: Predictors</a:t>
            </a:r>
            <a:endParaRPr lang="en-US" dirty="0"/>
          </a:p>
          <a:p>
            <a:r>
              <a:rPr lang="en-US" dirty="0"/>
              <a:t>Blue circles: </a:t>
            </a:r>
            <a:r>
              <a:rPr lang="en-US" dirty="0" err="1"/>
              <a:t>Perceptrons</a:t>
            </a:r>
            <a:endParaRPr lang="en-US" dirty="0"/>
          </a:p>
          <a:p>
            <a:r>
              <a:rPr lang="en-US" dirty="0"/>
              <a:t>Green circles: </a:t>
            </a:r>
            <a:r>
              <a:rPr lang="en-US" dirty="0" err="1"/>
              <a:t>Predicteds</a:t>
            </a:r>
            <a:endParaRPr lang="en-US" dirty="0"/>
          </a:p>
          <a:p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19800" y="2698750"/>
            <a:ext cx="3000375" cy="3609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6400800"/>
            <a:ext cx="876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courtesy of glosser.ca used under Creative Commons Licensing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see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layer neural network</a:t>
            </a:r>
            <a:endParaRPr lang="en-US" dirty="0"/>
          </a:p>
          <a:p>
            <a:r>
              <a:rPr lang="en-US" dirty="0"/>
              <a:t>A </a:t>
            </a:r>
            <a:r>
              <a:rPr lang="en-US" b="1" i="1" dirty="0"/>
              <a:t>very</a:t>
            </a:r>
            <a:r>
              <a:rPr lang="en-US" dirty="0"/>
              <a:t> simple one</a:t>
            </a:r>
            <a:endParaRPr lang="en-US" dirty="0"/>
          </a:p>
          <a:p>
            <a:r>
              <a:rPr lang="en-US" dirty="0"/>
              <a:t>Generally hundreds/thousands/</a:t>
            </a:r>
            <a:br>
              <a:rPr lang="en-US" dirty="0"/>
            </a:br>
            <a:r>
              <a:rPr lang="en-US" dirty="0"/>
              <a:t>millions of hidden </a:t>
            </a:r>
            <a:r>
              <a:rPr lang="en-US" dirty="0" err="1"/>
              <a:t>perceptrons</a:t>
            </a:r>
            <a:endParaRPr lang="en-US" dirty="0"/>
          </a:p>
          <a:p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19800" y="2698750"/>
            <a:ext cx="3000375" cy="3609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6400800"/>
            <a:ext cx="876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courtesy of glosser.ca used under Creative Commons Licensing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this is just a simple single-layer neural network</a:t>
            </a:r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200400" y="2104231"/>
            <a:ext cx="3000375" cy="3609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6400800"/>
            <a:ext cx="876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courtesy of glosser.ca used under Creative Commons Licensing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 deep learning</a:t>
            </a:r>
            <a:endParaRPr lang="en-US" dirty="0"/>
          </a:p>
        </p:txBody>
      </p:sp>
      <p:pic>
        <p:nvPicPr>
          <p:cNvPr id="1026" name="Picture 2" descr="Visual diagram of an input layer, hidden layers, and an output layer of a feedforward neural network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05768"/>
            <a:ext cx="6073654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6400800"/>
            <a:ext cx="876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courtesy of IBM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hidden layers</a:t>
            </a:r>
            <a:endParaRPr lang="en-US" dirty="0"/>
          </a:p>
        </p:txBody>
      </p:sp>
      <p:pic>
        <p:nvPicPr>
          <p:cNvPr id="1026" name="Picture 2" descr="Visual diagram of an input layer, hidden layers, and an output layer of a feedforward neural network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05768"/>
            <a:ext cx="6073654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6400800"/>
            <a:ext cx="876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courtesy of IBM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take a few minutes to discuss the final project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One month away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end of the semester is creeping up on us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deep learning (sometimes) work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capture multiple layers of abstraction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Without having to do so in a way that human beings can understand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ways to make things more complex still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Often the term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Reserved for recurrent neural networks</a:t>
            </a:r>
            <a:br>
              <a:rPr lang="en-US" dirty="0"/>
            </a:br>
            <a:r>
              <a:rPr lang="en-US" dirty="0"/>
              <a:t>(or more complex algorithms still)</a:t>
            </a:r>
            <a:endParaRPr lang="en-US" dirty="0"/>
          </a:p>
          <a:p>
            <a:endParaRPr lang="en-US" dirty="0"/>
          </a:p>
          <a:p>
            <a:r>
              <a:rPr lang="en-US" dirty="0"/>
              <a:t>Recurrent neural networks f</a:t>
            </a:r>
            <a:r>
              <a:rPr lang="en-US" sz="2900" dirty="0">
                <a:solidFill>
                  <a:schemeClr val="dk1"/>
                </a:solidFill>
              </a:rPr>
              <a:t>its on sequence of events</a:t>
            </a:r>
            <a:endParaRPr lang="en-US" sz="2900" dirty="0">
              <a:solidFill>
                <a:schemeClr val="dk1"/>
              </a:solidFill>
            </a:endParaRPr>
          </a:p>
          <a:p>
            <a:pPr marL="720090" lvl="1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500" dirty="0">
                <a:solidFill>
                  <a:schemeClr val="dk1"/>
                </a:solidFill>
              </a:rPr>
              <a:t>Keeping some degree of “memory” about previous events</a:t>
            </a:r>
            <a:endParaRPr lang="en-US" sz="25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(RNN)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 back information from later layers back to earlier layers</a:t>
            </a:r>
            <a:endParaRPr lang="en-US" dirty="0"/>
          </a:p>
          <a:p>
            <a:endParaRPr lang="en-US" sz="2500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A node can (over time) influence itself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Allows for sequence of outputs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RNN variant</a:t>
            </a:r>
            <a:endParaRPr lang="en-US" dirty="0"/>
          </a:p>
          <a:p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Replaces </a:t>
            </a:r>
            <a:r>
              <a:rPr lang="en-US" dirty="0" err="1">
                <a:solidFill>
                  <a:schemeClr val="dk1"/>
                </a:solidFill>
              </a:rPr>
              <a:t>perceptrons</a:t>
            </a:r>
            <a:r>
              <a:rPr lang="en-US" dirty="0">
                <a:solidFill>
                  <a:schemeClr val="dk1"/>
                </a:solidFill>
              </a:rPr>
              <a:t> with LSTM units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Information propagation reduces over time for given piece of information (long-term memory)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Activation patterns in network change once per time step (short-term memory)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Will not go into full details; linear algebra required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LSTM Unit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762000"/>
            <a:ext cx="8229600" cy="3657600"/>
          </a:xfrm>
        </p:spPr>
      </p:pic>
      <p:sp>
        <p:nvSpPr>
          <p:cNvPr id="4" name="TextBox 3"/>
          <p:cNvSpPr txBox="1"/>
          <p:nvPr/>
        </p:nvSpPr>
        <p:spPr>
          <a:xfrm>
            <a:off x="76200" y="64008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by </a:t>
            </a:r>
            <a:r>
              <a:rPr lang="en-US" dirty="0" err="1"/>
              <a:t>fdeloche</a:t>
            </a:r>
            <a:r>
              <a:rPr lang="en-US" dirty="0"/>
              <a:t> - CC BY-SA 4.0</a:t>
            </a:r>
            <a:endParaRPr lang="en-US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685800" y="4572000"/>
            <a:ext cx="8001000" cy="1554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the: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dk1"/>
                </a:solidFill>
              </a:rPr>
              <a:t>Hidden state (h)	Forget gate (Ft)</a:t>
            </a:r>
            <a:endParaRPr lang="en-US" dirty="0">
              <a:solidFill>
                <a:schemeClr val="dk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dk1"/>
                </a:solidFill>
              </a:rPr>
              <a:t>Input gate (It)		Output gate (</a:t>
            </a:r>
            <a:r>
              <a:rPr lang="en-US" dirty="0" err="1">
                <a:solidFill>
                  <a:schemeClr val="dk1"/>
                </a:solidFill>
              </a:rPr>
              <a:t>Ot</a:t>
            </a:r>
            <a:r>
              <a:rPr lang="en-US" dirty="0">
                <a:solidFill>
                  <a:schemeClr val="dk1"/>
                </a:solidFill>
              </a:rPr>
              <a:t>)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Knowledge Tracing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Piech</a:t>
            </a:r>
            <a:r>
              <a:rPr lang="en-US" dirty="0"/>
              <a:t> et al., 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Predict student correctness… with an LSTM!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39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DKT</a:t>
            </a:r>
            <a:endParaRPr lang="en-US" sz="4000" b="0" i="0" u="none" strike="noStrike" cap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9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Initial paper reported massively better performance than original BKT or PFA (</a:t>
            </a:r>
            <a:r>
              <a:rPr lang="en-US" sz="29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Piech</a:t>
            </a:r>
            <a:r>
              <a:rPr lang="en-US" sz="29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et al., 2015)</a:t>
            </a:r>
            <a:endParaRPr lang="en-US" sz="29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endParaRPr lang="en-US" sz="2900" dirty="0">
              <a:solidFill>
                <a:schemeClr val="dk1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320040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900" dirty="0">
                <a:solidFill>
                  <a:schemeClr val="dk1"/>
                </a:solidFill>
              </a:rPr>
              <a:t>Seemed at first too good to be true, and (</a:t>
            </a:r>
            <a:r>
              <a:rPr lang="en-US" sz="2900" dirty="0" err="1">
                <a:solidFill>
                  <a:schemeClr val="dk1"/>
                </a:solidFill>
              </a:rPr>
              <a:t>Xiong</a:t>
            </a:r>
            <a:r>
              <a:rPr lang="en-US" sz="2900" dirty="0">
                <a:solidFill>
                  <a:schemeClr val="dk1"/>
                </a:solidFill>
              </a:rPr>
              <a:t> et al., 2016) reported that (</a:t>
            </a:r>
            <a:r>
              <a:rPr lang="en-US" sz="2900" dirty="0" err="1">
                <a:solidFill>
                  <a:schemeClr val="dk1"/>
                </a:solidFill>
              </a:rPr>
              <a:t>Piech</a:t>
            </a:r>
            <a:r>
              <a:rPr lang="en-US" sz="2900" dirty="0">
                <a:solidFill>
                  <a:schemeClr val="dk1"/>
                </a:solidFill>
              </a:rPr>
              <a:t> et al., 2015) had used the same data points for both training and test</a:t>
            </a:r>
            <a:endParaRPr lang="en-US" sz="2900" dirty="0">
              <a:solidFill>
                <a:schemeClr val="dk1"/>
              </a:solidFill>
            </a:endParaRPr>
          </a:p>
          <a:p>
            <a:pPr marL="320040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endParaRPr lang="en-US" sz="2900" dirty="0">
              <a:solidFill>
                <a:schemeClr val="dk1"/>
              </a:solidFill>
            </a:endParaRPr>
          </a:p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endParaRPr lang="en-US" sz="2900" dirty="0">
              <a:solidFill>
                <a:schemeClr val="dk1"/>
              </a:solidFill>
            </a:endParaRPr>
          </a:p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endParaRPr lang="en-US" sz="29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go over the assignment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Most important things to note</a:t>
            </a:r>
            <a:endParaRPr lang="en-US" dirty="0"/>
          </a:p>
          <a:p>
            <a:pPr lvl="1"/>
            <a:r>
              <a:rPr lang="en-US" dirty="0"/>
              <a:t>You need a project group of 2-3</a:t>
            </a:r>
            <a:endParaRPr lang="en-US" dirty="0"/>
          </a:p>
          <a:p>
            <a:pPr lvl="1"/>
            <a:r>
              <a:rPr lang="en-US" dirty="0"/>
              <a:t>You present an idea</a:t>
            </a:r>
            <a:endParaRPr lang="en-US" dirty="0"/>
          </a:p>
          <a:p>
            <a:pPr lvl="1"/>
            <a:r>
              <a:rPr lang="en-US" dirty="0"/>
              <a:t>You do </a:t>
            </a:r>
            <a:r>
              <a:rPr lang="en-US" b="1" i="1" dirty="0"/>
              <a:t>not</a:t>
            </a:r>
            <a:r>
              <a:rPr lang="en-US" dirty="0"/>
              <a:t> conduct an analysis between now and December 15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39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DKT</a:t>
            </a:r>
            <a:endParaRPr lang="en-US" sz="4000" b="0" i="0" u="none" strike="noStrike" cap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900" dirty="0">
                <a:solidFill>
                  <a:schemeClr val="dk1"/>
                </a:solidFill>
              </a:rPr>
              <a:t>(</a:t>
            </a:r>
            <a:r>
              <a:rPr lang="en-US" sz="2900" dirty="0" err="1">
                <a:solidFill>
                  <a:schemeClr val="dk1"/>
                </a:solidFill>
              </a:rPr>
              <a:t>Khajah</a:t>
            </a:r>
            <a:r>
              <a:rPr lang="en-US" sz="2900" dirty="0">
                <a:solidFill>
                  <a:schemeClr val="dk1"/>
                </a:solidFill>
              </a:rPr>
              <a:t> et al., 2016) compared DKT to modern extensions to BKT on same data set</a:t>
            </a:r>
            <a:endParaRPr lang="en-US" sz="2900" dirty="0">
              <a:solidFill>
                <a:schemeClr val="dk1"/>
              </a:solidFill>
            </a:endParaRPr>
          </a:p>
          <a:p>
            <a:pPr marL="720090" lvl="1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500" dirty="0">
                <a:solidFill>
                  <a:schemeClr val="dk1"/>
                </a:solidFill>
              </a:rPr>
              <a:t>Particularly beneficial to re-fit item-skill mappings</a:t>
            </a:r>
            <a:endParaRPr lang="en-US" sz="2500" dirty="0">
              <a:solidFill>
                <a:schemeClr val="dk1"/>
              </a:solidFill>
            </a:endParaRPr>
          </a:p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endParaRPr lang="en-US" sz="2900" dirty="0">
              <a:solidFill>
                <a:schemeClr val="dk1"/>
              </a:solidFill>
            </a:endParaRPr>
          </a:p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900" dirty="0">
                <a:solidFill>
                  <a:schemeClr val="dk1"/>
                </a:solidFill>
              </a:rPr>
              <a:t>(Wilson et al., 2016) compared DKT to temporal IRT on same data set</a:t>
            </a:r>
            <a:endParaRPr lang="en-US" sz="2900" dirty="0">
              <a:solidFill>
                <a:schemeClr val="dk1"/>
              </a:solidFill>
            </a:endParaRPr>
          </a:p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endParaRPr lang="en-US" sz="29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SzPct val="60000"/>
              <a:buNone/>
            </a:pPr>
            <a:endParaRPr lang="en-US" sz="29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900" dirty="0">
                <a:solidFill>
                  <a:schemeClr val="dk1"/>
                </a:solidFill>
              </a:rPr>
              <a:t>Bottom line: All three approaches appeared to perform comparably well</a:t>
            </a:r>
            <a:endParaRPr lang="en-US" sz="29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endParaRPr sz="29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Beginning of what could be called </a:t>
            </a:r>
            <a:br>
              <a:rPr lang="en-US" dirty="0"/>
            </a:br>
            <a:r>
              <a:rPr lang="en-US" dirty="0"/>
              <a:t>DKT-Family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range of knowledge tracing algorithms based on different variants on Deep Learning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Now literally hundreds of published variants</a:t>
            </a:r>
            <a:endParaRPr lang="en-US" dirty="0"/>
          </a:p>
          <a:p>
            <a:pPr lvl="1"/>
            <a:r>
              <a:rPr lang="en-US" dirty="0"/>
              <a:t>Most of them tiny tweaks to get tiny gains in performance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discuss some of the key issues that researchers have tried to address, and what their approaches were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39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Degenerate behavior</a:t>
            </a:r>
            <a:endParaRPr lang="en-US" sz="4000" b="0" i="0" u="none" strike="noStrike" cap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510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900" dirty="0">
                <a:solidFill>
                  <a:schemeClr val="dk1"/>
                </a:solidFill>
              </a:rPr>
              <a:t>(Yeung &amp; Yeung, 2018) report degenerate behavior for DKT</a:t>
            </a:r>
            <a:endParaRPr lang="en-US" sz="2900" dirty="0">
              <a:solidFill>
                <a:schemeClr val="dk1"/>
              </a:solidFill>
            </a:endParaRPr>
          </a:p>
          <a:p>
            <a:pPr marL="720090" lvl="1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500" b="0" i="0" u="none" strike="noStrike" cap="none" dirty="0">
                <a:solidFill>
                  <a:schemeClr val="dk1"/>
                </a:solidFill>
                <a:ea typeface="Arial" panose="020B0604020202020204"/>
                <a:cs typeface="Arial" panose="020B0604020202020204"/>
                <a:sym typeface="Arial" panose="020B0604020202020204"/>
              </a:rPr>
              <a:t>Getting answers right leads to lower knowledge</a:t>
            </a:r>
            <a:endParaRPr lang="en-US" sz="2500" b="0" i="0" u="none" strike="noStrike" cap="none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20090" lvl="1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500" dirty="0">
                <a:solidFill>
                  <a:schemeClr val="dk1"/>
                </a:solidFill>
                <a:ea typeface="Arial" panose="020B0604020202020204"/>
                <a:cs typeface="Arial" panose="020B0604020202020204"/>
                <a:sym typeface="Arial" panose="020B0604020202020204"/>
              </a:rPr>
              <a:t>Wild swings in probability estimates in short periods of time</a:t>
            </a:r>
            <a:endParaRPr lang="en-US" sz="2500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20090" lvl="1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endParaRPr lang="en-US" sz="2500" b="0" i="0" u="none" strike="noStrike" cap="none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endParaRPr sz="2900" b="0" i="0" u="none" strike="noStrike" cap="none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39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Degenerate behavior</a:t>
            </a:r>
            <a:endParaRPr lang="en-US" sz="4000" b="0" i="0" u="none" strike="noStrike" cap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510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900" dirty="0">
                <a:solidFill>
                  <a:schemeClr val="dk1"/>
                </a:solidFill>
              </a:rPr>
              <a:t>(Yeung &amp; Yeung, 2018) report degenerate behavior for DKT</a:t>
            </a:r>
            <a:endParaRPr lang="en-US" sz="2900" dirty="0">
              <a:solidFill>
                <a:schemeClr val="dk1"/>
              </a:solidFill>
            </a:endParaRPr>
          </a:p>
          <a:p>
            <a:pPr marL="720090" lvl="1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500" b="0" i="0" u="none" strike="noStrike" cap="none" dirty="0">
                <a:solidFill>
                  <a:schemeClr val="dk1"/>
                </a:solidFill>
                <a:ea typeface="Arial" panose="020B0604020202020204"/>
                <a:cs typeface="Arial" panose="020B0604020202020204"/>
                <a:sym typeface="Arial" panose="020B0604020202020204"/>
              </a:rPr>
              <a:t>Getting answers right leads to lower knowledge</a:t>
            </a:r>
            <a:endParaRPr lang="en-US" sz="2500" b="0" i="0" u="none" strike="noStrike" cap="none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20090" lvl="1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500" dirty="0">
                <a:solidFill>
                  <a:schemeClr val="dk1"/>
                </a:solidFill>
                <a:ea typeface="Arial" panose="020B0604020202020204"/>
                <a:cs typeface="Arial" panose="020B0604020202020204"/>
                <a:sym typeface="Arial" panose="020B0604020202020204"/>
              </a:rPr>
              <a:t>Wild swings in probability estimates in short periods of time</a:t>
            </a:r>
            <a:endParaRPr lang="en-US" sz="2500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20090" lvl="1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endParaRPr lang="en-US" sz="2500" b="0" i="0" u="none" strike="noStrike" cap="none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20040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900" dirty="0">
                <a:solidFill>
                  <a:schemeClr val="dk1"/>
                </a:solidFill>
                <a:ea typeface="Arial" panose="020B0604020202020204"/>
                <a:cs typeface="Arial" panose="020B0604020202020204"/>
                <a:sym typeface="Arial" panose="020B0604020202020204"/>
              </a:rPr>
              <a:t>They proposed adding two types of regularization to moderate these swings</a:t>
            </a:r>
            <a:endParaRPr lang="en-US" sz="2900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20090" lvl="1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500" b="0" i="0" u="none" strike="noStrike" cap="none" dirty="0">
                <a:solidFill>
                  <a:schemeClr val="dk1"/>
                </a:solidFill>
                <a:ea typeface="Arial" panose="020B0604020202020204"/>
                <a:cs typeface="Arial" panose="020B0604020202020204"/>
                <a:sym typeface="Arial" panose="020B0604020202020204"/>
              </a:rPr>
              <a:t>Increasing </a:t>
            </a:r>
            <a:r>
              <a:rPr lang="en-US" sz="2500" dirty="0">
                <a:solidFill>
                  <a:schemeClr val="dk1"/>
                </a:solidFill>
                <a:ea typeface="Arial" panose="020B0604020202020204"/>
                <a:cs typeface="Arial" panose="020B0604020202020204"/>
                <a:sym typeface="Arial" panose="020B0604020202020204"/>
              </a:rPr>
              <a:t>weight of current prediction for future prediction</a:t>
            </a:r>
            <a:endParaRPr lang="en-US" sz="2500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20090" lvl="1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500" b="0" i="0" u="none" strike="noStrike" cap="none" dirty="0">
                <a:solidFill>
                  <a:schemeClr val="dk1"/>
                </a:solidFill>
                <a:ea typeface="Arial" panose="020B0604020202020204"/>
                <a:cs typeface="Arial" panose="020B0604020202020204"/>
                <a:sym typeface="Arial" panose="020B0604020202020204"/>
              </a:rPr>
              <a:t>Reducing amount model is allowed to change future estimates</a:t>
            </a:r>
            <a:endParaRPr lang="en-US" sz="2500" b="0" i="0" u="none" strike="noStrike" cap="none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endParaRPr sz="2900" b="0" i="0" u="none" strike="noStrike" cap="none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Impossible to interpret </a:t>
            </a:r>
            <a:br>
              <a:rPr lang="en-US" dirty="0"/>
            </a:br>
            <a:r>
              <a:rPr lang="en-US" dirty="0"/>
              <a:t>in terms of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DKT Family predicts individual item correctness, not skills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do you do for entirely new items?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information can you provide teachers?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39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Extension for </a:t>
            </a:r>
            <a:br>
              <a:rPr lang="en-US" sz="40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40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Latent Knowledge Estimation</a:t>
            </a:r>
            <a:endParaRPr lang="en-US" sz="4000" b="0" i="0" u="none" strike="noStrike" cap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900" dirty="0">
                <a:solidFill>
                  <a:schemeClr val="dk1"/>
                </a:solidFill>
              </a:rPr>
              <a:t>(Zhang et al., 2017) propose an extension to DKT, called DKVMN</a:t>
            </a:r>
            <a:r>
              <a:rPr lang="en-US" sz="2900" i="1" dirty="0">
                <a:solidFill>
                  <a:schemeClr val="dk1"/>
                </a:solidFill>
              </a:rPr>
              <a:t>,</a:t>
            </a:r>
            <a:r>
              <a:rPr lang="en-US" sz="2900" dirty="0">
                <a:solidFill>
                  <a:schemeClr val="dk1"/>
                </a:solidFill>
              </a:rPr>
              <a:t> that fits an item-skill mapping too</a:t>
            </a:r>
            <a:endParaRPr lang="en-US" sz="2900" dirty="0">
              <a:solidFill>
                <a:schemeClr val="dk1"/>
              </a:solidFill>
            </a:endParaRPr>
          </a:p>
          <a:p>
            <a:pPr marL="720090" lvl="1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900" dirty="0">
                <a:solidFill>
                  <a:schemeClr val="dk1"/>
                </a:solidFill>
              </a:rPr>
              <a:t>Based on Memory-Augmented Neural Network, that keeps an external memory matrix that neurons update and refer back to </a:t>
            </a:r>
            <a:endParaRPr lang="en-US" sz="2900" dirty="0">
              <a:solidFill>
                <a:schemeClr val="dk1"/>
              </a:solidFill>
            </a:endParaRPr>
          </a:p>
          <a:p>
            <a:pPr marL="720090" lvl="1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900" dirty="0">
                <a:solidFill>
                  <a:schemeClr val="dk1"/>
                </a:solidFill>
                <a:ea typeface="Arial" panose="020B0604020202020204"/>
                <a:cs typeface="Arial" panose="020B0604020202020204"/>
                <a:sym typeface="Arial" panose="020B0604020202020204"/>
              </a:rPr>
              <a:t>Latent skill difficult to interpret</a:t>
            </a:r>
            <a:endParaRPr lang="en-US" sz="2900" b="0" i="0" u="none" strike="noStrike" cap="none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endParaRPr lang="en-US" sz="2900" b="0" i="0" u="none" strike="noStrike" cap="none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39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Extension for </a:t>
            </a:r>
            <a:br>
              <a:rPr lang="en-US" sz="40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40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Latent Knowledge Estimation</a:t>
            </a:r>
            <a:endParaRPr lang="en-US" sz="4000" b="0" i="0" u="none" strike="noStrike" cap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900" b="0" i="0" u="none" strike="noStrike" cap="none" dirty="0">
                <a:solidFill>
                  <a:schemeClr val="dk1"/>
                </a:solidFill>
                <a:ea typeface="Arial" panose="020B0604020202020204"/>
                <a:cs typeface="Arial" panose="020B0604020202020204"/>
                <a:sym typeface="Arial" panose="020B0604020202020204"/>
              </a:rPr>
              <a:t>(Lee &amp; Yeung, 2019) propose an alternative to DKT, called KQN, that attempts to output more interpretable latent skill estimates</a:t>
            </a:r>
            <a:endParaRPr lang="en-US" sz="2500" b="0" i="0" u="none" strike="noStrike" cap="none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20090" lvl="1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900" dirty="0">
                <a:solidFill>
                  <a:schemeClr val="dk1"/>
                </a:solidFill>
                <a:ea typeface="Arial" panose="020B0604020202020204"/>
                <a:cs typeface="Arial" panose="020B0604020202020204"/>
                <a:sym typeface="Arial" panose="020B0604020202020204"/>
              </a:rPr>
              <a:t>Again, fits an external memory network to fit skills</a:t>
            </a:r>
            <a:endParaRPr lang="en-US" sz="2900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20090" lvl="1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900" dirty="0">
                <a:solidFill>
                  <a:schemeClr val="dk1"/>
                </a:solidFill>
                <a:ea typeface="Arial" panose="020B0604020202020204"/>
                <a:cs typeface="Arial" panose="020B0604020202020204"/>
                <a:sym typeface="Arial" panose="020B0604020202020204"/>
              </a:rPr>
              <a:t>Also attempts to fit amount of information transfer between skills</a:t>
            </a:r>
            <a:endParaRPr lang="en-US" sz="2900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20090" lvl="1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endParaRPr lang="en-US" sz="2900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20090" lvl="1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900" dirty="0">
                <a:solidFill>
                  <a:schemeClr val="dk1"/>
                </a:solidFill>
                <a:ea typeface="Arial" panose="020B0604020202020204"/>
                <a:cs typeface="Arial" panose="020B0604020202020204"/>
                <a:sym typeface="Arial" panose="020B0604020202020204"/>
              </a:rPr>
              <a:t>Still not that interpretable</a:t>
            </a:r>
            <a:endParaRPr lang="en-US" sz="2900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endParaRPr sz="2900" b="0" i="0" u="none" strike="noStrike" cap="none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39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Extension for </a:t>
            </a:r>
            <a:br>
              <a:rPr lang="en-US" sz="40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40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Latent Knowledge Estimation</a:t>
            </a:r>
            <a:endParaRPr lang="en-US" sz="4000" b="0" i="0" u="none" strike="noStrike" cap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900" dirty="0">
                <a:solidFill>
                  <a:schemeClr val="dk1"/>
                </a:solidFill>
              </a:rPr>
              <a:t>(Scruggs et al., 2020) propose an extension to any DKT-family algorithm</a:t>
            </a:r>
            <a:endParaRPr lang="en-US" sz="2500" dirty="0">
              <a:solidFill>
                <a:schemeClr val="dk1"/>
              </a:solidFill>
            </a:endParaRPr>
          </a:p>
          <a:p>
            <a:pPr marL="720090" lvl="1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900" dirty="0">
                <a:solidFill>
                  <a:schemeClr val="dk1"/>
                </a:solidFill>
                <a:ea typeface="Arial" panose="020B0604020202020204"/>
                <a:cs typeface="Arial" panose="020B0604020202020204"/>
                <a:sym typeface="Arial" panose="020B0604020202020204"/>
              </a:rPr>
              <a:t>Human-derived skill-item mapping used</a:t>
            </a:r>
            <a:endParaRPr lang="en-US" sz="2900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20090" lvl="1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900" dirty="0">
                <a:solidFill>
                  <a:schemeClr val="dk1"/>
                </a:solidFill>
                <a:ea typeface="Arial" panose="020B0604020202020204"/>
                <a:cs typeface="Arial" panose="020B0604020202020204"/>
                <a:sym typeface="Arial" panose="020B0604020202020204"/>
              </a:rPr>
              <a:t>Predicted performance on all items in skill averaged</a:t>
            </a:r>
            <a:endParaRPr lang="en-US" sz="2900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20140" lvl="2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500" dirty="0">
                <a:solidFill>
                  <a:schemeClr val="dk1"/>
                </a:solidFill>
                <a:ea typeface="Arial" panose="020B0604020202020204"/>
                <a:cs typeface="Arial" panose="020B0604020202020204"/>
                <a:sym typeface="Arial" panose="020B0604020202020204"/>
              </a:rPr>
              <a:t>Including both unseen and already-seen items</a:t>
            </a:r>
            <a:endParaRPr lang="en-US" sz="2500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endParaRPr lang="en-US" sz="2900" b="0" i="0" u="none" strike="noStrike" cap="none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sz="2900" b="0" i="0" u="none" strike="noStrike" cap="none" dirty="0">
                <a:solidFill>
                  <a:schemeClr val="dk1"/>
                </a:solidFill>
                <a:ea typeface="Arial" panose="020B0604020202020204"/>
                <a:cs typeface="Arial" panose="020B0604020202020204"/>
                <a:sym typeface="Arial" panose="020B0604020202020204"/>
              </a:rPr>
              <a:t>Leads to successful prediction of post-tests outside the learning system</a:t>
            </a:r>
            <a:endParaRPr lang="en-US" sz="2900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endParaRPr sz="2900" b="0" i="0" u="none" strike="noStrike" cap="none" dirty="0">
              <a:solidFill>
                <a:schemeClr val="dk1"/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Finding teammates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of you have been ultra-proactive and have already found teammates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those of you who haven’t, I recommend posting to the final-project folder on piazza</a:t>
            </a:r>
            <a:endParaRPr lang="en-US" dirty="0"/>
          </a:p>
          <a:p>
            <a:pPr lvl="1"/>
            <a:r>
              <a:rPr lang="en-US" dirty="0"/>
              <a:t>Suggest an idea you’re potentially interested in to your classmates</a:t>
            </a:r>
            <a:endParaRPr lang="en-US" dirty="0"/>
          </a:p>
          <a:p>
            <a:pPr lvl="1"/>
            <a:r>
              <a:rPr lang="en-US" dirty="0"/>
              <a:t>Read their ideas</a:t>
            </a:r>
            <a:endParaRPr lang="en-US" dirty="0"/>
          </a:p>
          <a:p>
            <a:pPr lvl="1"/>
            <a:r>
              <a:rPr lang="en-US" dirty="0"/>
              <a:t>If you haven’t found project partners by Thanksgiving, send me an email and I’ll see if I can connect people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DKT really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Ding &amp; Larson (2019) demonstrate theoretically that a lot of what DKT learns is how good a student is overall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DKT really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Zhang et al. (2021) follow this up with empirical work showing that most of the improvement in performance for DKVMN is in the first attempt on a new skill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3657424"/>
            <a:ext cx="7124700" cy="326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DKT really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particular, there’s essentially no benefit to deep learning after several attempts on a skill (about the point where students often reach mastery, if they didn’t already know skill)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25674"/>
            <a:ext cx="7124700" cy="326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Other Recent DKT variants: SAKT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Pandey &amp; </a:t>
            </a:r>
            <a:r>
              <a:rPr lang="en-US" dirty="0" err="1"/>
              <a:t>Karypis</a:t>
            </a:r>
            <a:r>
              <a:rPr lang="en-US" dirty="0"/>
              <a:t> (2019) propose a DKT variant, called SAKT, which fits attentional weights between exercises and more explicitly predicts performance on current exercise from performance on past exercises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Gets a little better fit, doubles down a little more on some limitations we’ve already discussed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Other Recent DKT variants: SAKT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Incidentally, Pandey &amp; </a:t>
            </a:r>
            <a:r>
              <a:rPr lang="en-US" dirty="0" err="1"/>
              <a:t>Karypis</a:t>
            </a:r>
            <a:r>
              <a:rPr lang="en-US" dirty="0"/>
              <a:t> (2019)’s abstract doesn’t match what they actually do</a:t>
            </a:r>
            <a:endParaRPr lang="en-US" dirty="0"/>
          </a:p>
          <a:p>
            <a:endParaRPr lang="en-US" dirty="0"/>
          </a:p>
          <a:p>
            <a:r>
              <a:rPr lang="en-US" dirty="0"/>
              <a:t>Abstract claims they find relationship between KC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then one sentence in paper</a:t>
            </a:r>
            <a:endParaRPr lang="en-US" dirty="0"/>
          </a:p>
          <a:p>
            <a:pPr lvl="1"/>
            <a:r>
              <a:rPr lang="en-US" dirty="0"/>
              <a:t>“For predicting student’s performance on an exercise, we used exercises as KCs.” (p.2)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Other Recent DKT variants: AKT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Ghosh et al. (2020) propose a DKT variant, called AKT, which</a:t>
            </a:r>
            <a:endParaRPr lang="en-US" dirty="0"/>
          </a:p>
          <a:p>
            <a:pPr lvl="1"/>
            <a:r>
              <a:rPr lang="en-US" dirty="0"/>
              <a:t>Explicitly stores and uses learner’s entire past practice history for each prediction</a:t>
            </a:r>
            <a:endParaRPr lang="en-US" dirty="0"/>
          </a:p>
          <a:p>
            <a:pPr lvl="1"/>
            <a:r>
              <a:rPr lang="en-US" dirty="0"/>
              <a:t>Uses exponential decay curve to </a:t>
            </a:r>
            <a:r>
              <a:rPr lang="en-US" dirty="0" err="1"/>
              <a:t>downweight</a:t>
            </a:r>
            <a:r>
              <a:rPr lang="en-US" dirty="0"/>
              <a:t> past actions</a:t>
            </a:r>
            <a:endParaRPr lang="en-US" dirty="0"/>
          </a:p>
          <a:p>
            <a:pPr lvl="1"/>
            <a:r>
              <a:rPr lang="en-US" dirty="0"/>
              <a:t>Uses Rasch-model embeddings to calculate item difficulty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in more information: SAINT+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Shin et al. (2021) add elapsed time and lag time as additional inputs to SAINT+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Additional information leads to better performance</a:t>
            </a:r>
            <a:endParaRPr lang="en-US" dirty="0"/>
          </a:p>
          <a:p>
            <a:pPr lvl="1"/>
            <a:r>
              <a:rPr lang="en-US" dirty="0"/>
              <a:t>Paper is unfortunately vague as to whether current action’s time variables are included in calculation, or just previous actions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in more information: </a:t>
            </a:r>
            <a:br>
              <a:rPr lang="en-US" dirty="0"/>
            </a:br>
            <a:r>
              <a:rPr lang="en-US" dirty="0"/>
              <a:t>Process-BERT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Scarlatos</a:t>
            </a:r>
            <a:r>
              <a:rPr lang="en-US" dirty="0"/>
              <a:t> et al. (2022) add timing and use of resources such as calculator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Additional information leads to better performance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dirty="0"/>
              <a:t>Any questions?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Comments?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Curious methodological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DKT-family papers report large improvements over previous algorithms, including other DKT-family algorithms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Improvements that seem to mostly or entirely dissipate in the next paper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Poor validation and over-fitting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A lot of DKT-family papers don’t use student-level cross-validation</a:t>
            </a:r>
            <a:endParaRPr lang="en-US" dirty="0"/>
          </a:p>
          <a:p>
            <a:pPr lvl="1"/>
            <a:r>
              <a:rPr lang="en-US" dirty="0"/>
              <a:t>Poor cross-validation benefits DKT-family algorithms more than other algorithms, because DKT-family fits more aggressively</a:t>
            </a:r>
            <a:endParaRPr lang="en-US" dirty="0"/>
          </a:p>
          <a:p>
            <a:endParaRPr lang="en-US" dirty="0"/>
          </a:p>
          <a:p>
            <a:r>
              <a:rPr lang="en-US" dirty="0"/>
              <a:t>A lot of DKT-family papers fit their own hyperparameters but use past hyperparameters for other algorithms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Gervet</a:t>
            </a:r>
            <a:r>
              <a:rPr lang="en-US" dirty="0"/>
              <a:t> et al. (2020) compares KT algorithms on several data sets</a:t>
            </a:r>
            <a:endParaRPr lang="en-US" dirty="0"/>
          </a:p>
          <a:p>
            <a:r>
              <a:rPr lang="en-US" dirty="0"/>
              <a:t>Key findings</a:t>
            </a:r>
            <a:endParaRPr lang="en-US" dirty="0"/>
          </a:p>
          <a:p>
            <a:pPr lvl="1"/>
            <a:r>
              <a:rPr lang="en-US" dirty="0"/>
              <a:t>Different data sets have different winners</a:t>
            </a:r>
            <a:endParaRPr lang="en-US" dirty="0"/>
          </a:p>
          <a:p>
            <a:pPr lvl="1"/>
            <a:r>
              <a:rPr lang="en-US" dirty="0"/>
              <a:t>DKT-family performs better than other algorithms on large data sets, but worse on smaller data sets</a:t>
            </a:r>
            <a:endParaRPr lang="en-US" dirty="0"/>
          </a:p>
          <a:p>
            <a:pPr lvl="1"/>
            <a:r>
              <a:rPr lang="en-US" dirty="0"/>
              <a:t>DKT-family algorithms perform worse than LKT-family on data sets with very high numbers of practices per skill (i.e. language learning)</a:t>
            </a:r>
            <a:endParaRPr lang="en-US" dirty="0"/>
          </a:p>
          <a:p>
            <a:pPr lvl="1"/>
            <a:r>
              <a:rPr lang="en-US" dirty="0"/>
              <a:t>DKT-family algorithms do better at predicting if exact order of items matters (which can occur if items within a skill vary a lot)</a:t>
            </a:r>
            <a:endParaRPr lang="en-US" dirty="0"/>
          </a:p>
          <a:p>
            <a:pPr lvl="1"/>
            <a:r>
              <a:rPr lang="en-US" dirty="0"/>
              <a:t>DKT-family algorithms reach peak performance faster than other algorithms (as in Zhang)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DKT-family: work continues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Dozens of recent papers trying to get better results by adjusting the deep learning framework in various ways 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Frontier for DKT-family: </a:t>
            </a:r>
            <a:br>
              <a:rPr lang="en-US" dirty="0"/>
            </a:br>
            <a:r>
              <a:rPr lang="en-US" dirty="0"/>
              <a:t>Beyond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Tracing (Ghosh et al., 2021) extends output layer to predict which multiple choice item the student will select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Frontier for DKT-family: </a:t>
            </a:r>
            <a:br>
              <a:rPr lang="en-US" dirty="0"/>
            </a:br>
            <a:r>
              <a:rPr lang="en-US" dirty="0"/>
              <a:t>Beyond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Open-Ended Knowledge Tracing (Liu et al., 2022) integrates KT with </a:t>
            </a:r>
            <a:endParaRPr lang="en-US" dirty="0"/>
          </a:p>
          <a:p>
            <a:pPr lvl="1"/>
            <a:r>
              <a:rPr lang="en-US" dirty="0"/>
              <a:t>A GPT-2 model fine-tuned on 2.1 million Java code exercises and written descriptions of them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order to generate predicted student code which makes predicted specific errors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(if there’s 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additional information could be useful to add as inputs?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could we go further in what we predict?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 and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162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November 17</a:t>
            </a:r>
            <a:endParaRPr lang="en-US" dirty="0"/>
          </a:p>
          <a:p>
            <a:pPr lvl="1"/>
            <a:r>
              <a:rPr lang="en-US" dirty="0"/>
              <a:t>Knowledge Structure Discovery</a:t>
            </a:r>
            <a:endParaRPr lang="en-US" dirty="0"/>
          </a:p>
          <a:p>
            <a:pPr lvl="1"/>
            <a:r>
              <a:rPr lang="en-US" dirty="0"/>
              <a:t>No assignment due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November 22 SPECIAL DAY</a:t>
            </a:r>
            <a:endParaRPr lang="en-US" dirty="0"/>
          </a:p>
          <a:p>
            <a:pPr lvl="1"/>
            <a:r>
              <a:rPr lang="en-US" dirty="0"/>
              <a:t>ALL VIRTUAL CLASS</a:t>
            </a:r>
            <a:endParaRPr lang="en-US" dirty="0"/>
          </a:p>
          <a:p>
            <a:pPr lvl="1"/>
            <a:r>
              <a:rPr lang="en-US"/>
              <a:t>NO RYAN OFFICE HOURS</a:t>
            </a:r>
            <a:endParaRPr lang="en-US" dirty="0"/>
          </a:p>
          <a:p>
            <a:pPr lvl="1"/>
            <a:r>
              <a:rPr lang="en-US" dirty="0"/>
              <a:t>Cluster Analysis</a:t>
            </a:r>
            <a:endParaRPr lang="en-US" dirty="0"/>
          </a:p>
          <a:p>
            <a:pPr lvl="1"/>
            <a:r>
              <a:rPr lang="en-US" dirty="0"/>
              <a:t>Creative: Knowledge Structure due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December 1</a:t>
            </a:r>
            <a:endParaRPr lang="en-US" dirty="0"/>
          </a:p>
          <a:p>
            <a:pPr lvl="1"/>
            <a:r>
              <a:rPr lang="en-US" dirty="0"/>
              <a:t>ALL VIRTUAL CLASS</a:t>
            </a:r>
            <a:endParaRPr lang="en-US" dirty="0"/>
          </a:p>
          <a:p>
            <a:pPr lvl="1"/>
            <a:r>
              <a:rPr lang="en-US" dirty="0"/>
              <a:t>NO RYAN OFFICE HOURS</a:t>
            </a:r>
            <a:endParaRPr lang="en-US" dirty="0"/>
          </a:p>
          <a:p>
            <a:pPr lvl="1"/>
            <a:r>
              <a:rPr lang="en-US" dirty="0"/>
              <a:t>Correlation Mining</a:t>
            </a:r>
            <a:endParaRPr lang="en-US" dirty="0"/>
          </a:p>
          <a:p>
            <a:pPr lvl="1"/>
            <a:r>
              <a:rPr lang="en-US" dirty="0"/>
              <a:t>Basic: Clustering due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Knowledge Tracing?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overly brief introduction </a:t>
            </a:r>
            <a:br>
              <a:rPr lang="en-US" dirty="0"/>
            </a:br>
            <a:r>
              <a:rPr lang="en-US" dirty="0"/>
              <a:t>to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classic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perceptron takes a set of inputs</a:t>
            </a:r>
            <a:endParaRPr lang="en-US" dirty="0"/>
          </a:p>
          <a:p>
            <a:r>
              <a:rPr lang="en-US" dirty="0"/>
              <a:t>Has a weight for each input</a:t>
            </a:r>
            <a:endParaRPr lang="en-US" dirty="0"/>
          </a:p>
          <a:p>
            <a:r>
              <a:rPr lang="en-US" dirty="0"/>
              <a:t>Multiplies those weights by the inputs</a:t>
            </a:r>
            <a:endParaRPr lang="en-US" dirty="0"/>
          </a:p>
          <a:p>
            <a:r>
              <a:rPr lang="en-US" dirty="0"/>
              <a:t>Adds it all together</a:t>
            </a:r>
            <a:endParaRPr lang="en-US" dirty="0"/>
          </a:p>
          <a:p>
            <a:r>
              <a:rPr lang="en-US" dirty="0"/>
              <a:t>Adds an intercept</a:t>
            </a:r>
            <a:endParaRPr lang="en-US" dirty="0"/>
          </a:p>
          <a:p>
            <a:r>
              <a:rPr lang="en-US" dirty="0"/>
              <a:t>And then applies a step function to get {0,1}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5714683"/>
            <a:ext cx="4133850" cy="857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10047</Words>
  <Application>WPS Presentation</Application>
  <PresentationFormat>On-screen Show (4:3)</PresentationFormat>
  <Paragraphs>391</Paragraphs>
  <Slides>61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4" baseType="lpstr">
      <vt:lpstr>Arial</vt:lpstr>
      <vt:lpstr>SimSun</vt:lpstr>
      <vt:lpstr>Wingdings</vt:lpstr>
      <vt:lpstr>Noto Symbol</vt:lpstr>
      <vt:lpstr>Thonburi</vt:lpstr>
      <vt:lpstr>Arial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Core Methods in  Educational Data Mining</vt:lpstr>
      <vt:lpstr>Final project</vt:lpstr>
      <vt:lpstr>Final project</vt:lpstr>
      <vt:lpstr>Final project</vt:lpstr>
      <vt:lpstr>Final project</vt:lpstr>
      <vt:lpstr>What is Deep Learning?</vt:lpstr>
      <vt:lpstr>What is Deep Knowledge Tracing?</vt:lpstr>
      <vt:lpstr>An overly brief introduction  to neural networks</vt:lpstr>
      <vt:lpstr>The classic perceptron</vt:lpstr>
      <vt:lpstr>For example</vt:lpstr>
      <vt:lpstr>For example</vt:lpstr>
      <vt:lpstr>But actually</vt:lpstr>
      <vt:lpstr>That’s one perceptron</vt:lpstr>
      <vt:lpstr>But…</vt:lpstr>
      <vt:lpstr>Neural network</vt:lpstr>
      <vt:lpstr>What you see here</vt:lpstr>
      <vt:lpstr>But this is just a simple single-layer neural network</vt:lpstr>
      <vt:lpstr>On to deep learning</vt:lpstr>
      <vt:lpstr>Multiple hidden layers</vt:lpstr>
      <vt:lpstr>Why does deep learning (sometimes) work better?</vt:lpstr>
      <vt:lpstr>Any questions?</vt:lpstr>
      <vt:lpstr>And…</vt:lpstr>
      <vt:lpstr>Often the term deep learning</vt:lpstr>
      <vt:lpstr>Recurrent neural networks (RNN)</vt:lpstr>
      <vt:lpstr>Long short term memory networks</vt:lpstr>
      <vt:lpstr>LSTM Unit</vt:lpstr>
      <vt:lpstr>Any questions?</vt:lpstr>
      <vt:lpstr>Deep Knowledge Tracing (Piech et al., 2015)</vt:lpstr>
      <vt:lpstr>DKT</vt:lpstr>
      <vt:lpstr>DKT</vt:lpstr>
      <vt:lpstr>Beginning of what could be called  DKT-Family algorithms</vt:lpstr>
      <vt:lpstr>Degenerate behavior</vt:lpstr>
      <vt:lpstr>Degenerate behavior</vt:lpstr>
      <vt:lpstr>Questions? Comments?</vt:lpstr>
      <vt:lpstr>Impossible to interpret  in terms of skills</vt:lpstr>
      <vt:lpstr>Extension for  Latent Knowledge Estimation</vt:lpstr>
      <vt:lpstr>Extension for  Latent Knowledge Estimation</vt:lpstr>
      <vt:lpstr>Extension for  Latent Knowledge Estimation</vt:lpstr>
      <vt:lpstr>Questions? Comments?</vt:lpstr>
      <vt:lpstr>What is DKT really learning?</vt:lpstr>
      <vt:lpstr>What is DKT really learning?</vt:lpstr>
      <vt:lpstr>What is DKT really learning?</vt:lpstr>
      <vt:lpstr>Questions? Comments?</vt:lpstr>
      <vt:lpstr>Other Recent DKT variants: SAKT</vt:lpstr>
      <vt:lpstr>Other Recent DKT variants: SAKT</vt:lpstr>
      <vt:lpstr>Other Recent DKT variants: AKT</vt:lpstr>
      <vt:lpstr>Questions? Comments?</vt:lpstr>
      <vt:lpstr>Adding in more information: SAINT+</vt:lpstr>
      <vt:lpstr>Adding in more information:  Process-BERT</vt:lpstr>
      <vt:lpstr>Comments? Questions?</vt:lpstr>
      <vt:lpstr>Curious methodological note</vt:lpstr>
      <vt:lpstr>Some reasons</vt:lpstr>
      <vt:lpstr>An evaluation</vt:lpstr>
      <vt:lpstr>DKT-family: work continues</vt:lpstr>
      <vt:lpstr>Next Frontier for DKT-family:  Beyond Correctness</vt:lpstr>
      <vt:lpstr>Next Frontier for DKT-family:  Beyond Correctness</vt:lpstr>
      <vt:lpstr>Questions? Comments?</vt:lpstr>
      <vt:lpstr>Discussion (if there’s time)</vt:lpstr>
      <vt:lpstr>Final thoughts and comments</vt:lpstr>
      <vt:lpstr>Upcoming Classes</vt:lpstr>
      <vt:lpstr>The End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for the Learning Sciences</dc:title>
  <dc:creator>rsbaker</dc:creator>
  <cp:lastModifiedBy>aishuhan</cp:lastModifiedBy>
  <cp:revision>590</cp:revision>
  <dcterms:created xsi:type="dcterms:W3CDTF">2022-11-10T21:45:10Z</dcterms:created>
  <dcterms:modified xsi:type="dcterms:W3CDTF">2022-11-10T21:45:10Z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1033-4.7.0.7770</vt:lpwstr>
  </property>
</Properties>
</file>