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3"/>
    <p:sldId id="791" r:id="rId4"/>
    <p:sldId id="781" r:id="rId5"/>
    <p:sldId id="782" r:id="rId6"/>
    <p:sldId id="851" r:id="rId7"/>
    <p:sldId id="783" r:id="rId8"/>
    <p:sldId id="793" r:id="rId9"/>
    <p:sldId id="833" r:id="rId10"/>
    <p:sldId id="832" r:id="rId11"/>
    <p:sldId id="836" r:id="rId12"/>
    <p:sldId id="838" r:id="rId13"/>
    <p:sldId id="839" r:id="rId14"/>
    <p:sldId id="780" r:id="rId15"/>
    <p:sldId id="792" r:id="rId16"/>
    <p:sldId id="470" r:id="rId17"/>
    <p:sldId id="471" r:id="rId18"/>
    <p:sldId id="527" r:id="rId19"/>
    <p:sldId id="529" r:id="rId20"/>
    <p:sldId id="530" r:id="rId21"/>
    <p:sldId id="531" r:id="rId22"/>
    <p:sldId id="532" r:id="rId23"/>
    <p:sldId id="534" r:id="rId24"/>
    <p:sldId id="533" r:id="rId25"/>
    <p:sldId id="841" r:id="rId26"/>
    <p:sldId id="778" r:id="rId27"/>
    <p:sldId id="777" r:id="rId28"/>
    <p:sldId id="840" r:id="rId29"/>
    <p:sldId id="842" r:id="rId30"/>
    <p:sldId id="850" r:id="rId31"/>
    <p:sldId id="843" r:id="rId32"/>
    <p:sldId id="844" r:id="rId33"/>
    <p:sldId id="845" r:id="rId34"/>
    <p:sldId id="846" r:id="rId35"/>
    <p:sldId id="787" r:id="rId36"/>
    <p:sldId id="788" r:id="rId37"/>
    <p:sldId id="790" r:id="rId38"/>
    <p:sldId id="756" r:id="rId39"/>
    <p:sldId id="412" r:id="rId40"/>
    <p:sldId id="30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2BB8E8-32CF-4D36-94A9-863ED0E276C7}">
          <p14:sldIdLst>
            <p14:sldId id="256"/>
            <p14:sldId id="791"/>
            <p14:sldId id="781"/>
            <p14:sldId id="782"/>
            <p14:sldId id="851"/>
            <p14:sldId id="783"/>
            <p14:sldId id="793"/>
            <p14:sldId id="833"/>
            <p14:sldId id="832"/>
            <p14:sldId id="836"/>
            <p14:sldId id="838"/>
            <p14:sldId id="839"/>
            <p14:sldId id="780"/>
            <p14:sldId id="792"/>
            <p14:sldId id="470"/>
            <p14:sldId id="471"/>
            <p14:sldId id="527"/>
            <p14:sldId id="529"/>
            <p14:sldId id="530"/>
            <p14:sldId id="531"/>
            <p14:sldId id="532"/>
            <p14:sldId id="534"/>
            <p14:sldId id="533"/>
            <p14:sldId id="841"/>
            <p14:sldId id="778"/>
            <p14:sldId id="777"/>
            <p14:sldId id="840"/>
            <p14:sldId id="842"/>
            <p14:sldId id="850"/>
            <p14:sldId id="843"/>
            <p14:sldId id="844"/>
            <p14:sldId id="845"/>
            <p14:sldId id="846"/>
            <p14:sldId id="787"/>
            <p14:sldId id="788"/>
            <p14:sldId id="790"/>
            <p14:sldId id="756"/>
            <p14:sldId id="412"/>
            <p14:sldId id="30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ker, Ryan Shaun" initials="RYA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2396" autoAdjust="0"/>
  </p:normalViewPr>
  <p:slideViewPr>
    <p:cSldViewPr>
      <p:cViewPr varScale="1">
        <p:scale>
          <a:sx n="66" d="100"/>
          <a:sy n="66" d="100"/>
        </p:scale>
        <p:origin x="124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20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notesMaster" Target="notesMasters/notesMaster1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3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3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dLbls>
            <c:delete val="1"/>
          </c:dLbls>
          <c:val>
            <c:numRef>
              <c:f>Sheet1!$A$1:$A$8</c:f>
              <c:numCache>
                <c:formatCode>General</c:formatCode>
                <c:ptCount val="8"/>
                <c:pt idx="0">
                  <c:v>60</c:v>
                </c:pt>
                <c:pt idx="1">
                  <c:v>40</c:v>
                </c:pt>
                <c:pt idx="2">
                  <c:v>30</c:v>
                </c:pt>
                <c:pt idx="3">
                  <c:v>20</c:v>
                </c:pt>
                <c:pt idx="4">
                  <c:v>50</c:v>
                </c:pt>
                <c:pt idx="5">
                  <c:v>40</c:v>
                </c:pt>
                <c:pt idx="6">
                  <c:v>10</c:v>
                </c:pt>
                <c:pt idx="7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9923568"/>
        <c:axId val="301212352"/>
      </c:lineChart>
      <c:catAx>
        <c:axId val="29992356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Opportunities</a:t>
                </a:r>
                <a:r>
                  <a:rPr lang="en-US" sz="1400" baseline="0" dirty="0"/>
                  <a:t> to Practice Skill</a:t>
                </a:r>
                <a:endParaRPr lang="en-US" sz="1400" dirty="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01212352"/>
        <c:crosses val="autoZero"/>
        <c:auto val="1"/>
        <c:lblAlgn val="ctr"/>
        <c:lblOffset val="100"/>
        <c:noMultiLvlLbl val="0"/>
      </c:catAx>
      <c:valAx>
        <c:axId val="301212352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Error Rate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299923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dLbls>
            <c:delete val="1"/>
          </c:dLbls>
          <c:val>
            <c:numRef>
              <c:f>Sheet1!$A$1:$A$8</c:f>
              <c:numCache>
                <c:formatCode>General</c:formatCode>
                <c:ptCount val="8"/>
                <c:pt idx="0">
                  <c:v>60</c:v>
                </c:pt>
                <c:pt idx="1">
                  <c:v>40</c:v>
                </c:pt>
                <c:pt idx="2">
                  <c:v>30</c:v>
                </c:pt>
                <c:pt idx="3">
                  <c:v>20</c:v>
                </c:pt>
                <c:pt idx="4">
                  <c:v>50</c:v>
                </c:pt>
                <c:pt idx="5">
                  <c:v>40</c:v>
                </c:pt>
                <c:pt idx="6">
                  <c:v>10</c:v>
                </c:pt>
                <c:pt idx="7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01206472"/>
        <c:axId val="301206864"/>
      </c:lineChart>
      <c:catAx>
        <c:axId val="30120647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Opportunities</a:t>
                </a:r>
                <a:r>
                  <a:rPr lang="en-US" sz="1400" baseline="0" dirty="0"/>
                  <a:t> to Practice Skill</a:t>
                </a:r>
                <a:endParaRPr lang="en-US" sz="1400" dirty="0"/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01206864"/>
        <c:crosses val="autoZero"/>
        <c:auto val="1"/>
        <c:lblAlgn val="ctr"/>
        <c:lblOffset val="100"/>
        <c:noMultiLvlLbl val="0"/>
      </c:catAx>
      <c:valAx>
        <c:axId val="301206864"/>
        <c:scaling>
          <c:orientation val="minMax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/>
                  <a:t>Error Rate</a:t>
                </a:r>
                <a:endParaRPr lang="en-US" sz="18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30120647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lang="en-US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AAA7C-7ACC-4BFB-BE93-9F32D66A277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F639B-656A-4369-84E0-F13809BA208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Methods in </a:t>
            </a:r>
            <a:br>
              <a:rPr lang="en-US" b="1" dirty="0"/>
            </a:br>
            <a:r>
              <a:rPr lang="en-US" b="1" dirty="0"/>
              <a:t>Educational Data Mining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EDUC 6191</a:t>
            </a:r>
            <a:br>
              <a:rPr lang="en-US" dirty="0"/>
            </a:br>
            <a:r>
              <a:rPr lang="en-US" dirty="0"/>
              <a:t>Fall 2022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Frontier for DKT-family: </a:t>
            </a:r>
            <a:br>
              <a:rPr lang="en-US" dirty="0"/>
            </a:br>
            <a:r>
              <a:rPr lang="en-US" dirty="0"/>
              <a:t>Beyond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Open-Ended Knowledge Tracing (Liu et al., 2022) integrates KT with </a:t>
            </a:r>
            <a:endParaRPr lang="en-US" dirty="0"/>
          </a:p>
          <a:p>
            <a:pPr lvl="1"/>
            <a:r>
              <a:rPr lang="en-US" dirty="0"/>
              <a:t>A GPT-2 model fine-tuned on 2.1 million Java code exercises and written descriptions of them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 order to generate predicted student code which makes predicted specific errors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(if there’s 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additional information could be useful to add as inputs?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could we go further in what we predict?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Final questions</a:t>
            </a:r>
            <a:br>
              <a:rPr lang="en-US" dirty="0"/>
            </a:br>
            <a:r>
              <a:rPr lang="en-US" dirty="0"/>
              <a:t>on DKT-family </a:t>
            </a:r>
            <a:r>
              <a:rPr lang="en-US"/>
              <a:t>knowledge tracing?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Structure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Q-Matrix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Tatsuoka</a:t>
            </a:r>
            <a:r>
              <a:rPr lang="en-US" dirty="0"/>
              <a:t>, 1983; Barnes, 2005)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676400"/>
          <a:ext cx="7924800" cy="487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1584960"/>
                <a:gridCol w="1584960"/>
                <a:gridCol w="1584960"/>
                <a:gridCol w="1584960"/>
              </a:tblGrid>
              <a:tr h="6966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Skill1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Skill2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Skill3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Skill4</a:t>
                      </a:r>
                      <a:endParaRPr lang="en-US" dirty="0"/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676400"/>
          <a:ext cx="7924800" cy="4876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960"/>
                <a:gridCol w="1584960"/>
                <a:gridCol w="1584960"/>
                <a:gridCol w="1584960"/>
                <a:gridCol w="1584960"/>
              </a:tblGrid>
              <a:tr h="69668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Divide</a:t>
                      </a:r>
                      <a:endParaRPr lang="en-US" dirty="0"/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0" dirty="0"/>
                        <a:t> + </a:t>
                      </a:r>
                      <a:r>
                        <a:rPr lang="en-US" dirty="0"/>
                        <a:t>3 +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+ 3 - 2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(7</a:t>
                      </a:r>
                      <a:r>
                        <a:rPr lang="en-US" baseline="0" dirty="0"/>
                        <a:t> + 3) *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/</a:t>
                      </a:r>
                      <a:r>
                        <a:rPr lang="en-US" baseline="0" dirty="0"/>
                        <a:t> 3 /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 *</a:t>
                      </a:r>
                      <a:r>
                        <a:rPr lang="en-US" baseline="0" dirty="0"/>
                        <a:t> 3 /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966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r>
                        <a:rPr lang="en-US" baseline="0" dirty="0"/>
                        <a:t> - 3 - 2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Partial Order Knowledge Spaces</a:t>
            </a:r>
            <a:br>
              <a:rPr lang="en-US" dirty="0"/>
            </a:br>
            <a:r>
              <a:rPr lang="en-US" dirty="0"/>
              <a:t>(Desmarais et al., 1996, 2006)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Postulate relationships between items</a:t>
            </a:r>
            <a:endParaRPr lang="en-US" dirty="0"/>
          </a:p>
          <a:p>
            <a:endParaRPr lang="en-US" dirty="0"/>
          </a:p>
          <a:p>
            <a:r>
              <a:rPr lang="en-US" dirty="0"/>
              <a:t>Mastery of one item</a:t>
            </a:r>
            <a:br>
              <a:rPr lang="en-US" dirty="0"/>
            </a:br>
            <a:r>
              <a:rPr lang="en-US" dirty="0"/>
              <a:t>is </a:t>
            </a:r>
            <a:r>
              <a:rPr lang="en-US" i="1" dirty="0"/>
              <a:t>prerequisite </a:t>
            </a:r>
            <a:r>
              <a:rPr lang="en-US" dirty="0"/>
              <a:t>to </a:t>
            </a:r>
            <a:br>
              <a:rPr lang="en-US" dirty="0"/>
            </a:br>
            <a:r>
              <a:rPr lang="en-US" dirty="0"/>
              <a:t>mastery of another item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Desmarais</a:t>
            </a:r>
            <a:r>
              <a:rPr lang="en-US" dirty="0"/>
              <a:t> et al., 2006)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524000"/>
            <a:ext cx="5085933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62599" y="4724400"/>
            <a:ext cx="2571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student succeeds at C, they will succeed at D;</a:t>
            </a:r>
            <a:endParaRPr lang="en-US" dirty="0"/>
          </a:p>
          <a:p>
            <a:r>
              <a:rPr lang="en-US" dirty="0"/>
              <a:t>D is </a:t>
            </a:r>
            <a:r>
              <a:rPr lang="en-US" i="1" dirty="0"/>
              <a:t>prerequisite </a:t>
            </a:r>
            <a:r>
              <a:rPr lang="en-US" dirty="0"/>
              <a:t>to 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47933" y="266699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does not inform us about C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to skills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POKS can be extended rather easily to use skills (interchangeable items) rather than items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take a few minutes to discuss the final project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end of the semester is creeping up on us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Less restricted set of models that also infer relationships between skills and items, and between skills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infer more complicated relationships between material than the very restricted set of relationships modeled in POKS</a:t>
            </a:r>
            <a:endParaRPr lang="en-US" dirty="0"/>
          </a:p>
          <a:p>
            <a:pPr lvl="1"/>
            <a:r>
              <a:rPr lang="en-US" dirty="0"/>
              <a:t>Can infer {skill-skill, item-item, skill-item} relationships at the same time</a:t>
            </a:r>
            <a:endParaRPr lang="en-US" dirty="0"/>
          </a:p>
          <a:p>
            <a:pPr lvl="1"/>
            <a:r>
              <a:rPr lang="en-US" dirty="0"/>
              <a:t>Can integrate very diverse types of information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That extra flexibility can lead to over-fitting (cf. </a:t>
            </a:r>
            <a:r>
              <a:rPr lang="en-US" dirty="0" err="1"/>
              <a:t>Desmarais</a:t>
            </a:r>
            <a:r>
              <a:rPr lang="en-US" dirty="0"/>
              <a:t> et al., 2006)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Martin &amp; </a:t>
            </a:r>
            <a:r>
              <a:rPr lang="en-US" dirty="0" err="1"/>
              <a:t>VanLehn</a:t>
            </a:r>
            <a:r>
              <a:rPr lang="en-US" dirty="0"/>
              <a:t> (1995)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5941527" cy="48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Conati</a:t>
            </a:r>
            <a:r>
              <a:rPr lang="en-US" dirty="0"/>
              <a:t> et al., 2009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99" y="1295400"/>
            <a:ext cx="7343775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Shute et al., 2009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371600"/>
            <a:ext cx="797242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Comments?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relative benefits of using a q-matrix versus a knowledge space?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consequences of getting a knowledge mapping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Structure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someone want to discover the knowledge structure?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Automated model discovery</a:t>
            </a:r>
            <a:br>
              <a:rPr lang="en-US" dirty="0"/>
            </a:br>
            <a:r>
              <a:rPr lang="en-US" dirty="0"/>
              <a:t>(from scratch)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some ways to do this?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Automated model discovery</a:t>
            </a:r>
            <a:br>
              <a:rPr lang="en-US" dirty="0"/>
            </a:br>
            <a:r>
              <a:rPr lang="en-US" dirty="0"/>
              <a:t>(from scratch)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some ways to do this?</a:t>
            </a:r>
            <a:endParaRPr lang="en-US" dirty="0"/>
          </a:p>
          <a:p>
            <a:pPr lvl="1"/>
            <a:r>
              <a:rPr lang="en-US" dirty="0"/>
              <a:t>PCA/Factor Analysis</a:t>
            </a:r>
            <a:endParaRPr lang="en-US" dirty="0"/>
          </a:p>
          <a:p>
            <a:pPr lvl="1"/>
            <a:r>
              <a:rPr lang="en-US" dirty="0"/>
              <a:t>Barnes’s method</a:t>
            </a:r>
            <a:endParaRPr lang="en-US" dirty="0"/>
          </a:p>
          <a:p>
            <a:pPr lvl="1"/>
            <a:r>
              <a:rPr lang="en-US" dirty="0"/>
              <a:t>NNMF</a:t>
            </a:r>
            <a:endParaRPr lang="en-US" dirty="0"/>
          </a:p>
          <a:p>
            <a:pPr lvl="1"/>
            <a:r>
              <a:rPr lang="en-US" dirty="0"/>
              <a:t>DKVMN/KQN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situation does each apply in?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Anyone who hasn’t found a partner for their project yet: please raise your hand</a:t>
            </a:r>
            <a:endParaRPr lang="en-US" dirty="0"/>
          </a:p>
          <a:p>
            <a:endParaRPr lang="en-US" dirty="0"/>
          </a:p>
          <a:p>
            <a:r>
              <a:rPr lang="en-US" dirty="0"/>
              <a:t>Please say your name and some topics or areas of application that are of interest to you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Contact each other afterwards or post to Piazza, please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Automated model discovery</a:t>
            </a:r>
            <a:br>
              <a:rPr lang="en-US" dirty="0"/>
            </a:br>
            <a:r>
              <a:rPr lang="en-US" dirty="0"/>
              <a:t>(from scratch)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advantages and disadvantages of those approaches?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development and refinement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advantages and disadvantages of this type of approach?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Hybrid approach: </a:t>
            </a:r>
            <a:br>
              <a:rPr lang="en-US" dirty="0"/>
            </a:br>
            <a:r>
              <a:rPr lang="en-US" dirty="0"/>
              <a:t>Learning Factors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anyone remember this from the lecture?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approach: LFA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advantages and disadvantages?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What does a spike in a learning curve mean? </a:t>
            </a:r>
            <a:endParaRPr lang="en-US" sz="3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990600" y="1981200"/>
          <a:ext cx="7086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hart 3"/>
          <p:cNvGraphicFramePr/>
          <p:nvPr/>
        </p:nvGraphicFramePr>
        <p:xfrm>
          <a:off x="1028700" y="1524000"/>
          <a:ext cx="7086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2095500" y="2133600"/>
            <a:ext cx="838200" cy="914400"/>
          </a:xfrm>
          <a:prstGeom prst="line">
            <a:avLst/>
          </a:prstGeom>
          <a:ln w="5715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857500" y="2971800"/>
            <a:ext cx="1600200" cy="914400"/>
          </a:xfrm>
          <a:prstGeom prst="line">
            <a:avLst/>
          </a:prstGeom>
          <a:ln w="5715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480891" y="3859696"/>
            <a:ext cx="2339009" cy="457200"/>
          </a:xfrm>
          <a:prstGeom prst="line">
            <a:avLst/>
          </a:prstGeom>
          <a:ln w="57150">
            <a:solidFill>
              <a:srgbClr val="66FF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5219700" y="2514600"/>
            <a:ext cx="838200" cy="457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6004891" y="2961861"/>
            <a:ext cx="1577009" cy="4671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trade-offs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Knowledge Spaces</a:t>
            </a:r>
            <a:endParaRPr lang="en-US" dirty="0"/>
          </a:p>
          <a:p>
            <a:r>
              <a:rPr lang="en-US" dirty="0"/>
              <a:t>And Bayes Nets</a:t>
            </a:r>
            <a:endParaRPr lang="en-US" dirty="0"/>
          </a:p>
          <a:p>
            <a:endParaRPr lang="en-US" dirty="0"/>
          </a:p>
          <a:p>
            <a:r>
              <a:rPr lang="en-US" dirty="0"/>
              <a:t>?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 or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162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November 22 SPECIAL DAY</a:t>
            </a:r>
            <a:endParaRPr lang="en-US" sz="2000" dirty="0"/>
          </a:p>
          <a:p>
            <a:pPr lvl="1"/>
            <a:r>
              <a:rPr lang="en-US" sz="1600" dirty="0"/>
              <a:t>ALL VIRTUAL CLASS</a:t>
            </a:r>
            <a:endParaRPr lang="en-US" sz="1600" dirty="0"/>
          </a:p>
          <a:p>
            <a:pPr lvl="1"/>
            <a:r>
              <a:rPr lang="en-US" sz="1600" dirty="0"/>
              <a:t>NO RYAN OFFICE HOURS</a:t>
            </a:r>
            <a:endParaRPr lang="en-US" sz="1600" dirty="0"/>
          </a:p>
          <a:p>
            <a:pPr lvl="1"/>
            <a:r>
              <a:rPr lang="en-US" sz="1600" dirty="0"/>
              <a:t>Cluster Analysis</a:t>
            </a:r>
            <a:endParaRPr lang="en-US" sz="1600" dirty="0"/>
          </a:p>
          <a:p>
            <a:pPr lvl="1"/>
            <a:r>
              <a:rPr lang="en-US" sz="1600" dirty="0"/>
              <a:t>Creative: Knowledge Structure due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December 1</a:t>
            </a:r>
            <a:endParaRPr lang="en-US" sz="2000" dirty="0"/>
          </a:p>
          <a:p>
            <a:pPr lvl="1"/>
            <a:r>
              <a:rPr lang="en-US" sz="1600" dirty="0"/>
              <a:t>IN-PERSON CLASS: GUEST LECTURER STEFAN SLATER</a:t>
            </a:r>
            <a:endParaRPr lang="en-US" sz="1600" dirty="0"/>
          </a:p>
          <a:p>
            <a:pPr lvl="1"/>
            <a:r>
              <a:rPr lang="en-US" sz="1600" dirty="0"/>
              <a:t>NO RYAN OFFICE HOURS</a:t>
            </a:r>
            <a:endParaRPr lang="en-US" sz="1600" dirty="0"/>
          </a:p>
          <a:p>
            <a:pPr lvl="1"/>
            <a:r>
              <a:rPr lang="en-US" sz="1600" dirty="0"/>
              <a:t>Correlation Mining</a:t>
            </a:r>
            <a:endParaRPr lang="en-US" sz="1600" dirty="0"/>
          </a:p>
          <a:p>
            <a:pPr lvl="1"/>
            <a:r>
              <a:rPr lang="en-US" sz="1600" dirty="0"/>
              <a:t>Basic: Clustering due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December 8</a:t>
            </a:r>
            <a:endParaRPr lang="en-US" sz="2000" dirty="0"/>
          </a:p>
          <a:p>
            <a:pPr lvl="1"/>
            <a:r>
              <a:rPr lang="en-US" sz="1600" dirty="0"/>
              <a:t>Reinforcement Learning</a:t>
            </a:r>
            <a:endParaRPr lang="en-US" sz="1600" dirty="0"/>
          </a:p>
          <a:p>
            <a:pPr lvl="1"/>
            <a:r>
              <a:rPr lang="en-US" sz="1600" dirty="0"/>
              <a:t>Basic: Correlation Mining due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2000" dirty="0"/>
              <a:t>December 15</a:t>
            </a:r>
            <a:endParaRPr lang="en-US" sz="2000" dirty="0"/>
          </a:p>
          <a:p>
            <a:pPr lvl="1"/>
            <a:r>
              <a:rPr lang="en-US" sz="1600" dirty="0"/>
              <a:t>Final Project Presentations, 11a-12p AND 3p-450p</a:t>
            </a:r>
            <a:endParaRPr 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dirty="0"/>
              <a:t>If you haven’t found project partners by Thanksgiving, send me an email and I’ll see if I can connect people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slot signup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sign up for a presentation slot </a:t>
            </a:r>
            <a:r>
              <a:rPr lang="en-US"/>
              <a:t>at this link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https://docs.google.com/spreadsheets/d/1c4E0p1mDplp8UVmtNtXCCtC89Am94AdHuc4hqoHm6S0/edit?usp=sharing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dirty="0"/>
              <a:t>Any questions?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 from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DKT-family: work continues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Dozens of recent papers trying to get better results by adjusting the deep learning framework in various ways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Next Frontier for DKT-family: </a:t>
            </a:r>
            <a:br>
              <a:rPr lang="en-US" dirty="0"/>
            </a:br>
            <a:r>
              <a:rPr lang="en-US" dirty="0"/>
              <a:t>Beyond 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Tracing (Ghosh et al., 2021) extends output layer to predict which multiple choice item the student will select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4024</Words>
  <Application>WPS Presentation</Application>
  <PresentationFormat>On-screen Show (4:3)</PresentationFormat>
  <Paragraphs>313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Core Methods in  Educational Data Mining</vt:lpstr>
      <vt:lpstr>Final project</vt:lpstr>
      <vt:lpstr>Final project</vt:lpstr>
      <vt:lpstr>Final project</vt:lpstr>
      <vt:lpstr>Presentation slot signup</vt:lpstr>
      <vt:lpstr>Final project</vt:lpstr>
      <vt:lpstr>Wrapping up from last class</vt:lpstr>
      <vt:lpstr>DKT-family: work continues</vt:lpstr>
      <vt:lpstr>Next Frontier for DKT-family:  Beyond Correctness</vt:lpstr>
      <vt:lpstr>Next Frontier for DKT-family:  Beyond Correctness</vt:lpstr>
      <vt:lpstr>Questions? Comments?</vt:lpstr>
      <vt:lpstr>Discussion (if there’s time)</vt:lpstr>
      <vt:lpstr>Final questions on DKT-family knowledge tracing?</vt:lpstr>
      <vt:lpstr>Knowledge Structure Discovery</vt:lpstr>
      <vt:lpstr>Q-Matrix (Tatsuoka, 1983; Barnes, 2005)</vt:lpstr>
      <vt:lpstr>Example</vt:lpstr>
      <vt:lpstr>Partial Order Knowledge Spaces (Desmarais et al., 1996, 2006)</vt:lpstr>
      <vt:lpstr>Example  (Desmarais et al., 2006)</vt:lpstr>
      <vt:lpstr>Extension to skills</vt:lpstr>
      <vt:lpstr>Bayesian Networks</vt:lpstr>
      <vt:lpstr>Martin &amp; VanLehn (1995)</vt:lpstr>
      <vt:lpstr>Conati et al., 2009</vt:lpstr>
      <vt:lpstr>Shute et al., 2009 </vt:lpstr>
      <vt:lpstr>Comments? Questions?</vt:lpstr>
      <vt:lpstr>What are the relative benefits of using a q-matrix versus a knowledge space?</vt:lpstr>
      <vt:lpstr>What are the consequences of getting a knowledge mapping wrong?</vt:lpstr>
      <vt:lpstr>Knowledge Structure Discovery</vt:lpstr>
      <vt:lpstr>Automated model discovery (from scratch)</vt:lpstr>
      <vt:lpstr>Automated model discovery (from scratch)</vt:lpstr>
      <vt:lpstr>Automated model discovery (from scratch)</vt:lpstr>
      <vt:lpstr>Hand development and refinement</vt:lpstr>
      <vt:lpstr>Hybrid approach:  Learning Factors Analysis</vt:lpstr>
      <vt:lpstr>Hybrid approach: LFA</vt:lpstr>
      <vt:lpstr>What does a spike in a learning curve mean? </vt:lpstr>
      <vt:lpstr>PowerPoint 演示文稿</vt:lpstr>
      <vt:lpstr>What are the trade-offs</vt:lpstr>
      <vt:lpstr>Other questions or comments?</vt:lpstr>
      <vt:lpstr>Upcoming Classes</vt:lpstr>
      <vt:lpstr>The End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for the Learning Sciences</dc:title>
  <dc:creator>rsbaker</dc:creator>
  <cp:lastModifiedBy>aishuhan</cp:lastModifiedBy>
  <cp:revision>590</cp:revision>
  <dcterms:created xsi:type="dcterms:W3CDTF">2022-11-17T21:41:37Z</dcterms:created>
  <dcterms:modified xsi:type="dcterms:W3CDTF">2022-11-17T21:41:37Z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1033-4.7.0.7770</vt:lpwstr>
  </property>
</Properties>
</file>