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0"/>
  </p:notesMasterIdLst>
  <p:sldIdLst>
    <p:sldId id="256" r:id="rId3"/>
    <p:sldId id="782" r:id="rId4"/>
    <p:sldId id="900" r:id="rId5"/>
    <p:sldId id="901" r:id="rId6"/>
    <p:sldId id="883" r:id="rId7"/>
    <p:sldId id="902" r:id="rId8"/>
    <p:sldId id="903" r:id="rId9"/>
    <p:sldId id="904" r:id="rId10"/>
    <p:sldId id="905" r:id="rId11"/>
    <p:sldId id="918" r:id="rId12"/>
    <p:sldId id="919" r:id="rId13"/>
    <p:sldId id="920" r:id="rId14"/>
    <p:sldId id="922" r:id="rId15"/>
    <p:sldId id="930" r:id="rId16"/>
    <p:sldId id="929" r:id="rId17"/>
    <p:sldId id="928" r:id="rId18"/>
    <p:sldId id="927" r:id="rId19"/>
    <p:sldId id="926" r:id="rId20"/>
    <p:sldId id="925" r:id="rId21"/>
    <p:sldId id="924" r:id="rId22"/>
    <p:sldId id="923" r:id="rId23"/>
    <p:sldId id="921" r:id="rId24"/>
    <p:sldId id="917" r:id="rId25"/>
    <p:sldId id="931" r:id="rId26"/>
    <p:sldId id="915" r:id="rId27"/>
    <p:sldId id="935" r:id="rId28"/>
    <p:sldId id="936" r:id="rId29"/>
    <p:sldId id="937" r:id="rId30"/>
    <p:sldId id="938" r:id="rId31"/>
    <p:sldId id="939" r:id="rId32"/>
    <p:sldId id="944" r:id="rId33"/>
    <p:sldId id="916" r:id="rId34"/>
    <p:sldId id="940" r:id="rId35"/>
    <p:sldId id="942" r:id="rId36"/>
    <p:sldId id="941" r:id="rId37"/>
    <p:sldId id="943" r:id="rId38"/>
    <p:sldId id="906" r:id="rId39"/>
    <p:sldId id="946" r:id="rId40"/>
    <p:sldId id="947" r:id="rId41"/>
    <p:sldId id="948" r:id="rId42"/>
    <p:sldId id="949" r:id="rId43"/>
    <p:sldId id="950" r:id="rId44"/>
    <p:sldId id="951" r:id="rId45"/>
    <p:sldId id="952" r:id="rId46"/>
    <p:sldId id="953" r:id="rId47"/>
    <p:sldId id="954" r:id="rId48"/>
    <p:sldId id="955" r:id="rId49"/>
    <p:sldId id="956" r:id="rId50"/>
    <p:sldId id="907" r:id="rId51"/>
    <p:sldId id="957" r:id="rId52"/>
    <p:sldId id="958" r:id="rId53"/>
    <p:sldId id="964" r:id="rId54"/>
    <p:sldId id="966" r:id="rId55"/>
    <p:sldId id="965" r:id="rId56"/>
    <p:sldId id="959" r:id="rId57"/>
    <p:sldId id="984" r:id="rId58"/>
    <p:sldId id="960" r:id="rId59"/>
    <p:sldId id="961" r:id="rId60"/>
    <p:sldId id="967" r:id="rId61"/>
    <p:sldId id="968" r:id="rId62"/>
    <p:sldId id="908" r:id="rId63"/>
    <p:sldId id="969" r:id="rId64"/>
    <p:sldId id="970" r:id="rId65"/>
    <p:sldId id="985" r:id="rId66"/>
    <p:sldId id="975" r:id="rId67"/>
    <p:sldId id="978" r:id="rId68"/>
    <p:sldId id="976" r:id="rId69"/>
    <p:sldId id="986" r:id="rId70"/>
    <p:sldId id="971" r:id="rId71"/>
    <p:sldId id="972" r:id="rId72"/>
    <p:sldId id="973" r:id="rId73"/>
    <p:sldId id="988" r:id="rId74"/>
    <p:sldId id="982" r:id="rId75"/>
    <p:sldId id="983" r:id="rId76"/>
    <p:sldId id="987" r:id="rId77"/>
    <p:sldId id="412" r:id="rId78"/>
    <p:sldId id="301" r:id="rId7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12BB8E8-32CF-4D36-94A9-863ED0E276C7}">
          <p14:sldIdLst>
            <p14:sldId id="256"/>
            <p14:sldId id="782"/>
            <p14:sldId id="900"/>
            <p14:sldId id="901"/>
            <p14:sldId id="883"/>
            <p14:sldId id="902"/>
            <p14:sldId id="903"/>
            <p14:sldId id="904"/>
            <p14:sldId id="905"/>
            <p14:sldId id="918"/>
            <p14:sldId id="919"/>
            <p14:sldId id="920"/>
            <p14:sldId id="922"/>
            <p14:sldId id="930"/>
            <p14:sldId id="929"/>
            <p14:sldId id="928"/>
            <p14:sldId id="927"/>
            <p14:sldId id="926"/>
            <p14:sldId id="925"/>
            <p14:sldId id="924"/>
            <p14:sldId id="923"/>
            <p14:sldId id="921"/>
            <p14:sldId id="917"/>
            <p14:sldId id="931"/>
            <p14:sldId id="915"/>
            <p14:sldId id="935"/>
            <p14:sldId id="936"/>
            <p14:sldId id="937"/>
            <p14:sldId id="938"/>
            <p14:sldId id="939"/>
            <p14:sldId id="944"/>
            <p14:sldId id="916"/>
            <p14:sldId id="940"/>
            <p14:sldId id="942"/>
            <p14:sldId id="941"/>
            <p14:sldId id="943"/>
            <p14:sldId id="906"/>
            <p14:sldId id="946"/>
            <p14:sldId id="947"/>
            <p14:sldId id="948"/>
            <p14:sldId id="949"/>
            <p14:sldId id="950"/>
            <p14:sldId id="951"/>
            <p14:sldId id="952"/>
            <p14:sldId id="953"/>
            <p14:sldId id="954"/>
            <p14:sldId id="955"/>
            <p14:sldId id="956"/>
            <p14:sldId id="907"/>
            <p14:sldId id="957"/>
            <p14:sldId id="958"/>
            <p14:sldId id="964"/>
            <p14:sldId id="966"/>
            <p14:sldId id="965"/>
            <p14:sldId id="959"/>
            <p14:sldId id="984"/>
            <p14:sldId id="960"/>
            <p14:sldId id="961"/>
            <p14:sldId id="967"/>
            <p14:sldId id="968"/>
            <p14:sldId id="908"/>
            <p14:sldId id="969"/>
            <p14:sldId id="970"/>
            <p14:sldId id="985"/>
            <p14:sldId id="975"/>
            <p14:sldId id="978"/>
            <p14:sldId id="976"/>
            <p14:sldId id="986"/>
            <p14:sldId id="971"/>
            <p14:sldId id="972"/>
            <p14:sldId id="973"/>
            <p14:sldId id="988"/>
            <p14:sldId id="982"/>
            <p14:sldId id="983"/>
            <p14:sldId id="987"/>
            <p14:sldId id="412"/>
            <p14:sldId id="30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aker, Ryan Shaun" initials="RYAN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F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82396" autoAdjust="0"/>
  </p:normalViewPr>
  <p:slideViewPr>
    <p:cSldViewPr>
      <p:cViewPr varScale="1">
        <p:scale>
          <a:sx n="77" d="100"/>
          <a:sy n="77" d="100"/>
        </p:scale>
        <p:origin x="55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36" y="120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4" Type="http://schemas.openxmlformats.org/officeDocument/2006/relationships/commentAuthors" Target="commentAuthors.xml"/><Relationship Id="rId83" Type="http://schemas.openxmlformats.org/officeDocument/2006/relationships/tableStyles" Target="tableStyles.xml"/><Relationship Id="rId82" Type="http://schemas.openxmlformats.org/officeDocument/2006/relationships/viewProps" Target="viewProps.xml"/><Relationship Id="rId81" Type="http://schemas.openxmlformats.org/officeDocument/2006/relationships/presProps" Target="presProps.xml"/><Relationship Id="rId80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AAA7C-7ACC-4BFB-BE93-9F32D66A2778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5F639B-656A-4369-84E0-F13809BA208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77E0E-AA0C-4CA6-9370-9BDDCA79380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49C08-3B7E-407B-958B-ADCA6B9AA50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Methods in </a:t>
            </a:r>
            <a:br>
              <a:rPr lang="en-US" b="1" dirty="0"/>
            </a:br>
            <a:r>
              <a:rPr lang="en-US" b="1" dirty="0"/>
              <a:t>Educational Data Mining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EDUC 6191</a:t>
            </a:r>
            <a:br>
              <a:rPr lang="en-US" dirty="0"/>
            </a:br>
            <a:r>
              <a:rPr lang="en-US" dirty="0"/>
              <a:t>Fall 2022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 (the Base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agent needs to make a sequence of choices</a:t>
            </a:r>
            <a:endParaRPr lang="en-US" dirty="0"/>
          </a:p>
          <a:p>
            <a:r>
              <a:rPr lang="en-US" dirty="0"/>
              <a:t>The goal is to maximize “reward” over time based on experience</a:t>
            </a:r>
            <a:endParaRPr lang="en-US" dirty="0"/>
          </a:p>
          <a:p>
            <a:pPr lvl="1"/>
            <a:r>
              <a:rPr lang="en-US" dirty="0"/>
              <a:t>Reward is anything we can assign better or worse numbers to</a:t>
            </a:r>
            <a:endParaRPr lang="en-US" dirty="0"/>
          </a:p>
          <a:p>
            <a:r>
              <a:rPr lang="en-US" dirty="0"/>
              <a:t>Set of possible actions A, finite and typically small</a:t>
            </a:r>
            <a:endParaRPr lang="en-US" dirty="0"/>
          </a:p>
          <a:p>
            <a:r>
              <a:rPr lang="en-US" dirty="0"/>
              <a:t>One action per decision point (“round”)</a:t>
            </a:r>
            <a:endParaRPr lang="en-US" dirty="0"/>
          </a:p>
          <a:p>
            <a:r>
              <a:rPr lang="en-US" dirty="0"/>
              <a:t>Each time an action A is made, a reward R is received</a:t>
            </a:r>
            <a:endParaRPr lang="en-US" dirty="0"/>
          </a:p>
          <a:p>
            <a:r>
              <a:rPr lang="en-US" dirty="0"/>
              <a:t>Reward is related only to action</a:t>
            </a:r>
            <a:endParaRPr lang="en-US" dirty="0"/>
          </a:p>
          <a:p>
            <a:pPr lvl="1"/>
            <a:r>
              <a:rPr lang="en-US" dirty="0"/>
              <a:t>All rewards are independent from each other and other factors</a:t>
            </a:r>
            <a:endParaRPr lang="en-US" dirty="0"/>
          </a:p>
          <a:p>
            <a:pPr lvl="1"/>
            <a:r>
              <a:rPr lang="en-US" dirty="0"/>
              <a:t>No contextual or temporal effects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An agent needs to make a sequence of choices</a:t>
            </a:r>
            <a:endParaRPr lang="en-US" dirty="0"/>
          </a:p>
          <a:p>
            <a:r>
              <a:rPr lang="en-US" dirty="0"/>
              <a:t>The goal is to maximize “reward” over time based on experience</a:t>
            </a:r>
            <a:endParaRPr lang="en-US" dirty="0"/>
          </a:p>
          <a:p>
            <a:pPr lvl="1"/>
            <a:r>
              <a:rPr lang="en-US" dirty="0"/>
              <a:t>Reward is anything we can assign better or worse numbers to</a:t>
            </a:r>
            <a:endParaRPr lang="en-US" dirty="0"/>
          </a:p>
          <a:p>
            <a:r>
              <a:rPr lang="en-US" dirty="0"/>
              <a:t>Set of possible actions A, finite and typically small</a:t>
            </a:r>
            <a:endParaRPr lang="en-US" dirty="0"/>
          </a:p>
          <a:p>
            <a:r>
              <a:rPr lang="en-US" dirty="0"/>
              <a:t>One action per decision point (“round”)</a:t>
            </a:r>
            <a:endParaRPr lang="en-US" dirty="0"/>
          </a:p>
          <a:p>
            <a:r>
              <a:rPr lang="en-US" dirty="0"/>
              <a:t>Each time an action A is made, a reward R is received</a:t>
            </a:r>
            <a:endParaRPr lang="en-US" dirty="0"/>
          </a:p>
          <a:p>
            <a:r>
              <a:rPr lang="en-US" dirty="0"/>
              <a:t>Reward is related only to action</a:t>
            </a:r>
            <a:endParaRPr lang="en-US" dirty="0"/>
          </a:p>
          <a:p>
            <a:pPr lvl="1"/>
            <a:r>
              <a:rPr lang="en-US" dirty="0"/>
              <a:t>All rewards are independent from each other and other factors</a:t>
            </a:r>
            <a:endParaRPr lang="en-US" dirty="0"/>
          </a:p>
          <a:p>
            <a:pPr lvl="1"/>
            <a:r>
              <a:rPr lang="en-US" dirty="0"/>
              <a:t>No contextual or temporal effects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daughter wants me to give her cookies</a:t>
            </a:r>
            <a:endParaRPr lang="en-US" dirty="0"/>
          </a:p>
          <a:p>
            <a:r>
              <a:rPr lang="en-US" dirty="0"/>
              <a:t>She can giggle, dance, cry, hit, bite, or poop in her pants</a:t>
            </a:r>
            <a:endParaRPr lang="en-US" dirty="0"/>
          </a:p>
          <a:p>
            <a:r>
              <a:rPr lang="en-US" dirty="0"/>
              <a:t>Each action has a different average reward (and distribution of likelihood)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she figure out which action is best?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</a:t>
            </a:r>
            <a:r>
              <a:rPr lang="en-US"/>
              <a:t>, 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</a:t>
            </a:r>
            <a:r>
              <a:rPr lang="en-US"/>
              <a:t>, 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question, ask for examples</a:t>
            </a:r>
            <a:r>
              <a:rPr lang="en-US"/>
              <a:t>, 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question, ask for examples, assign a group activity, 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question, ask for examples, assign a group activity, or poop in my pants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Any questions?</a:t>
            </a:r>
            <a:endParaRPr lang="en-US" dirty="0"/>
          </a:p>
          <a:p>
            <a:r>
              <a:rPr lang="en-US" dirty="0"/>
              <a:t>Everybody signed up for a slot?</a:t>
            </a:r>
            <a:endParaRPr lang="en-US" dirty="0"/>
          </a:p>
          <a:p>
            <a:endParaRPr lang="en-US" dirty="0"/>
          </a:p>
          <a:p>
            <a:r>
              <a:rPr lang="en-US" dirty="0"/>
              <a:t>https://docs.google.com/spreadsheets/d/1c4E0p1mDplp8UVmtNtXCCtC89Am94AdHuc4hqoHm6S0/edit?usp=sharing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question, ask for examples, assign a group activity, or poop in my pants</a:t>
            </a:r>
            <a:endParaRPr lang="en-US" dirty="0"/>
          </a:p>
          <a:p>
            <a:r>
              <a:rPr lang="en-US" dirty="0"/>
              <a:t>Each action has a different average reward (and distribution of likelihood)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 want my 6191 students to learn (measured by immediate pre and post tests)</a:t>
            </a:r>
            <a:endParaRPr lang="en-US" dirty="0"/>
          </a:p>
          <a:p>
            <a:r>
              <a:rPr lang="en-US" dirty="0"/>
              <a:t>I can lecture, tell a joke, ask a leading question, ask for examples, assign a group activity, or poop in my pants</a:t>
            </a:r>
            <a:endParaRPr lang="en-US" dirty="0"/>
          </a:p>
          <a:p>
            <a:r>
              <a:rPr lang="en-US" dirty="0"/>
              <a:t>Each action has a different average reward (and distribution of likelihood)</a:t>
            </a:r>
            <a:endParaRPr lang="en-US" dirty="0"/>
          </a:p>
          <a:p>
            <a:endParaRPr lang="en-US" dirty="0"/>
          </a:p>
          <a:p>
            <a:r>
              <a:rPr lang="en-US" dirty="0"/>
              <a:t>Can I figure out which action is best?</a:t>
            </a: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Make your own examples</a:t>
            </a:r>
            <a:br>
              <a:rPr lang="en-US" dirty="0"/>
            </a:br>
            <a:r>
              <a:rPr lang="en-US" dirty="0"/>
              <a:t>(for learning/education)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some examples of rewards and potential actions?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 (the Base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balance must be struck between</a:t>
            </a:r>
            <a:endParaRPr lang="en-US" dirty="0"/>
          </a:p>
          <a:p>
            <a:pPr lvl="1"/>
            <a:r>
              <a:rPr lang="en-US" dirty="0"/>
              <a:t>Exploration</a:t>
            </a:r>
            <a:endParaRPr lang="en-US" dirty="0"/>
          </a:p>
          <a:p>
            <a:pPr lvl="1"/>
            <a:r>
              <a:rPr lang="en-US" dirty="0"/>
              <a:t>Exploitation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Depends on how certain bandit is about reward each action is likely to give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Multi-Arm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Contextual Multi-Arm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An agent needs to make a sequence of choices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The goal is to maximize “reward” over time based on experience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Reward is anything we can assign better or worse numbers to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Set of possible actions A, finite and typically small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One action per decision point (“round”)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Each time an action A is made, a reward R is received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At each round, agent also receives “context” feature vector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Agent figures out how the relationship between actions and reward depends on context</a:t>
            </a:r>
            <a:endParaRPr lang="en-US" dirty="0">
              <a:solidFill>
                <a:srgbClr val="C00000"/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 want my 6191 students to learn (measured by immediate pre and post tests)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 can lecture, tell a joke, ask a leading question, ask for examples, or assign a group activity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 know what percentage of students are looking at me, how far into the class session we are, how many students came to class today, and whether it’s raining outside 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 want my 6191 students to learn (measured by immediate pre and post tests)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 can lecture, tell a joke, ask a leading question, ask for examples, or assign a group activity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 know what percentage of students are looking at me, how far into the class session we are, how many students came to class today, and whether it’s raining outside </a:t>
            </a:r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It turns out that lecture works better earlier in class, and that jokes work better if very few students are looking at me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contextual factors that would be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deciding what activity a math tutoring system should provide?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week’s session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lingering questions or comments?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contextual factors that would be relevant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deciding which lesson to give a student next, in an online course? 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Non-Stationary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Non-Stationary Bandits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An agent needs to make a sequence of choices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goal is to maximize “reward” over time based on experience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Reward is anything we can assign better or worse numbers to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Set of possible actions A, finite and typically small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One action per decision point (“round”)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Each time an action A is made, a reward R is received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Reward is changing over time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Necessary to check for change in reward functions over time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Is current performance outside the expected range? If so, something has changed</a:t>
            </a:r>
            <a:endParaRPr lang="en-US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Rosencranz</a:t>
            </a:r>
            <a:r>
              <a:rPr lang="en-US" dirty="0"/>
              <a:t> &amp; Guildenstern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are some educational examples where reward function could shift?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Comments?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(on Non Stationary Bandits)</a:t>
            </a:r>
            <a:endParaRPr lang="en-US" dirty="0"/>
          </a:p>
          <a:p>
            <a:r>
              <a:rPr lang="en-US" dirty="0"/>
              <a:t>(on Bandits overall)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MDP </a:t>
            </a:r>
            <a:br>
              <a:rPr lang="en-US" dirty="0"/>
            </a:br>
            <a:r>
              <a:rPr lang="en-US" dirty="0"/>
              <a:t>(Markov Decision Process)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Adds a key dimension: state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model now assumes that the environment has multiple possible states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reward for action varies based on state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Another way of representing context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daughter wants a cookie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her strategy for getting a cookie depends on daddy’s state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daddy happy, silly, grumpy, stressed out, or busy?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My daughter wants a cookie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her strategy for getting a cookie depends on daddy’s state</a:t>
            </a:r>
            <a:endParaRPr lang="en-US" dirty="0"/>
          </a:p>
          <a:p>
            <a:endParaRPr lang="en-US" dirty="0"/>
          </a:p>
          <a:p>
            <a:r>
              <a:rPr lang="en-US" dirty="0"/>
              <a:t>Is daddy happy, silly, grumpy, stressed out, or busy?</a:t>
            </a:r>
            <a:endParaRPr lang="en-US" dirty="0"/>
          </a:p>
          <a:p>
            <a:endParaRPr lang="en-US" dirty="0"/>
          </a:p>
          <a:p>
            <a:r>
              <a:rPr lang="en-US" dirty="0"/>
              <a:t>Perhaps if daddy is silly, dancing is best</a:t>
            </a:r>
            <a:endParaRPr lang="en-US" dirty="0"/>
          </a:p>
          <a:p>
            <a:r>
              <a:rPr lang="en-US" dirty="0"/>
              <a:t>But if daddy is busy, sneaking into the kitchen and climbing on a ladder is best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Mining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questions or comments?</a:t>
            </a: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you give some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 intelligent tutoring system, what might be the student’s state, that would cause the tutoring system to choose a different teaching strategy?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MDP needs to learn more things than a MAB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set of states </a:t>
            </a:r>
            <a:endParaRPr lang="en-US" dirty="0"/>
          </a:p>
          <a:p>
            <a:r>
              <a:rPr lang="en-US" dirty="0"/>
              <a:t>The set of transition probabilities between states based on what the action was</a:t>
            </a:r>
            <a:endParaRPr lang="en-US" dirty="0"/>
          </a:p>
          <a:p>
            <a:r>
              <a:rPr lang="en-US" dirty="0"/>
              <a:t>The mapping between actions and rewards for each state</a:t>
            </a:r>
            <a:endParaRPr lang="en-US" dirty="0"/>
          </a:p>
          <a:p>
            <a:pPr lvl="1"/>
            <a:r>
              <a:rPr lang="en-US" dirty="0"/>
              <a:t>State + Action = Reward</a:t>
            </a: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Gets complex quickly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P(</a:t>
            </a:r>
            <a:r>
              <a:rPr lang="en-US" dirty="0" err="1"/>
              <a:t>Cookie|Dad</a:t>
            </a:r>
            <a:r>
              <a:rPr lang="en-US" dirty="0"/>
              <a:t>=Silly, Action=Dance)</a:t>
            </a:r>
            <a:endParaRPr lang="en-US" dirty="0"/>
          </a:p>
          <a:p>
            <a:r>
              <a:rPr lang="en-US" dirty="0"/>
              <a:t>P(Dad=</a:t>
            </a:r>
            <a:r>
              <a:rPr lang="en-US" dirty="0" err="1"/>
              <a:t>Silly|Dad</a:t>
            </a:r>
            <a:r>
              <a:rPr lang="en-US" dirty="0"/>
              <a:t>=Silly, Action=Dance)</a:t>
            </a:r>
            <a:endParaRPr lang="en-US" dirty="0"/>
          </a:p>
          <a:p>
            <a:r>
              <a:rPr lang="en-US" dirty="0"/>
              <a:t>P(Dad=</a:t>
            </a:r>
            <a:r>
              <a:rPr lang="en-US" dirty="0" err="1"/>
              <a:t>Happy|Dad</a:t>
            </a:r>
            <a:r>
              <a:rPr lang="en-US" dirty="0"/>
              <a:t>=Silly, Action=Dance)</a:t>
            </a:r>
            <a:endParaRPr lang="en-US" dirty="0"/>
          </a:p>
          <a:p>
            <a:r>
              <a:rPr lang="en-US" dirty="0"/>
              <a:t>P(Dad=</a:t>
            </a:r>
            <a:r>
              <a:rPr lang="en-US" dirty="0" err="1"/>
              <a:t>Grumpy|Dad</a:t>
            </a:r>
            <a:r>
              <a:rPr lang="en-US" dirty="0"/>
              <a:t>=Silly, Action=Dance)</a:t>
            </a:r>
            <a:endParaRPr lang="en-US" dirty="0"/>
          </a:p>
          <a:p>
            <a:r>
              <a:rPr lang="en-US" dirty="0"/>
              <a:t>P(Dad=</a:t>
            </a:r>
            <a:r>
              <a:rPr lang="en-US" dirty="0" err="1"/>
              <a:t>Grumpy|Dad</a:t>
            </a:r>
            <a:r>
              <a:rPr lang="en-US" dirty="0"/>
              <a:t>=Silly, Action=Poop)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 so on…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Finite-Horizon MDP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Adds caveat that there is a maximum number of steps</a:t>
            </a:r>
            <a:endParaRPr lang="en-US" dirty="0"/>
          </a:p>
          <a:p>
            <a:endParaRPr lang="en-US" dirty="0"/>
          </a:p>
          <a:p>
            <a:r>
              <a:rPr lang="en-US" dirty="0"/>
              <a:t>Useful info if interaction won’t go on forever</a:t>
            </a:r>
            <a:br>
              <a:rPr lang="en-US" dirty="0"/>
            </a:br>
            <a:r>
              <a:rPr lang="en-US" dirty="0"/>
              <a:t>(like in some of the papers we studied)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true number of steps is never infinite, but often we don’t know it – if we do, some calculations easier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Incidentally, “Markov”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here know what makes a model “Markov”?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Incidentally, “Markov”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anyone here know what makes a model “Markov”?</a:t>
            </a:r>
            <a:endParaRPr lang="en-US" dirty="0"/>
          </a:p>
          <a:p>
            <a:endParaRPr lang="en-US" dirty="0"/>
          </a:p>
          <a:p>
            <a:r>
              <a:rPr lang="en-US" dirty="0"/>
              <a:t>Transitions between states take only previous state into account, not further back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Also seen in Hidden Markov Models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BDEMOOC 8-4</a:t>
            </a:r>
            <a:endParaRPr lang="en-US" dirty="0"/>
          </a:p>
          <a:p>
            <a:r>
              <a:rPr lang="en-US" dirty="0"/>
              <a:t>Used to model and predict transitions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POMDP</a:t>
            </a:r>
            <a:br>
              <a:rPr lang="en-US" dirty="0"/>
            </a:br>
            <a:r>
              <a:rPr lang="en-US" dirty="0"/>
              <a:t>(Partial-Order MDP)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POMDP, we cannot observe the state</a:t>
            </a:r>
            <a:endParaRPr lang="en-US" dirty="0"/>
          </a:p>
          <a:p>
            <a:r>
              <a:rPr lang="en-US" dirty="0"/>
              <a:t>We have observations (separate from the rewards) related to the states</a:t>
            </a:r>
            <a:endParaRPr lang="en-US" dirty="0"/>
          </a:p>
          <a:p>
            <a:r>
              <a:rPr lang="en-US" dirty="0"/>
              <a:t>Algorithm can infer probability of states based on observations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daughter is trying to figure out my state, to figure out what action to take to get a cookie</a:t>
            </a:r>
            <a:endParaRPr lang="en-US" dirty="0"/>
          </a:p>
          <a:p>
            <a:endParaRPr lang="en-US" dirty="0"/>
          </a:p>
          <a:p>
            <a:r>
              <a:rPr lang="en-US" dirty="0"/>
              <a:t>She doesn’t know if I feel happy or grumpy</a:t>
            </a:r>
            <a:endParaRPr lang="en-US" dirty="0"/>
          </a:p>
          <a:p>
            <a:r>
              <a:rPr lang="en-US" dirty="0"/>
              <a:t>But based on my facial expression and tone of voice, there is a 50% chance of happy, a 20% chance of silly, a 10% chance of grumpy…</a:t>
            </a: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You’ll sometimes see papers talking about Q-learning</a:t>
            </a:r>
            <a:endParaRPr lang="en-US" dirty="0"/>
          </a:p>
          <a:p>
            <a:endParaRPr lang="en-US" dirty="0"/>
          </a:p>
          <a:p>
            <a:r>
              <a:rPr lang="en-US" dirty="0"/>
              <a:t>Q-learning is the most popular algorithm for fitting the parameters of an MDP/POMDP</a:t>
            </a:r>
            <a:endParaRPr lang="en-US" dirty="0"/>
          </a:p>
          <a:p>
            <a:pPr lvl="1"/>
            <a:r>
              <a:rPr lang="en-US" dirty="0"/>
              <a:t>Introduces a time discounting factor, with hyperparameter deciding how much to discount future rewards (and therefore how much to explore versus exploit)</a:t>
            </a:r>
            <a:endParaRPr lang="en-US" dirty="0"/>
          </a:p>
          <a:p>
            <a:pPr lvl="1"/>
            <a:r>
              <a:rPr lang="en-US" dirty="0"/>
              <a:t>Fits a State + Action = Reward function</a:t>
            </a:r>
            <a:endParaRPr lang="en-US" dirty="0"/>
          </a:p>
          <a:p>
            <a:pPr lvl="2"/>
            <a:r>
              <a:rPr lang="en-US" dirty="0"/>
              <a:t>Keeps a summary of predicted reward for each state/action combo</a:t>
            </a:r>
            <a:endParaRPr lang="en-US" dirty="0"/>
          </a:p>
          <a:p>
            <a:pPr lvl="2"/>
            <a:r>
              <a:rPr lang="en-US" dirty="0"/>
              <a:t>Repeatedly updates predicted reward as new evidence comes in</a:t>
            </a: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Q-learning/Deep Q-Network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Instead of updating reward estimate based on simple updating function </a:t>
            </a:r>
            <a:endParaRPr lang="en-US" dirty="0"/>
          </a:p>
          <a:p>
            <a:r>
              <a:rPr lang="en-US" dirty="0"/>
              <a:t>Uses a (convolutional) neural network to fit</a:t>
            </a:r>
            <a:endParaRPr lang="en-US" dirty="0"/>
          </a:p>
          <a:p>
            <a:r>
              <a:rPr lang="en-US" dirty="0"/>
              <a:t>State + Action = Reward function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 far, most of the rewards we have talked about have been immediate (cookie!)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in education, the rewards we care about are often not immediate</a:t>
            </a:r>
            <a:endParaRPr lang="en-US" dirty="0"/>
          </a:p>
          <a:p>
            <a:pPr lvl="1"/>
            <a:r>
              <a:rPr lang="en-US" dirty="0"/>
              <a:t>Immediate performance versus long-term retention</a:t>
            </a:r>
            <a:endParaRPr lang="en-US" dirty="0"/>
          </a:p>
          <a:p>
            <a:pPr lvl="1"/>
            <a:r>
              <a:rPr lang="en-US" dirty="0"/>
              <a:t>Immediate performance versus preparation for future learning</a:t>
            </a:r>
            <a:endParaRPr lang="en-US" dirty="0"/>
          </a:p>
          <a:p>
            <a:pPr lvl="1"/>
            <a:r>
              <a:rPr lang="en-US" dirty="0"/>
              <a:t>Improved grades or attendance in the short-term versus graduating from high school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(Shen &amp; Chi, 2016)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College students used intelligent tutoring system</a:t>
            </a:r>
            <a:endParaRPr lang="en-US" dirty="0"/>
          </a:p>
          <a:p>
            <a:r>
              <a:rPr lang="en-US" dirty="0"/>
              <a:t>Reward either based on immediate performance or long-term learning</a:t>
            </a:r>
            <a:endParaRPr lang="en-US" dirty="0"/>
          </a:p>
          <a:p>
            <a:r>
              <a:rPr lang="en-US" dirty="0"/>
              <a:t>Ensemble of different RL methods</a:t>
            </a:r>
            <a:endParaRPr lang="en-US" dirty="0"/>
          </a:p>
          <a:p>
            <a:r>
              <a:rPr lang="en-US" dirty="0"/>
              <a:t>No differences in learning outcomes</a:t>
            </a:r>
            <a:endParaRPr 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Delayed Rewards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approach: choose or infer a short-term proxy for long-term reward </a:t>
            </a:r>
            <a:endParaRPr lang="en-US" dirty="0"/>
          </a:p>
          <a:p>
            <a:r>
              <a:rPr lang="en-US" dirty="0"/>
              <a:t>Evaluate success of proxy and overall approach using final reward</a:t>
            </a:r>
            <a:endParaRPr lang="en-US" dirty="0"/>
          </a:p>
          <a:p>
            <a:r>
              <a:rPr lang="en-US" dirty="0"/>
              <a:t>Tune proxy and overall approach using final reward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(Ju et al., 2020)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Students used intelligent tutoring system</a:t>
            </a:r>
            <a:endParaRPr lang="en-US" dirty="0"/>
          </a:p>
          <a:p>
            <a:r>
              <a:rPr lang="en-US" dirty="0"/>
              <a:t>True reward: pre-post test gains</a:t>
            </a:r>
            <a:endParaRPr lang="en-US" dirty="0"/>
          </a:p>
          <a:p>
            <a:r>
              <a:rPr lang="en-US" dirty="0"/>
              <a:t>Proxy: </a:t>
            </a:r>
            <a:endParaRPr lang="en-US" dirty="0"/>
          </a:p>
          <a:p>
            <a:pPr lvl="1"/>
            <a:r>
              <a:rPr lang="en-US" dirty="0"/>
              <a:t>142 features of student performance at action-by-action level</a:t>
            </a:r>
            <a:endParaRPr lang="en-US" dirty="0"/>
          </a:p>
          <a:p>
            <a:pPr lvl="1"/>
            <a:r>
              <a:rPr lang="en-US" dirty="0"/>
              <a:t>Neural network used to predict pre-post test gains from features</a:t>
            </a:r>
            <a:endParaRPr lang="en-US" dirty="0"/>
          </a:p>
          <a:p>
            <a:pPr lvl="1"/>
            <a:r>
              <a:rPr lang="en-US" dirty="0"/>
              <a:t>Changes in predicting pre-post test gains used as proxy reward</a:t>
            </a:r>
            <a:endParaRPr lang="en-US" dirty="0"/>
          </a:p>
          <a:p>
            <a:r>
              <a:rPr lang="en-US" dirty="0"/>
              <a:t>Policies induced using proxy rewards and Deep Q-Network</a:t>
            </a:r>
            <a:endParaRPr lang="en-US" dirty="0"/>
          </a:p>
          <a:p>
            <a:r>
              <a:rPr lang="en-US" dirty="0"/>
              <a:t>Paper didn’t discuss overall learning differences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than everything else we have studied this semester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This semester up until now has been about an algorithm learning information (which perhaps it shares with us)</a:t>
            </a:r>
            <a:endParaRPr lang="en-US" dirty="0"/>
          </a:p>
          <a:p>
            <a:r>
              <a:rPr lang="en-US" dirty="0"/>
              <a:t>This session is about an algorithm learning what to do</a:t>
            </a:r>
            <a:endParaRPr 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just scratches the surface…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Tons of different ways to do</a:t>
            </a:r>
            <a:endParaRPr lang="en-US" dirty="0"/>
          </a:p>
          <a:p>
            <a:pPr lvl="1"/>
            <a:r>
              <a:rPr lang="en-US" dirty="0"/>
              <a:t>Multi-armed Bandits</a:t>
            </a:r>
            <a:endParaRPr lang="en-US" dirty="0"/>
          </a:p>
          <a:p>
            <a:pPr lvl="1"/>
            <a:r>
              <a:rPr lang="en-US" dirty="0"/>
              <a:t>POMDPs</a:t>
            </a:r>
            <a:endParaRPr lang="en-US" dirty="0"/>
          </a:p>
          <a:p>
            <a:pPr lvl="1"/>
            <a:r>
              <a:rPr lang="en-US" dirty="0"/>
              <a:t>Deep-Learning variants</a:t>
            </a:r>
            <a:endParaRPr lang="en-US" dirty="0"/>
          </a:p>
          <a:p>
            <a:pPr lvl="2"/>
            <a:r>
              <a:rPr lang="en-US" dirty="0"/>
              <a:t>The same explosion of complexity as seen in DKT-Family algorithms</a:t>
            </a:r>
            <a:endParaRPr lang="en-US" dirty="0"/>
          </a:p>
          <a:p>
            <a:pPr lvl="2"/>
            <a:r>
              <a:rPr lang="en-US" dirty="0"/>
              <a:t>Algorithms that do multiple passes through data so far to figure out better policy</a:t>
            </a:r>
            <a:endParaRPr lang="en-US" dirty="0"/>
          </a:p>
          <a:p>
            <a:pPr lvl="2"/>
            <a:r>
              <a:rPr lang="en-US" dirty="0"/>
              <a:t>Algorithms with multiple neural networks optimizing different aspects of the overall problem (such as estimation of long-term reward, selection of immediate policy, shift from exploration to exploitation, context, </a:t>
            </a:r>
            <a:r>
              <a:rPr lang="en-US" dirty="0" err="1"/>
              <a:t>etc</a:t>
            </a:r>
            <a:r>
              <a:rPr lang="en-US" dirty="0"/>
              <a:t>…)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and lots and lots of RL papers published in EDM and related communities</a:t>
            </a:r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Lots and lots and lots of RL papers published in EDM and related communities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a lot of them are simulations</a:t>
            </a:r>
            <a:endParaRPr lang="en-US" dirty="0"/>
          </a:p>
          <a:p>
            <a:pPr lvl="1"/>
            <a:r>
              <a:rPr lang="en-US" dirty="0"/>
              <a:t>Totally simulated data</a:t>
            </a:r>
            <a:endParaRPr lang="en-US" dirty="0"/>
          </a:p>
          <a:p>
            <a:pPr lvl="1"/>
            <a:r>
              <a:rPr lang="en-US" dirty="0"/>
              <a:t>Distillation of policies from real data</a:t>
            </a:r>
            <a:endParaRPr 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Lots and lots and lots of RL papers published in EDM and related communities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a lot of them are simulations</a:t>
            </a:r>
            <a:endParaRPr lang="en-US" dirty="0"/>
          </a:p>
          <a:p>
            <a:pPr lvl="1"/>
            <a:r>
              <a:rPr lang="en-US" dirty="0"/>
              <a:t>Totally simulated data</a:t>
            </a:r>
            <a:endParaRPr lang="en-US" dirty="0"/>
          </a:p>
          <a:p>
            <a:pPr lvl="1"/>
            <a:r>
              <a:rPr lang="en-US" dirty="0"/>
              <a:t>Distillation of policies from real data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 lot of them are lab studies or </a:t>
            </a:r>
            <a:r>
              <a:rPr lang="en-US" dirty="0" err="1"/>
              <a:t>MTurk</a:t>
            </a:r>
            <a:r>
              <a:rPr lang="en-US" dirty="0"/>
              <a:t> studies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Lots and lots and lots of RL papers published in EDM and related communities</a:t>
            </a:r>
            <a:endParaRPr lang="en-US" dirty="0"/>
          </a:p>
          <a:p>
            <a:endParaRPr lang="en-US" dirty="0"/>
          </a:p>
          <a:p>
            <a:r>
              <a:rPr lang="en-US" dirty="0"/>
              <a:t>But a lot of them are simulations</a:t>
            </a:r>
            <a:endParaRPr lang="en-US" dirty="0"/>
          </a:p>
          <a:p>
            <a:pPr lvl="1"/>
            <a:r>
              <a:rPr lang="en-US" dirty="0"/>
              <a:t>Totally simulated data</a:t>
            </a:r>
            <a:endParaRPr lang="en-US" dirty="0"/>
          </a:p>
          <a:p>
            <a:pPr lvl="1"/>
            <a:r>
              <a:rPr lang="en-US" dirty="0"/>
              <a:t>Distillation of policies from real data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And a lot of them are lab studies or </a:t>
            </a:r>
            <a:r>
              <a:rPr lang="en-US" dirty="0" err="1"/>
              <a:t>MTurk</a:t>
            </a:r>
            <a:r>
              <a:rPr lang="en-US" dirty="0"/>
              <a:t> studies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the actual examples of real-world use?</a:t>
            </a:r>
            <a:endParaRPr lang="en-US" dirty="0"/>
          </a:p>
          <a:p>
            <a:pPr lvl="1"/>
            <a:r>
              <a:rPr lang="en-US" dirty="0"/>
              <a:t>Warning: </a:t>
            </a:r>
            <a:r>
              <a:rPr lang="en-US" dirty="0" err="1"/>
              <a:t>Doroudi</a:t>
            </a:r>
            <a:r>
              <a:rPr lang="en-US" dirty="0"/>
              <a:t> et al. review doesn’t distinguish which studies involved real-world learning</a:t>
            </a:r>
            <a:endParaRPr 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Mandel et al. (2014)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/>
              <a:t>Educational game Refraction, used by children over internet to learn fractions</a:t>
            </a:r>
            <a:endParaRPr lang="en-US" dirty="0"/>
          </a:p>
          <a:p>
            <a:r>
              <a:rPr lang="en-US" dirty="0"/>
              <a:t>6 mathematics concepts</a:t>
            </a:r>
            <a:endParaRPr lang="en-US" dirty="0"/>
          </a:p>
          <a:p>
            <a:r>
              <a:rPr lang="en-US" dirty="0"/>
              <a:t>4500 features representing gameplay </a:t>
            </a:r>
            <a:endParaRPr lang="en-US" dirty="0"/>
          </a:p>
          <a:p>
            <a:pPr lvl="1"/>
            <a:r>
              <a:rPr lang="en-US" dirty="0"/>
              <a:t>Distilled to 100 features using neural network</a:t>
            </a:r>
            <a:endParaRPr lang="en-US" dirty="0"/>
          </a:p>
          <a:p>
            <a:pPr lvl="1"/>
            <a:r>
              <a:rPr lang="en-US" dirty="0"/>
              <a:t>Then distilled to 2-3 features using PCA</a:t>
            </a:r>
            <a:endParaRPr lang="en-US" dirty="0"/>
          </a:p>
          <a:p>
            <a:r>
              <a:rPr lang="en-US" dirty="0"/>
              <a:t>Input to POMDP</a:t>
            </a:r>
            <a:endParaRPr lang="en-US" dirty="0"/>
          </a:p>
          <a:p>
            <a:r>
              <a:rPr lang="en-US" dirty="0"/>
              <a:t>Students play game longer without quitting with POMDP than random or expert sequence</a:t>
            </a:r>
            <a:endParaRPr lang="en-US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Clement et al. (2015)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 mathematics game used in schools</a:t>
            </a:r>
            <a:endParaRPr lang="en-US" dirty="0"/>
          </a:p>
          <a:p>
            <a:r>
              <a:rPr lang="en-US" dirty="0"/>
              <a:t>7 math knowledge components</a:t>
            </a:r>
            <a:endParaRPr lang="en-US" dirty="0"/>
          </a:p>
          <a:p>
            <a:r>
              <a:rPr lang="en-US" dirty="0"/>
              <a:t>Multi-arm bandits used to select KC order</a:t>
            </a:r>
            <a:endParaRPr lang="en-US" dirty="0"/>
          </a:p>
          <a:p>
            <a:r>
              <a:rPr lang="en-US" dirty="0"/>
              <a:t>With MAB compared to expert-designed sequence</a:t>
            </a:r>
            <a:endParaRPr lang="en-US" dirty="0"/>
          </a:p>
          <a:p>
            <a:pPr lvl="1"/>
            <a:r>
              <a:rPr lang="en-US" dirty="0"/>
              <a:t>Students reach higher levels</a:t>
            </a:r>
            <a:endParaRPr lang="en-US" dirty="0"/>
          </a:p>
          <a:p>
            <a:pPr lvl="1"/>
            <a:r>
              <a:rPr lang="en-US" dirty="0"/>
              <a:t>Higher proportion of students complete at least one exercise</a:t>
            </a:r>
            <a:endParaRPr lang="en-US" dirty="0"/>
          </a:p>
          <a:p>
            <a:pPr lvl="1"/>
            <a:r>
              <a:rPr lang="en-US" dirty="0"/>
              <a:t>Higher pre-post learning gains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Shen et al. (2018)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ITS for college logic</a:t>
            </a:r>
            <a:endParaRPr lang="en-US" dirty="0"/>
          </a:p>
          <a:p>
            <a:r>
              <a:rPr lang="en-US" dirty="0"/>
              <a:t>Students completed average of 23 problems across 6 levels over average of 5.5 hours</a:t>
            </a:r>
            <a:endParaRPr lang="en-US" dirty="0"/>
          </a:p>
          <a:p>
            <a:r>
              <a:rPr lang="en-US" dirty="0"/>
              <a:t>MDP or POMDP decided whether student should complete problem or receive worked example</a:t>
            </a:r>
            <a:endParaRPr lang="en-US" dirty="0"/>
          </a:p>
          <a:p>
            <a:r>
              <a:rPr lang="en-US" dirty="0"/>
              <a:t>Better learning for MDP than POMDP or random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Segal et al. (2018)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Unnamed 7</a:t>
            </a:r>
            <a:r>
              <a:rPr lang="en-US" baseline="30000" dirty="0"/>
              <a:t>th</a:t>
            </a:r>
            <a:r>
              <a:rPr lang="en-US" dirty="0"/>
              <a:t>-grade math e-learning system</a:t>
            </a:r>
            <a:endParaRPr lang="en-US" dirty="0"/>
          </a:p>
          <a:p>
            <a:r>
              <a:rPr lang="en-US" dirty="0"/>
              <a:t>Multiple practice sessions of 10 questions each</a:t>
            </a:r>
            <a:endParaRPr lang="en-US" dirty="0"/>
          </a:p>
          <a:p>
            <a:r>
              <a:rPr lang="en-US" dirty="0"/>
              <a:t>Topic selected by multi-armed bandit</a:t>
            </a:r>
            <a:endParaRPr lang="en-US" dirty="0"/>
          </a:p>
          <a:p>
            <a:r>
              <a:rPr lang="en-US" dirty="0"/>
              <a:t>Authors claim higher learning for multi-armed bandit than control conditions</a:t>
            </a:r>
            <a:endParaRPr lang="en-US" dirty="0"/>
          </a:p>
          <a:p>
            <a:pPr lvl="1"/>
            <a:r>
              <a:rPr lang="en-US" dirty="0"/>
              <a:t>But then say sample was not large enough to demonstrate statistical significance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Bassen</a:t>
            </a:r>
            <a:r>
              <a:rPr lang="en-US" dirty="0"/>
              <a:t> et al. (2020)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r>
              <a:rPr lang="en-US" dirty="0"/>
              <a:t>“Introduction to Linear Algebra” online mini-course for Amazon.com employees</a:t>
            </a:r>
            <a:endParaRPr lang="en-US" dirty="0"/>
          </a:p>
          <a:p>
            <a:r>
              <a:rPr lang="en-US" dirty="0"/>
              <a:t>3 skills</a:t>
            </a:r>
            <a:endParaRPr lang="en-US" dirty="0"/>
          </a:p>
          <a:p>
            <a:r>
              <a:rPr lang="en-US" dirty="0"/>
              <a:t>4 activities per skill</a:t>
            </a:r>
            <a:endParaRPr lang="en-US" dirty="0"/>
          </a:p>
          <a:p>
            <a:pPr lvl="1"/>
            <a:r>
              <a:rPr lang="en-US" dirty="0"/>
              <a:t>Video explanations</a:t>
            </a:r>
            <a:endParaRPr lang="en-US" dirty="0"/>
          </a:p>
          <a:p>
            <a:pPr lvl="1"/>
            <a:r>
              <a:rPr lang="en-US" dirty="0"/>
              <a:t>Written descriptions</a:t>
            </a:r>
            <a:endParaRPr lang="en-US" dirty="0"/>
          </a:p>
          <a:p>
            <a:pPr lvl="1"/>
            <a:r>
              <a:rPr lang="en-US" dirty="0"/>
              <a:t>Worked examples </a:t>
            </a:r>
            <a:endParaRPr lang="en-US" dirty="0"/>
          </a:p>
          <a:p>
            <a:pPr lvl="1"/>
            <a:r>
              <a:rPr lang="en-US" dirty="0"/>
              <a:t>Assessment questions</a:t>
            </a:r>
            <a:endParaRPr lang="en-US" dirty="0"/>
          </a:p>
          <a:p>
            <a:r>
              <a:rPr lang="en-US" dirty="0"/>
              <a:t>RL used to sequence (and skip) activities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Reinforcement Learning: </a:t>
            </a:r>
            <a:br>
              <a:rPr lang="en-US" dirty="0"/>
            </a:br>
            <a:r>
              <a:rPr lang="en-US" dirty="0"/>
              <a:t>A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“In reinforcement learning (RL), the goal is for an agent to learn a policy π—a mapping from states to actions or probability distributions over actions—that incurs high reward (Sutton and </a:t>
            </a:r>
            <a:r>
              <a:rPr lang="en-US" dirty="0" err="1"/>
              <a:t>Barto</a:t>
            </a:r>
            <a:r>
              <a:rPr lang="en-US" dirty="0"/>
              <a:t>, 1998). The policy specifies for each state what action the agent should take.”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Doroudi</a:t>
            </a:r>
            <a:r>
              <a:rPr lang="en-US" dirty="0"/>
              <a:t> et al., 2018)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Bassen</a:t>
            </a:r>
            <a:r>
              <a:rPr lang="en-US" dirty="0"/>
              <a:t> et al. (2020)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rate of course completion for RL than linear or self-directed</a:t>
            </a:r>
            <a:endParaRPr lang="en-US" dirty="0"/>
          </a:p>
          <a:p>
            <a:pPr lvl="1"/>
            <a:r>
              <a:rPr lang="en-US" dirty="0"/>
              <a:t>Learners completed course with much less content for RL than other conditions</a:t>
            </a:r>
            <a:endParaRPr lang="en-US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Bassen</a:t>
            </a:r>
            <a:r>
              <a:rPr lang="en-US" dirty="0"/>
              <a:t> et al. (2020)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Higher learning gains for RL than linear</a:t>
            </a:r>
            <a:endParaRPr lang="en-US" dirty="0"/>
          </a:p>
          <a:p>
            <a:r>
              <a:rPr lang="en-US" dirty="0"/>
              <a:t>Strong appearance of lower learning gains for RL than self-directed</a:t>
            </a:r>
            <a:endParaRPr lang="en-US" dirty="0"/>
          </a:p>
          <a:p>
            <a:pPr lvl="1"/>
            <a:r>
              <a:rPr lang="en-US" dirty="0"/>
              <a:t>Graph looks significant based on error bars</a:t>
            </a:r>
            <a:endParaRPr lang="en-US" dirty="0"/>
          </a:p>
          <a:p>
            <a:pPr lvl="1"/>
            <a:r>
              <a:rPr lang="en-US" dirty="0"/>
              <a:t>But paper claims p&gt;0.05 (exact p value not given)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4367123"/>
            <a:ext cx="5486400" cy="249087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When RL works better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Doroudi</a:t>
            </a:r>
            <a:r>
              <a:rPr lang="en-US" dirty="0"/>
              <a:t> et al., 2018)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Problem is constrained (e.g., simple learning task with restricted state space or restricted set of actions)</a:t>
            </a:r>
            <a:endParaRPr lang="en-US" dirty="0"/>
          </a:p>
          <a:p>
            <a:r>
              <a:rPr lang="en-US" dirty="0"/>
              <a:t>Statistical models of student learning inspired by psychological theory</a:t>
            </a:r>
            <a:endParaRPr lang="en-US" dirty="0"/>
          </a:p>
          <a:p>
            <a:r>
              <a:rPr lang="en-US" dirty="0"/>
              <a:t>Principles from psychology or the learning sciences suggested the importance of sequencing in setting</a:t>
            </a:r>
            <a:endParaRPr lang="en-US" dirty="0"/>
          </a:p>
          <a:p>
            <a:r>
              <a:rPr lang="en-US" dirty="0"/>
              <a:t>Students had fairly little prior knowledge coming in (but enough prior knowledge such that they could learn from the software they were interacting with)</a:t>
            </a:r>
            <a:endParaRPr lang="en-US" dirty="0"/>
          </a:p>
          <a:p>
            <a:r>
              <a:rPr lang="en-US" dirty="0"/>
              <a:t>RL-induced policies were compared to relatively weak baselines (such as randomly presenting actions or policies that were not expected to perform well)</a:t>
            </a:r>
            <a:endParaRPr lang="en-US" dirty="0"/>
          </a:p>
          <a:p>
            <a:r>
              <a:rPr lang="en-US" dirty="0"/>
              <a:t>Policies were tested in more robust and principled ways before being deployed on students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Thoughts? Comments?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Upcoming Classes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4162"/>
            <a:ext cx="822960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December 15</a:t>
            </a:r>
            <a:endParaRPr lang="en-US" sz="2800" dirty="0"/>
          </a:p>
          <a:p>
            <a:pPr lvl="1"/>
            <a:r>
              <a:rPr lang="en-US" sz="2000" dirty="0"/>
              <a:t>Final Project Presentations, 11a-12p AND 3p-450p</a:t>
            </a:r>
            <a:endParaRPr lang="en-US" sz="2000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Core Reinforcement Learning Frameworks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Multi-Arm Bandits</a:t>
            </a:r>
            <a:endParaRPr lang="en-US" dirty="0"/>
          </a:p>
          <a:p>
            <a:r>
              <a:rPr lang="en-US" dirty="0"/>
              <a:t>Markov Decision Processes</a:t>
            </a:r>
            <a:endParaRPr lang="en-US" dirty="0"/>
          </a:p>
          <a:p>
            <a:r>
              <a:rPr lang="en-US" dirty="0"/>
              <a:t>Deep Learning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Multi-Arm Bandits (the Base Case)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14437</Words>
  <Application>WPS Writer</Application>
  <PresentationFormat>On-screen Show (4:3)</PresentationFormat>
  <Paragraphs>489</Paragraphs>
  <Slides>77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77</vt:i4>
      </vt:variant>
    </vt:vector>
  </HeadingPairs>
  <TitlesOfParts>
    <vt:vector size="87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Core Methods in  Educational Data Mining</vt:lpstr>
      <vt:lpstr>Final project</vt:lpstr>
      <vt:lpstr>Last week’s session</vt:lpstr>
      <vt:lpstr>Correlation Mining Assignment</vt:lpstr>
      <vt:lpstr>Reinforcement Learning</vt:lpstr>
      <vt:lpstr>Reinforcement Learning</vt:lpstr>
      <vt:lpstr>Reinforcement Learning:  A Definition</vt:lpstr>
      <vt:lpstr>Core Reinforcement Learning Frameworks</vt:lpstr>
      <vt:lpstr>Multi-Arm Bandits (the Base Case)</vt:lpstr>
      <vt:lpstr>Multi-Arm Bandits (the Base Case)</vt:lpstr>
      <vt:lpstr>Any questions?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Make your own examples (for learning/education)</vt:lpstr>
      <vt:lpstr>Multi-Arm Bandits (the Base Case)</vt:lpstr>
      <vt:lpstr>Questions? Comments?</vt:lpstr>
      <vt:lpstr>Contextual Multi-Arm Bandits</vt:lpstr>
      <vt:lpstr>Contextual Multi-Arm Bandits</vt:lpstr>
      <vt:lpstr>Example</vt:lpstr>
      <vt:lpstr>Example</vt:lpstr>
      <vt:lpstr>What are some contextual factors that would be relevant</vt:lpstr>
      <vt:lpstr>What are some contextual factors that would be relevant</vt:lpstr>
      <vt:lpstr>Comments? Questions?</vt:lpstr>
      <vt:lpstr>Non-Stationary Bandits</vt:lpstr>
      <vt:lpstr>Non-Stationary Bandits</vt:lpstr>
      <vt:lpstr>Rosencranz &amp; Guildenstern Example</vt:lpstr>
      <vt:lpstr>What are some educational examples where reward function could shift?</vt:lpstr>
      <vt:lpstr>Comments? Questions?</vt:lpstr>
      <vt:lpstr>MDP  (Markov Decision Process)</vt:lpstr>
      <vt:lpstr>Example</vt:lpstr>
      <vt:lpstr>Example</vt:lpstr>
      <vt:lpstr>Can you give some examples</vt:lpstr>
      <vt:lpstr>A MDP needs to learn more things than a MAB</vt:lpstr>
      <vt:lpstr>Gets complex quickly</vt:lpstr>
      <vt:lpstr>Questions? Comments?</vt:lpstr>
      <vt:lpstr>Finite-Horizon MDP</vt:lpstr>
      <vt:lpstr>Incidentally, “Markov”</vt:lpstr>
      <vt:lpstr>Incidentally, “Markov”</vt:lpstr>
      <vt:lpstr>Also seen in Hidden Markov Models</vt:lpstr>
      <vt:lpstr>Questions? Comments?</vt:lpstr>
      <vt:lpstr>POMDP (Partial-Order MDP)</vt:lpstr>
      <vt:lpstr>Example</vt:lpstr>
      <vt:lpstr>Questions? Comments?</vt:lpstr>
      <vt:lpstr>Q-learning</vt:lpstr>
      <vt:lpstr>Deep Q-learning/Deep Q-Network</vt:lpstr>
      <vt:lpstr>Questions? Comments?</vt:lpstr>
      <vt:lpstr>Delayed Rewards</vt:lpstr>
      <vt:lpstr>Example (Shen &amp; Chi, 2016)</vt:lpstr>
      <vt:lpstr>Delayed Rewards</vt:lpstr>
      <vt:lpstr>Example (Ju et al., 2020)</vt:lpstr>
      <vt:lpstr>Questions? Comments?</vt:lpstr>
      <vt:lpstr>This just scratches the surface…</vt:lpstr>
      <vt:lpstr>Applications</vt:lpstr>
      <vt:lpstr>Applications</vt:lpstr>
      <vt:lpstr>Applications</vt:lpstr>
      <vt:lpstr>Applications</vt:lpstr>
      <vt:lpstr>Mandel et al. (2014)</vt:lpstr>
      <vt:lpstr>Clement et al. (2015)</vt:lpstr>
      <vt:lpstr>Shen et al. (2018)</vt:lpstr>
      <vt:lpstr>Segal et al. (2018)</vt:lpstr>
      <vt:lpstr>Bassen et al. (2020)</vt:lpstr>
      <vt:lpstr>Bassen et al. (2020)</vt:lpstr>
      <vt:lpstr>Bassen et al. (2020)</vt:lpstr>
      <vt:lpstr>Questions?</vt:lpstr>
      <vt:lpstr>When RL works better (Doroudi et al., 2018)</vt:lpstr>
      <vt:lpstr>Thoughts? Comments?</vt:lpstr>
      <vt:lpstr>Final Questions?</vt:lpstr>
      <vt:lpstr>Upcoming Classes</vt:lpstr>
      <vt:lpstr>The End</vt:lpstr>
    </vt:vector>
  </TitlesOfParts>
  <Company>Worcester Polytechnic Institute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Methods for the Learning Sciences</dc:title>
  <dc:creator>rsbaker</dc:creator>
  <cp:lastModifiedBy>aishuhan</cp:lastModifiedBy>
  <cp:revision>729</cp:revision>
  <dcterms:created xsi:type="dcterms:W3CDTF">2022-12-08T21:43:07Z</dcterms:created>
  <dcterms:modified xsi:type="dcterms:W3CDTF">2022-12-08T21:43:07Z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1033-4.7.1.7786</vt:lpwstr>
  </property>
</Properties>
</file>