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526" r:id="rId3"/>
    <p:sldId id="505" r:id="rId4"/>
    <p:sldId id="555" r:id="rId5"/>
    <p:sldId id="531" r:id="rId6"/>
    <p:sldId id="552" r:id="rId7"/>
    <p:sldId id="550" r:id="rId8"/>
    <p:sldId id="559" r:id="rId9"/>
    <p:sldId id="535" r:id="rId10"/>
    <p:sldId id="536" r:id="rId11"/>
    <p:sldId id="537" r:id="rId12"/>
    <p:sldId id="538" r:id="rId13"/>
    <p:sldId id="539" r:id="rId14"/>
    <p:sldId id="528" r:id="rId15"/>
    <p:sldId id="529" r:id="rId16"/>
    <p:sldId id="530" r:id="rId17"/>
    <p:sldId id="560" r:id="rId18"/>
    <p:sldId id="561" r:id="rId19"/>
    <p:sldId id="562" r:id="rId20"/>
    <p:sldId id="563" r:id="rId21"/>
    <p:sldId id="567" r:id="rId22"/>
    <p:sldId id="564" r:id="rId23"/>
    <p:sldId id="565" r:id="rId24"/>
    <p:sldId id="566" r:id="rId25"/>
    <p:sldId id="568" r:id="rId26"/>
    <p:sldId id="575" r:id="rId27"/>
    <p:sldId id="572" r:id="rId28"/>
    <p:sldId id="573" r:id="rId29"/>
    <p:sldId id="574" r:id="rId30"/>
    <p:sldId id="556" r:id="rId31"/>
    <p:sldId id="569" r:id="rId32"/>
    <p:sldId id="571" r:id="rId33"/>
    <p:sldId id="570" r:id="rId34"/>
    <p:sldId id="607" r:id="rId35"/>
    <p:sldId id="577" r:id="rId36"/>
    <p:sldId id="511" r:id="rId37"/>
    <p:sldId id="515" r:id="rId38"/>
    <p:sldId id="516" r:id="rId39"/>
    <p:sldId id="512" r:id="rId40"/>
    <p:sldId id="513" r:id="rId41"/>
    <p:sldId id="514" r:id="rId42"/>
    <p:sldId id="521" r:id="rId43"/>
    <p:sldId id="522" r:id="rId44"/>
    <p:sldId id="578" r:id="rId45"/>
    <p:sldId id="525" r:id="rId46"/>
    <p:sldId id="579" r:id="rId47"/>
    <p:sldId id="580" r:id="rId48"/>
    <p:sldId id="581" r:id="rId49"/>
    <p:sldId id="585" r:id="rId50"/>
    <p:sldId id="586" r:id="rId51"/>
    <p:sldId id="587" r:id="rId52"/>
    <p:sldId id="588" r:id="rId53"/>
    <p:sldId id="589" r:id="rId54"/>
    <p:sldId id="590" r:id="rId55"/>
    <p:sldId id="606" r:id="rId56"/>
    <p:sldId id="609" r:id="rId57"/>
    <p:sldId id="608" r:id="rId58"/>
    <p:sldId id="610" r:id="rId59"/>
    <p:sldId id="611" r:id="rId60"/>
    <p:sldId id="614" r:id="rId61"/>
    <p:sldId id="615" r:id="rId62"/>
    <p:sldId id="617" r:id="rId63"/>
    <p:sldId id="616" r:id="rId64"/>
    <p:sldId id="593" r:id="rId65"/>
    <p:sldId id="596" r:id="rId66"/>
    <p:sldId id="597" r:id="rId67"/>
    <p:sldId id="618" r:id="rId68"/>
    <p:sldId id="523" r:id="rId69"/>
    <p:sldId id="527" r:id="rId70"/>
    <p:sldId id="301"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ker, Ryan Shaun" initials="RYA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F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35" autoAdjust="0"/>
  </p:normalViewPr>
  <p:slideViewPr>
    <p:cSldViewPr>
      <p:cViewPr>
        <p:scale>
          <a:sx n="117" d="100"/>
          <a:sy n="117" d="100"/>
        </p:scale>
        <p:origin x="1480" y="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oleObject" Target="file:///C:\june2013\week-slides\wk1\graphs-for-regress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june2013\week-slides\wk1\graphs-for-regressi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june2013\week-slides\wk1\graphs-for-regress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Sheet1!$B$143</c:f>
              <c:strCache>
                <c:ptCount val="1"/>
                <c:pt idx="0">
                  <c:v>papers per year</c:v>
                </c:pt>
              </c:strCache>
            </c:strRef>
          </c:tx>
          <c:xVal>
            <c:numRef>
              <c:f>Sheet1!$A$144:$A$160</c:f>
              <c:numCache>
                <c:formatCode>General</c:formatCode>
                <c:ptCount val="1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numCache>
            </c:numRef>
          </c:xVal>
          <c:yVal>
            <c:numRef>
              <c:f>Sheet1!$B$144:$B$160</c:f>
              <c:numCache>
                <c:formatCode>General</c:formatCode>
                <c:ptCount val="17"/>
                <c:pt idx="0">
                  <c:v>4</c:v>
                </c:pt>
                <c:pt idx="1">
                  <c:v>5.9</c:v>
                </c:pt>
                <c:pt idx="2">
                  <c:v>7.6</c:v>
                </c:pt>
                <c:pt idx="3">
                  <c:v>9.1</c:v>
                </c:pt>
                <c:pt idx="4">
                  <c:v>10.4</c:v>
                </c:pt>
                <c:pt idx="5">
                  <c:v>11.5</c:v>
                </c:pt>
                <c:pt idx="6">
                  <c:v>12.4</c:v>
                </c:pt>
                <c:pt idx="7">
                  <c:v>13.1</c:v>
                </c:pt>
                <c:pt idx="8">
                  <c:v>13.6</c:v>
                </c:pt>
                <c:pt idx="9">
                  <c:v>13.9</c:v>
                </c:pt>
                <c:pt idx="10">
                  <c:v>14</c:v>
                </c:pt>
                <c:pt idx="11">
                  <c:v>13.9</c:v>
                </c:pt>
                <c:pt idx="12">
                  <c:v>13.6</c:v>
                </c:pt>
                <c:pt idx="13">
                  <c:v>13.1</c:v>
                </c:pt>
                <c:pt idx="14">
                  <c:v>12.4</c:v>
                </c:pt>
                <c:pt idx="15">
                  <c:v>11.5</c:v>
                </c:pt>
                <c:pt idx="16">
                  <c:v>10.4</c:v>
                </c:pt>
              </c:numCache>
            </c:numRef>
          </c:yVal>
          <c:smooth val="1"/>
          <c:extLst>
            <c:ext xmlns:c16="http://schemas.microsoft.com/office/drawing/2014/chart" uri="{C3380CC4-5D6E-409C-BE32-E72D297353CC}">
              <c16:uniqueId val="{00000000-AB9F-4D64-B0B4-5FCB133F5448}"/>
            </c:ext>
          </c:extLst>
        </c:ser>
        <c:dLbls>
          <c:showLegendKey val="0"/>
          <c:showVal val="0"/>
          <c:showCatName val="0"/>
          <c:showSerName val="0"/>
          <c:showPercent val="0"/>
          <c:showBubbleSize val="0"/>
        </c:dLbls>
        <c:axId val="53411840"/>
        <c:axId val="53413760"/>
      </c:scatterChart>
      <c:valAx>
        <c:axId val="53411840"/>
        <c:scaling>
          <c:orientation val="minMax"/>
          <c:max val="16"/>
        </c:scaling>
        <c:delete val="0"/>
        <c:axPos val="b"/>
        <c:title>
          <c:tx>
            <c:rich>
              <a:bodyPr/>
              <a:lstStyle/>
              <a:p>
                <a:pPr>
                  <a:defRPr/>
                </a:pPr>
                <a:r>
                  <a:rPr lang="en-US"/>
                  <a:t>Number of graduate students</a:t>
                </a:r>
              </a:p>
            </c:rich>
          </c:tx>
          <c:overlay val="0"/>
        </c:title>
        <c:numFmt formatCode="General" sourceLinked="1"/>
        <c:majorTickMark val="out"/>
        <c:minorTickMark val="none"/>
        <c:tickLblPos val="nextTo"/>
        <c:crossAx val="53413760"/>
        <c:crosses val="autoZero"/>
        <c:crossBetween val="midCat"/>
      </c:valAx>
      <c:valAx>
        <c:axId val="53413760"/>
        <c:scaling>
          <c:orientation val="minMax"/>
        </c:scaling>
        <c:delete val="0"/>
        <c:axPos val="l"/>
        <c:majorGridlines/>
        <c:title>
          <c:tx>
            <c:rich>
              <a:bodyPr rot="-5400000" vert="horz"/>
              <a:lstStyle/>
              <a:p>
                <a:pPr>
                  <a:defRPr/>
                </a:pPr>
                <a:r>
                  <a:rPr lang="en-US"/>
                  <a:t>Papers</a:t>
                </a:r>
                <a:r>
                  <a:rPr lang="en-US" baseline="0"/>
                  <a:t> per year</a:t>
                </a:r>
                <a:endParaRPr lang="en-US"/>
              </a:p>
            </c:rich>
          </c:tx>
          <c:overlay val="0"/>
        </c:title>
        <c:numFmt formatCode="General" sourceLinked="1"/>
        <c:majorTickMark val="out"/>
        <c:minorTickMark val="none"/>
        <c:tickLblPos val="nextTo"/>
        <c:crossAx val="53411840"/>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Sheet1!$B$143</c:f>
              <c:strCache>
                <c:ptCount val="1"/>
                <c:pt idx="0">
                  <c:v>papers per year</c:v>
                </c:pt>
              </c:strCache>
            </c:strRef>
          </c:tx>
          <c:xVal>
            <c:numRef>
              <c:f>Sheet1!$A$144:$A$160</c:f>
              <c:numCache>
                <c:formatCode>General</c:formatCode>
                <c:ptCount val="1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numCache>
            </c:numRef>
          </c:xVal>
          <c:yVal>
            <c:numRef>
              <c:f>Sheet1!$B$144:$B$160</c:f>
              <c:numCache>
                <c:formatCode>General</c:formatCode>
                <c:ptCount val="17"/>
                <c:pt idx="0">
                  <c:v>4</c:v>
                </c:pt>
                <c:pt idx="1">
                  <c:v>5.9</c:v>
                </c:pt>
                <c:pt idx="2">
                  <c:v>7.6</c:v>
                </c:pt>
                <c:pt idx="3">
                  <c:v>9.1</c:v>
                </c:pt>
                <c:pt idx="4">
                  <c:v>10.4</c:v>
                </c:pt>
                <c:pt idx="5">
                  <c:v>11.5</c:v>
                </c:pt>
                <c:pt idx="6">
                  <c:v>12.4</c:v>
                </c:pt>
                <c:pt idx="7">
                  <c:v>13.1</c:v>
                </c:pt>
                <c:pt idx="8">
                  <c:v>13.6</c:v>
                </c:pt>
                <c:pt idx="9">
                  <c:v>13.9</c:v>
                </c:pt>
                <c:pt idx="10">
                  <c:v>14</c:v>
                </c:pt>
                <c:pt idx="11">
                  <c:v>13.9</c:v>
                </c:pt>
                <c:pt idx="12">
                  <c:v>13.6</c:v>
                </c:pt>
                <c:pt idx="13">
                  <c:v>13.1</c:v>
                </c:pt>
                <c:pt idx="14">
                  <c:v>12.4</c:v>
                </c:pt>
                <c:pt idx="15">
                  <c:v>11.5</c:v>
                </c:pt>
                <c:pt idx="16">
                  <c:v>10.4</c:v>
                </c:pt>
              </c:numCache>
            </c:numRef>
          </c:yVal>
          <c:smooth val="1"/>
          <c:extLst>
            <c:ext xmlns:c16="http://schemas.microsoft.com/office/drawing/2014/chart" uri="{C3380CC4-5D6E-409C-BE32-E72D297353CC}">
              <c16:uniqueId val="{00000000-DD82-4DE1-A78A-42DF1D0FF5CB}"/>
            </c:ext>
          </c:extLst>
        </c:ser>
        <c:dLbls>
          <c:showLegendKey val="0"/>
          <c:showVal val="0"/>
          <c:showCatName val="0"/>
          <c:showSerName val="0"/>
          <c:showPercent val="0"/>
          <c:showBubbleSize val="0"/>
        </c:dLbls>
        <c:axId val="53519488"/>
        <c:axId val="53521408"/>
      </c:scatterChart>
      <c:valAx>
        <c:axId val="53519488"/>
        <c:scaling>
          <c:orientation val="minMax"/>
          <c:max val="16"/>
        </c:scaling>
        <c:delete val="0"/>
        <c:axPos val="b"/>
        <c:title>
          <c:tx>
            <c:rich>
              <a:bodyPr/>
              <a:lstStyle/>
              <a:p>
                <a:pPr>
                  <a:defRPr/>
                </a:pPr>
                <a:r>
                  <a:rPr lang="en-US"/>
                  <a:t>Number of graduate students</a:t>
                </a:r>
              </a:p>
            </c:rich>
          </c:tx>
          <c:overlay val="0"/>
        </c:title>
        <c:numFmt formatCode="General" sourceLinked="1"/>
        <c:majorTickMark val="out"/>
        <c:minorTickMark val="none"/>
        <c:tickLblPos val="nextTo"/>
        <c:crossAx val="53521408"/>
        <c:crosses val="autoZero"/>
        <c:crossBetween val="midCat"/>
      </c:valAx>
      <c:valAx>
        <c:axId val="53521408"/>
        <c:scaling>
          <c:orientation val="minMax"/>
        </c:scaling>
        <c:delete val="0"/>
        <c:axPos val="l"/>
        <c:majorGridlines/>
        <c:title>
          <c:tx>
            <c:rich>
              <a:bodyPr rot="-5400000" vert="horz"/>
              <a:lstStyle/>
              <a:p>
                <a:pPr>
                  <a:defRPr/>
                </a:pPr>
                <a:r>
                  <a:rPr lang="en-US"/>
                  <a:t>Papers</a:t>
                </a:r>
                <a:r>
                  <a:rPr lang="en-US" baseline="0"/>
                  <a:t> per year</a:t>
                </a:r>
                <a:endParaRPr lang="en-US"/>
              </a:p>
            </c:rich>
          </c:tx>
          <c:overlay val="0"/>
        </c:title>
        <c:numFmt formatCode="General" sourceLinked="1"/>
        <c:majorTickMark val="out"/>
        <c:minorTickMark val="none"/>
        <c:tickLblPos val="nextTo"/>
        <c:crossAx val="53519488"/>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Sheet1!$B$143</c:f>
              <c:strCache>
                <c:ptCount val="1"/>
                <c:pt idx="0">
                  <c:v>papers per year</c:v>
                </c:pt>
              </c:strCache>
            </c:strRef>
          </c:tx>
          <c:xVal>
            <c:numRef>
              <c:f>Sheet1!$A$144:$A$160</c:f>
              <c:numCache>
                <c:formatCode>General</c:formatCode>
                <c:ptCount val="1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numCache>
            </c:numRef>
          </c:xVal>
          <c:yVal>
            <c:numRef>
              <c:f>Sheet1!$B$144:$B$160</c:f>
              <c:numCache>
                <c:formatCode>General</c:formatCode>
                <c:ptCount val="17"/>
                <c:pt idx="0">
                  <c:v>4</c:v>
                </c:pt>
                <c:pt idx="1">
                  <c:v>5.9</c:v>
                </c:pt>
                <c:pt idx="2">
                  <c:v>7.6</c:v>
                </c:pt>
                <c:pt idx="3">
                  <c:v>9.1</c:v>
                </c:pt>
                <c:pt idx="4">
                  <c:v>10.4</c:v>
                </c:pt>
                <c:pt idx="5">
                  <c:v>11.5</c:v>
                </c:pt>
                <c:pt idx="6">
                  <c:v>12.4</c:v>
                </c:pt>
                <c:pt idx="7">
                  <c:v>13.1</c:v>
                </c:pt>
                <c:pt idx="8">
                  <c:v>13.6</c:v>
                </c:pt>
                <c:pt idx="9">
                  <c:v>13.9</c:v>
                </c:pt>
                <c:pt idx="10">
                  <c:v>14</c:v>
                </c:pt>
                <c:pt idx="11">
                  <c:v>13.9</c:v>
                </c:pt>
                <c:pt idx="12">
                  <c:v>13.6</c:v>
                </c:pt>
                <c:pt idx="13">
                  <c:v>13.1</c:v>
                </c:pt>
                <c:pt idx="14">
                  <c:v>12.4</c:v>
                </c:pt>
                <c:pt idx="15">
                  <c:v>11.5</c:v>
                </c:pt>
                <c:pt idx="16">
                  <c:v>10.4</c:v>
                </c:pt>
              </c:numCache>
            </c:numRef>
          </c:yVal>
          <c:smooth val="1"/>
          <c:extLst>
            <c:ext xmlns:c16="http://schemas.microsoft.com/office/drawing/2014/chart" uri="{C3380CC4-5D6E-409C-BE32-E72D297353CC}">
              <c16:uniqueId val="{00000000-FD05-43AE-81B1-B278538EA63C}"/>
            </c:ext>
          </c:extLst>
        </c:ser>
        <c:dLbls>
          <c:showLegendKey val="0"/>
          <c:showVal val="0"/>
          <c:showCatName val="0"/>
          <c:showSerName val="0"/>
          <c:showPercent val="0"/>
          <c:showBubbleSize val="0"/>
        </c:dLbls>
        <c:axId val="53972992"/>
        <c:axId val="53974912"/>
      </c:scatterChart>
      <c:valAx>
        <c:axId val="53972992"/>
        <c:scaling>
          <c:orientation val="minMax"/>
          <c:max val="16"/>
        </c:scaling>
        <c:delete val="0"/>
        <c:axPos val="b"/>
        <c:title>
          <c:tx>
            <c:rich>
              <a:bodyPr/>
              <a:lstStyle/>
              <a:p>
                <a:pPr>
                  <a:defRPr/>
                </a:pPr>
                <a:r>
                  <a:rPr lang="en-US"/>
                  <a:t>Number of graduate students</a:t>
                </a:r>
              </a:p>
            </c:rich>
          </c:tx>
          <c:overlay val="0"/>
        </c:title>
        <c:numFmt formatCode="General" sourceLinked="1"/>
        <c:majorTickMark val="out"/>
        <c:minorTickMark val="none"/>
        <c:tickLblPos val="nextTo"/>
        <c:crossAx val="53974912"/>
        <c:crosses val="autoZero"/>
        <c:crossBetween val="midCat"/>
      </c:valAx>
      <c:valAx>
        <c:axId val="53974912"/>
        <c:scaling>
          <c:orientation val="minMax"/>
        </c:scaling>
        <c:delete val="0"/>
        <c:axPos val="l"/>
        <c:majorGridlines/>
        <c:title>
          <c:tx>
            <c:rich>
              <a:bodyPr rot="-5400000" vert="horz"/>
              <a:lstStyle/>
              <a:p>
                <a:pPr>
                  <a:defRPr/>
                </a:pPr>
                <a:r>
                  <a:rPr lang="en-US"/>
                  <a:t>Papers</a:t>
                </a:r>
                <a:r>
                  <a:rPr lang="en-US" baseline="0"/>
                  <a:t> per year</a:t>
                </a:r>
                <a:endParaRPr lang="en-US"/>
              </a:p>
            </c:rich>
          </c:tx>
          <c:overlay val="0"/>
        </c:title>
        <c:numFmt formatCode="General" sourceLinked="1"/>
        <c:majorTickMark val="out"/>
        <c:minorTickMark val="none"/>
        <c:tickLblPos val="nextTo"/>
        <c:crossAx val="53972992"/>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CAAA7C-7ACC-4BFB-BE93-9F32D66A2778}" type="datetimeFigureOut">
              <a:rPr lang="en-US" smtClean="0"/>
              <a:pPr/>
              <a:t>9/8/22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5F639B-656A-4369-84E0-F13809BA208C}" type="slidenum">
              <a:rPr lang="en-US" smtClean="0"/>
              <a:pPr/>
              <a:t>‹#›</a:t>
            </a:fld>
            <a:endParaRPr lang="en-US"/>
          </a:p>
        </p:txBody>
      </p:sp>
    </p:spTree>
    <p:extLst>
      <p:ext uri="{BB962C8B-B14F-4D97-AF65-F5344CB8AC3E}">
        <p14:creationId xmlns:p14="http://schemas.microsoft.com/office/powerpoint/2010/main" val="1127312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5F639B-656A-4369-84E0-F13809BA208C}" type="slidenum">
              <a:rPr lang="en-US" smtClean="0"/>
              <a:pPr/>
              <a:t>45</a:t>
            </a:fld>
            <a:endParaRPr lang="en-US" dirty="0"/>
          </a:p>
        </p:txBody>
      </p:sp>
    </p:spTree>
    <p:extLst>
      <p:ext uri="{BB962C8B-B14F-4D97-AF65-F5344CB8AC3E}">
        <p14:creationId xmlns:p14="http://schemas.microsoft.com/office/powerpoint/2010/main" val="3855962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0777E0E-AA0C-4CA6-9370-9BDDCA793804}" type="datetimeFigureOut">
              <a:rPr lang="en-US" smtClean="0"/>
              <a:pPr/>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777E0E-AA0C-4CA6-9370-9BDDCA793804}" type="datetimeFigureOut">
              <a:rPr lang="en-US" smtClean="0"/>
              <a:pPr/>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777E0E-AA0C-4CA6-9370-9BDDCA793804}" type="datetimeFigureOut">
              <a:rPr lang="en-US" smtClean="0"/>
              <a:pPr/>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777E0E-AA0C-4CA6-9370-9BDDCA793804}" type="datetimeFigureOut">
              <a:rPr lang="en-US" smtClean="0"/>
              <a:pPr/>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77E0E-AA0C-4CA6-9370-9BDDCA793804}" type="datetimeFigureOut">
              <a:rPr lang="en-US" smtClean="0"/>
              <a:pPr/>
              <a:t>9/8/22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777E0E-AA0C-4CA6-9370-9BDDCA793804}" type="datetimeFigureOut">
              <a:rPr lang="en-US" smtClean="0"/>
              <a:pPr/>
              <a:t>9/8/22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777E0E-AA0C-4CA6-9370-9BDDCA793804}" type="datetimeFigureOut">
              <a:rPr lang="en-US" smtClean="0"/>
              <a:pPr/>
              <a:t>9/8/22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777E0E-AA0C-4CA6-9370-9BDDCA793804}" type="datetimeFigureOut">
              <a:rPr lang="en-US" smtClean="0"/>
              <a:pPr/>
              <a:t>9/8/22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77E0E-AA0C-4CA6-9370-9BDDCA793804}" type="datetimeFigureOut">
              <a:rPr lang="en-US" smtClean="0"/>
              <a:pPr/>
              <a:t>9/8/22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77E0E-AA0C-4CA6-9370-9BDDCA793804}" type="datetimeFigureOut">
              <a:rPr lang="en-US" smtClean="0"/>
              <a:pPr/>
              <a:t>9/8/22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77E0E-AA0C-4CA6-9370-9BDDCA793804}" type="datetimeFigureOut">
              <a:rPr lang="en-US" smtClean="0"/>
              <a:pPr/>
              <a:t>9/8/22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49C08-3B7E-407B-958B-ADCA6B9AA5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77E0E-AA0C-4CA6-9370-9BDDCA793804}" type="datetimeFigureOut">
              <a:rPr lang="en-US" smtClean="0"/>
              <a:pPr/>
              <a:t>9/8/22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49C08-3B7E-407B-958B-ADCA6B9AA5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Core Methods in </a:t>
            </a:r>
            <a:br>
              <a:rPr lang="en-US" b="1" dirty="0"/>
            </a:br>
            <a:r>
              <a:rPr lang="en-US" b="1" dirty="0"/>
              <a:t>Educational Data Mining</a:t>
            </a:r>
          </a:p>
        </p:txBody>
      </p:sp>
      <p:sp>
        <p:nvSpPr>
          <p:cNvPr id="3" name="Subtitle 2"/>
          <p:cNvSpPr>
            <a:spLocks noGrp="1"/>
          </p:cNvSpPr>
          <p:nvPr>
            <p:ph type="subTitle" idx="1"/>
          </p:nvPr>
        </p:nvSpPr>
        <p:spPr/>
        <p:txBody>
          <a:bodyPr/>
          <a:lstStyle/>
          <a:p>
            <a:r>
              <a:rPr lang="en-US" dirty="0"/>
              <a:t>EDUC6191</a:t>
            </a:r>
            <a:br>
              <a:rPr lang="en-US" dirty="0"/>
            </a:br>
            <a:r>
              <a:rPr lang="en-US" dirty="0"/>
              <a:t>Fall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Johannes Kepler</a:t>
            </a:r>
          </a:p>
        </p:txBody>
      </p:sp>
      <p:sp>
        <p:nvSpPr>
          <p:cNvPr id="3" name="Content Placeholder 2"/>
          <p:cNvSpPr>
            <a:spLocks noGrp="1"/>
          </p:cNvSpPr>
          <p:nvPr>
            <p:ph idx="1"/>
          </p:nvPr>
        </p:nvSpPr>
        <p:spPr/>
        <p:txBody>
          <a:bodyPr/>
          <a:lstStyle/>
          <a:p>
            <a:r>
              <a:rPr lang="en-US" dirty="0"/>
              <a:t>Had to take a job with Brahe to get Brahe’s data</a:t>
            </a:r>
          </a:p>
          <a:p>
            <a:endParaRPr lang="en-US" dirty="0"/>
          </a:p>
        </p:txBody>
      </p:sp>
      <p:sp>
        <p:nvSpPr>
          <p:cNvPr id="4" name="AutoShape 2" descr="Johannes Kepler 161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4556761"/>
            <a:ext cx="1676400" cy="2301240"/>
          </a:xfrm>
          <a:prstGeom prst="rect">
            <a:avLst/>
          </a:prstGeom>
        </p:spPr>
      </p:pic>
    </p:spTree>
    <p:extLst>
      <p:ext uri="{BB962C8B-B14F-4D97-AF65-F5344CB8AC3E}">
        <p14:creationId xmlns:p14="http://schemas.microsoft.com/office/powerpoint/2010/main" val="2525632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Johannes Kepler</a:t>
            </a:r>
          </a:p>
        </p:txBody>
      </p:sp>
      <p:sp>
        <p:nvSpPr>
          <p:cNvPr id="3" name="Content Placeholder 2"/>
          <p:cNvSpPr>
            <a:spLocks noGrp="1"/>
          </p:cNvSpPr>
          <p:nvPr>
            <p:ph idx="1"/>
          </p:nvPr>
        </p:nvSpPr>
        <p:spPr/>
        <p:txBody>
          <a:bodyPr/>
          <a:lstStyle/>
          <a:p>
            <a:r>
              <a:rPr lang="en-US" dirty="0"/>
              <a:t>Had to take a job with Brahe to get Brahe’s data</a:t>
            </a:r>
          </a:p>
          <a:p>
            <a:endParaRPr lang="en-US" dirty="0"/>
          </a:p>
          <a:p>
            <a:r>
              <a:rPr lang="en-US" dirty="0"/>
              <a:t>Only got unrestricted access to data…</a:t>
            </a:r>
          </a:p>
        </p:txBody>
      </p:sp>
      <p:sp>
        <p:nvSpPr>
          <p:cNvPr id="4" name="AutoShape 2" descr="Johannes Kepler 161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4556761"/>
            <a:ext cx="1676400" cy="2301240"/>
          </a:xfrm>
          <a:prstGeom prst="rect">
            <a:avLst/>
          </a:prstGeom>
        </p:spPr>
      </p:pic>
    </p:spTree>
    <p:extLst>
      <p:ext uri="{BB962C8B-B14F-4D97-AF65-F5344CB8AC3E}">
        <p14:creationId xmlns:p14="http://schemas.microsoft.com/office/powerpoint/2010/main" val="133811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Johannes Kepler</a:t>
            </a:r>
          </a:p>
        </p:txBody>
      </p:sp>
      <p:sp>
        <p:nvSpPr>
          <p:cNvPr id="3" name="Content Placeholder 2"/>
          <p:cNvSpPr>
            <a:spLocks noGrp="1"/>
          </p:cNvSpPr>
          <p:nvPr>
            <p:ph idx="1"/>
          </p:nvPr>
        </p:nvSpPr>
        <p:spPr/>
        <p:txBody>
          <a:bodyPr/>
          <a:lstStyle/>
          <a:p>
            <a:r>
              <a:rPr lang="en-US" dirty="0"/>
              <a:t>Had to take a job with Brahe to get Brahe’s data</a:t>
            </a:r>
          </a:p>
          <a:p>
            <a:endParaRPr lang="en-US" dirty="0"/>
          </a:p>
          <a:p>
            <a:r>
              <a:rPr lang="en-US" dirty="0"/>
              <a:t>Only got unrestricted access to data… </a:t>
            </a:r>
            <a:br>
              <a:rPr lang="en-US" dirty="0"/>
            </a:br>
            <a:r>
              <a:rPr lang="en-US" dirty="0"/>
              <a:t>when Brahe died</a:t>
            </a:r>
          </a:p>
          <a:p>
            <a:endParaRPr lang="en-US" dirty="0"/>
          </a:p>
        </p:txBody>
      </p:sp>
      <p:sp>
        <p:nvSpPr>
          <p:cNvPr id="4" name="AutoShape 2" descr="Johannes Kepler 161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4556761"/>
            <a:ext cx="1676400" cy="2301240"/>
          </a:xfrm>
          <a:prstGeom prst="rect">
            <a:avLst/>
          </a:prstGeom>
        </p:spPr>
      </p:pic>
    </p:spTree>
    <p:extLst>
      <p:ext uri="{BB962C8B-B14F-4D97-AF65-F5344CB8AC3E}">
        <p14:creationId xmlns:p14="http://schemas.microsoft.com/office/powerpoint/2010/main" val="426188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Johannes Kepler</a:t>
            </a:r>
          </a:p>
        </p:txBody>
      </p:sp>
      <p:sp>
        <p:nvSpPr>
          <p:cNvPr id="3" name="Content Placeholder 2"/>
          <p:cNvSpPr>
            <a:spLocks noGrp="1"/>
          </p:cNvSpPr>
          <p:nvPr>
            <p:ph idx="1"/>
          </p:nvPr>
        </p:nvSpPr>
        <p:spPr>
          <a:xfrm>
            <a:off x="457200" y="1600200"/>
            <a:ext cx="8229600" cy="5029200"/>
          </a:xfrm>
        </p:spPr>
        <p:txBody>
          <a:bodyPr>
            <a:normAutofit/>
          </a:bodyPr>
          <a:lstStyle/>
          <a:p>
            <a:r>
              <a:rPr lang="en-US" dirty="0"/>
              <a:t>Had to take a job with Brahe to get Brahe’s data</a:t>
            </a:r>
          </a:p>
          <a:p>
            <a:endParaRPr lang="en-US" dirty="0"/>
          </a:p>
          <a:p>
            <a:r>
              <a:rPr lang="en-US" dirty="0"/>
              <a:t>Only got unrestricted access to data… </a:t>
            </a:r>
            <a:br>
              <a:rPr lang="en-US" dirty="0"/>
            </a:br>
            <a:r>
              <a:rPr lang="en-US" dirty="0"/>
              <a:t>when Brahe died</a:t>
            </a:r>
          </a:p>
          <a:p>
            <a:endParaRPr lang="en-US" dirty="0"/>
          </a:p>
          <a:p>
            <a:r>
              <a:rPr lang="en-US" dirty="0"/>
              <a:t>and Kepler stole the data and</a:t>
            </a:r>
            <a:br>
              <a:rPr lang="en-US" dirty="0"/>
            </a:br>
            <a:r>
              <a:rPr lang="en-US" dirty="0"/>
              <a:t>fled to Germany</a:t>
            </a:r>
          </a:p>
          <a:p>
            <a:endParaRPr lang="en-US" dirty="0"/>
          </a:p>
        </p:txBody>
      </p:sp>
      <p:sp>
        <p:nvSpPr>
          <p:cNvPr id="4" name="AutoShape 2" descr="Johannes Kepler 1610.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67600" y="4556761"/>
            <a:ext cx="1676400" cy="2301240"/>
          </a:xfrm>
          <a:prstGeom prst="rect">
            <a:avLst/>
          </a:prstGeom>
        </p:spPr>
      </p:pic>
    </p:spTree>
    <p:extLst>
      <p:ext uri="{BB962C8B-B14F-4D97-AF65-F5344CB8AC3E}">
        <p14:creationId xmlns:p14="http://schemas.microsoft.com/office/powerpoint/2010/main" val="168779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9AE7-97FE-6086-807B-BCA188302572}"/>
              </a:ext>
            </a:extLst>
          </p:cNvPr>
          <p:cNvSpPr>
            <a:spLocks noGrp="1"/>
          </p:cNvSpPr>
          <p:nvPr>
            <p:ph type="title"/>
          </p:nvPr>
        </p:nvSpPr>
        <p:spPr/>
        <p:txBody>
          <a:bodyPr>
            <a:normAutofit fontScale="90000"/>
          </a:bodyPr>
          <a:lstStyle/>
          <a:p>
            <a:r>
              <a:rPr lang="en-US" dirty="0"/>
              <a:t>What are the types of EDM method?</a:t>
            </a:r>
          </a:p>
        </p:txBody>
      </p:sp>
      <p:sp>
        <p:nvSpPr>
          <p:cNvPr id="3" name="Content Placeholder 2">
            <a:extLst>
              <a:ext uri="{FF2B5EF4-FFF2-40B4-BE49-F238E27FC236}">
                <a16:creationId xmlns:a16="http://schemas.microsoft.com/office/drawing/2014/main" id="{7DFB55FE-D2E6-A6D2-A745-CF9BAADEAEEC}"/>
              </a:ext>
            </a:extLst>
          </p:cNvPr>
          <p:cNvSpPr>
            <a:spLocks noGrp="1"/>
          </p:cNvSpPr>
          <p:nvPr>
            <p:ph idx="1"/>
          </p:nvPr>
        </p:nvSpPr>
        <p:spPr/>
        <p:txBody>
          <a:bodyPr/>
          <a:lstStyle/>
          <a:p>
            <a:r>
              <a:rPr lang="en-US" dirty="0"/>
              <a:t>According to Baker (any version)</a:t>
            </a:r>
          </a:p>
          <a:p>
            <a:endParaRPr lang="en-US" dirty="0"/>
          </a:p>
          <a:p>
            <a:r>
              <a:rPr lang="en-US" dirty="0"/>
              <a:t>Top-level first</a:t>
            </a:r>
          </a:p>
        </p:txBody>
      </p:sp>
    </p:spTree>
    <p:extLst>
      <p:ext uri="{BB962C8B-B14F-4D97-AF65-F5344CB8AC3E}">
        <p14:creationId xmlns:p14="http://schemas.microsoft.com/office/powerpoint/2010/main" val="1483293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9AE7-97FE-6086-807B-BCA188302572}"/>
              </a:ext>
            </a:extLst>
          </p:cNvPr>
          <p:cNvSpPr>
            <a:spLocks noGrp="1"/>
          </p:cNvSpPr>
          <p:nvPr>
            <p:ph type="title"/>
          </p:nvPr>
        </p:nvSpPr>
        <p:spPr>
          <a:xfrm>
            <a:off x="0" y="274638"/>
            <a:ext cx="9144000" cy="1143000"/>
          </a:xfrm>
        </p:spPr>
        <p:txBody>
          <a:bodyPr>
            <a:normAutofit fontScale="90000"/>
          </a:bodyPr>
          <a:lstStyle/>
          <a:p>
            <a:r>
              <a:rPr lang="en-US" dirty="0"/>
              <a:t>What type of method are each of these?</a:t>
            </a:r>
            <a:br>
              <a:rPr lang="en-US" dirty="0"/>
            </a:br>
            <a:r>
              <a:rPr lang="en-US" dirty="0"/>
              <a:t>(According to Baker)</a:t>
            </a:r>
          </a:p>
        </p:txBody>
      </p:sp>
      <p:sp>
        <p:nvSpPr>
          <p:cNvPr id="3" name="Content Placeholder 2">
            <a:extLst>
              <a:ext uri="{FF2B5EF4-FFF2-40B4-BE49-F238E27FC236}">
                <a16:creationId xmlns:a16="http://schemas.microsoft.com/office/drawing/2014/main" id="{7DFB55FE-D2E6-A6D2-A745-CF9BAADEAEEC}"/>
              </a:ext>
            </a:extLst>
          </p:cNvPr>
          <p:cNvSpPr>
            <a:spLocks noGrp="1"/>
          </p:cNvSpPr>
          <p:nvPr>
            <p:ph idx="1"/>
          </p:nvPr>
        </p:nvSpPr>
        <p:spPr>
          <a:xfrm>
            <a:off x="457200" y="1600200"/>
            <a:ext cx="8229600" cy="4983162"/>
          </a:xfrm>
        </p:spPr>
        <p:txBody>
          <a:bodyPr>
            <a:normAutofit fontScale="85000" lnSpcReduction="20000"/>
          </a:bodyPr>
          <a:lstStyle/>
          <a:p>
            <a:r>
              <a:rPr lang="en-US" b="1" dirty="0"/>
              <a:t>Classification</a:t>
            </a:r>
          </a:p>
          <a:p>
            <a:r>
              <a:rPr lang="en-US" b="1" dirty="0"/>
              <a:t>Regression</a:t>
            </a:r>
          </a:p>
          <a:p>
            <a:r>
              <a:rPr lang="en-US" b="1" dirty="0"/>
              <a:t>Correlation Mining</a:t>
            </a:r>
          </a:p>
          <a:p>
            <a:r>
              <a:rPr lang="en-US" b="1" dirty="0"/>
              <a:t>Factor Analysis</a:t>
            </a:r>
          </a:p>
          <a:p>
            <a:r>
              <a:rPr lang="en-US" b="1" dirty="0"/>
              <a:t>Domain Structure Discovery</a:t>
            </a:r>
          </a:p>
          <a:p>
            <a:r>
              <a:rPr lang="en-US" b="1" dirty="0"/>
              <a:t>Network Analysis</a:t>
            </a:r>
          </a:p>
          <a:p>
            <a:r>
              <a:rPr lang="en-US" b="1" dirty="0"/>
              <a:t>Clustering</a:t>
            </a:r>
          </a:p>
          <a:p>
            <a:r>
              <a:rPr lang="en-US" b="1" dirty="0"/>
              <a:t>Association rule mining</a:t>
            </a:r>
          </a:p>
          <a:p>
            <a:r>
              <a:rPr lang="en-US" b="1" dirty="0"/>
              <a:t>Sequential pattern mining</a:t>
            </a:r>
          </a:p>
          <a:p>
            <a:r>
              <a:rPr lang="en-US" b="1" dirty="0"/>
              <a:t>Latent Knowledge Estimation</a:t>
            </a:r>
          </a:p>
          <a:p>
            <a:r>
              <a:rPr lang="en-US" b="1" dirty="0"/>
              <a:t>Causal data mining</a:t>
            </a:r>
          </a:p>
          <a:p>
            <a:endParaRPr lang="en-US" b="1" dirty="0"/>
          </a:p>
        </p:txBody>
      </p:sp>
    </p:spTree>
    <p:extLst>
      <p:ext uri="{BB962C8B-B14F-4D97-AF65-F5344CB8AC3E}">
        <p14:creationId xmlns:p14="http://schemas.microsoft.com/office/powerpoint/2010/main" val="4176518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BE57-5E72-A5B8-AA3E-E9BB63D5E234}"/>
              </a:ext>
            </a:extLst>
          </p:cNvPr>
          <p:cNvSpPr>
            <a:spLocks noGrp="1"/>
          </p:cNvSpPr>
          <p:nvPr>
            <p:ph type="title"/>
          </p:nvPr>
        </p:nvSpPr>
        <p:spPr/>
        <p:txBody>
          <a:bodyPr/>
          <a:lstStyle/>
          <a:p>
            <a:r>
              <a:rPr lang="en-US" dirty="0"/>
              <a:t>Questions? Comments?</a:t>
            </a:r>
          </a:p>
        </p:txBody>
      </p:sp>
      <p:sp>
        <p:nvSpPr>
          <p:cNvPr id="3" name="Content Placeholder 2">
            <a:extLst>
              <a:ext uri="{FF2B5EF4-FFF2-40B4-BE49-F238E27FC236}">
                <a16:creationId xmlns:a16="http://schemas.microsoft.com/office/drawing/2014/main" id="{39C22A2D-47CD-D681-7916-1C59D8ADE8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47461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3303-C537-0B58-C1B7-767B8A7B2FF2}"/>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7E38C8D7-8D73-4A83-400B-EA4639A12FFC}"/>
              </a:ext>
            </a:extLst>
          </p:cNvPr>
          <p:cNvSpPr>
            <a:spLocks noGrp="1"/>
          </p:cNvSpPr>
          <p:nvPr>
            <p:ph idx="1"/>
          </p:nvPr>
        </p:nvSpPr>
        <p:spPr/>
        <p:txBody>
          <a:bodyPr/>
          <a:lstStyle/>
          <a:p>
            <a:r>
              <a:rPr lang="en-US" dirty="0"/>
              <a:t>Prediction Modeling</a:t>
            </a:r>
          </a:p>
          <a:p>
            <a:endParaRPr lang="en-US" dirty="0"/>
          </a:p>
          <a:p>
            <a:r>
              <a:rPr lang="en-US" dirty="0"/>
              <a:t>Classic Categories</a:t>
            </a:r>
          </a:p>
          <a:p>
            <a:pPr lvl="1"/>
            <a:r>
              <a:rPr lang="en-US" dirty="0"/>
              <a:t>Classification</a:t>
            </a:r>
          </a:p>
          <a:p>
            <a:pPr lvl="1"/>
            <a:r>
              <a:rPr lang="en-US" dirty="0"/>
              <a:t>Regression</a:t>
            </a:r>
          </a:p>
          <a:p>
            <a:pPr lvl="1"/>
            <a:r>
              <a:rPr lang="en-US" dirty="0"/>
              <a:t>Density Estimation</a:t>
            </a:r>
          </a:p>
        </p:txBody>
      </p:sp>
    </p:spTree>
    <p:extLst>
      <p:ext uri="{BB962C8B-B14F-4D97-AF65-F5344CB8AC3E}">
        <p14:creationId xmlns:p14="http://schemas.microsoft.com/office/powerpoint/2010/main" val="4156187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EC36F-249A-90B5-EDFA-FA86A6386D07}"/>
              </a:ext>
            </a:extLst>
          </p:cNvPr>
          <p:cNvSpPr>
            <a:spLocks noGrp="1"/>
          </p:cNvSpPr>
          <p:nvPr>
            <p:ph type="title"/>
          </p:nvPr>
        </p:nvSpPr>
        <p:spPr/>
        <p:txBody>
          <a:bodyPr/>
          <a:lstStyle/>
          <a:p>
            <a:r>
              <a:rPr lang="en-US" dirty="0"/>
              <a:t>What is a classifier?</a:t>
            </a:r>
          </a:p>
        </p:txBody>
      </p:sp>
      <p:sp>
        <p:nvSpPr>
          <p:cNvPr id="3" name="Content Placeholder 2">
            <a:extLst>
              <a:ext uri="{FF2B5EF4-FFF2-40B4-BE49-F238E27FC236}">
                <a16:creationId xmlns:a16="http://schemas.microsoft.com/office/drawing/2014/main" id="{3021D860-0E74-6250-D254-19A8546C082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0342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EC36F-249A-90B5-EDFA-FA86A6386D07}"/>
              </a:ext>
            </a:extLst>
          </p:cNvPr>
          <p:cNvSpPr>
            <a:spLocks noGrp="1"/>
          </p:cNvSpPr>
          <p:nvPr>
            <p:ph type="title"/>
          </p:nvPr>
        </p:nvSpPr>
        <p:spPr/>
        <p:txBody>
          <a:bodyPr/>
          <a:lstStyle/>
          <a:p>
            <a:r>
              <a:rPr lang="en-US" dirty="0"/>
              <a:t>What is a regressor?</a:t>
            </a:r>
          </a:p>
        </p:txBody>
      </p:sp>
      <p:sp>
        <p:nvSpPr>
          <p:cNvPr id="3" name="Content Placeholder 2">
            <a:extLst>
              <a:ext uri="{FF2B5EF4-FFF2-40B4-BE49-F238E27FC236}">
                <a16:creationId xmlns:a16="http://schemas.microsoft.com/office/drawing/2014/main" id="{3021D860-0E74-6250-D254-19A8546C082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878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63CB-813A-97CD-8C7A-5CAF2D15D42C}"/>
              </a:ext>
            </a:extLst>
          </p:cNvPr>
          <p:cNvSpPr>
            <a:spLocks noGrp="1"/>
          </p:cNvSpPr>
          <p:nvPr>
            <p:ph type="title"/>
          </p:nvPr>
        </p:nvSpPr>
        <p:spPr/>
        <p:txBody>
          <a:bodyPr/>
          <a:lstStyle/>
          <a:p>
            <a:r>
              <a:rPr lang="en-US" dirty="0"/>
              <a:t>Questions about Basic HW 1?</a:t>
            </a:r>
          </a:p>
        </p:txBody>
      </p:sp>
      <p:sp>
        <p:nvSpPr>
          <p:cNvPr id="3" name="Content Placeholder 2">
            <a:extLst>
              <a:ext uri="{FF2B5EF4-FFF2-40B4-BE49-F238E27FC236}">
                <a16:creationId xmlns:a16="http://schemas.microsoft.com/office/drawing/2014/main" id="{82098D0F-AC52-AEAE-A0F5-104C6EADBC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6876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DAF4-1704-215A-AB29-2DF2FB9A6336}"/>
              </a:ext>
            </a:extLst>
          </p:cNvPr>
          <p:cNvSpPr>
            <a:spLocks noGrp="1"/>
          </p:cNvSpPr>
          <p:nvPr>
            <p:ph type="title"/>
          </p:nvPr>
        </p:nvSpPr>
        <p:spPr/>
        <p:txBody>
          <a:bodyPr/>
          <a:lstStyle/>
          <a:p>
            <a:r>
              <a:rPr lang="en-US" dirty="0"/>
              <a:t>Density Estimator</a:t>
            </a:r>
          </a:p>
        </p:txBody>
      </p:sp>
      <p:sp>
        <p:nvSpPr>
          <p:cNvPr id="3" name="Content Placeholder 2">
            <a:extLst>
              <a:ext uri="{FF2B5EF4-FFF2-40B4-BE49-F238E27FC236}">
                <a16:creationId xmlns:a16="http://schemas.microsoft.com/office/drawing/2014/main" id="{E451CF4E-87FF-B574-FE75-B32965FE692B}"/>
              </a:ext>
            </a:extLst>
          </p:cNvPr>
          <p:cNvSpPr>
            <a:spLocks noGrp="1"/>
          </p:cNvSpPr>
          <p:nvPr>
            <p:ph idx="1"/>
          </p:nvPr>
        </p:nvSpPr>
        <p:spPr/>
        <p:txBody>
          <a:bodyPr/>
          <a:lstStyle/>
          <a:p>
            <a:r>
              <a:rPr lang="en-US" dirty="0"/>
              <a:t>Predicts a probability density function</a:t>
            </a:r>
          </a:p>
          <a:p>
            <a:endParaRPr lang="en-US" dirty="0"/>
          </a:p>
          <a:p>
            <a:r>
              <a:rPr lang="en-US" dirty="0"/>
              <a:t>Not used much in education</a:t>
            </a:r>
          </a:p>
          <a:p>
            <a:r>
              <a:rPr lang="en-US" dirty="0"/>
              <a:t>Used more in other domains</a:t>
            </a:r>
          </a:p>
        </p:txBody>
      </p:sp>
    </p:spTree>
    <p:extLst>
      <p:ext uri="{BB962C8B-B14F-4D97-AF65-F5344CB8AC3E}">
        <p14:creationId xmlns:p14="http://schemas.microsoft.com/office/powerpoint/2010/main" val="1502269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A025-D916-4F18-A6BD-1FE7577F0C5C}"/>
              </a:ext>
            </a:extLst>
          </p:cNvPr>
          <p:cNvSpPr>
            <a:spLocks noGrp="1"/>
          </p:cNvSpPr>
          <p:nvPr>
            <p:ph type="title"/>
          </p:nvPr>
        </p:nvSpPr>
        <p:spPr/>
        <p:txBody>
          <a:bodyPr>
            <a:normAutofit fontScale="90000"/>
          </a:bodyPr>
          <a:lstStyle/>
          <a:p>
            <a:r>
              <a:rPr lang="en-US" dirty="0"/>
              <a:t>But things have moved really fast recently…</a:t>
            </a:r>
          </a:p>
        </p:txBody>
      </p:sp>
      <p:sp>
        <p:nvSpPr>
          <p:cNvPr id="3" name="Content Placeholder 2">
            <a:extLst>
              <a:ext uri="{FF2B5EF4-FFF2-40B4-BE49-F238E27FC236}">
                <a16:creationId xmlns:a16="http://schemas.microsoft.com/office/drawing/2014/main" id="{9E5BF8CA-CD6E-5131-4278-4898E2A51A93}"/>
              </a:ext>
            </a:extLst>
          </p:cNvPr>
          <p:cNvSpPr>
            <a:spLocks noGrp="1"/>
          </p:cNvSpPr>
          <p:nvPr>
            <p:ph idx="1"/>
          </p:nvPr>
        </p:nvSpPr>
        <p:spPr/>
        <p:txBody>
          <a:bodyPr/>
          <a:lstStyle/>
          <a:p>
            <a:r>
              <a:rPr lang="en-US" dirty="0"/>
              <a:t>From predicting single values, to predicting sequences, to predicting n-dimensional matrices</a:t>
            </a:r>
          </a:p>
        </p:txBody>
      </p:sp>
    </p:spTree>
    <p:extLst>
      <p:ext uri="{BB962C8B-B14F-4D97-AF65-F5344CB8AC3E}">
        <p14:creationId xmlns:p14="http://schemas.microsoft.com/office/powerpoint/2010/main" val="1463259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629D-ACD5-1BBE-559F-44F53B2F5302}"/>
              </a:ext>
            </a:extLst>
          </p:cNvPr>
          <p:cNvSpPr>
            <a:spLocks noGrp="1"/>
          </p:cNvSpPr>
          <p:nvPr>
            <p:ph type="title"/>
          </p:nvPr>
        </p:nvSpPr>
        <p:spPr/>
        <p:txBody>
          <a:bodyPr/>
          <a:lstStyle/>
          <a:p>
            <a:r>
              <a:rPr lang="en-US" dirty="0"/>
              <a:t>Transformer/Foundation Models</a:t>
            </a:r>
          </a:p>
        </p:txBody>
      </p:sp>
      <p:sp>
        <p:nvSpPr>
          <p:cNvPr id="3" name="Content Placeholder 2">
            <a:extLst>
              <a:ext uri="{FF2B5EF4-FFF2-40B4-BE49-F238E27FC236}">
                <a16:creationId xmlns:a16="http://schemas.microsoft.com/office/drawing/2014/main" id="{2AEE534C-4015-E2DF-2595-DF77884D8098}"/>
              </a:ext>
            </a:extLst>
          </p:cNvPr>
          <p:cNvSpPr>
            <a:spLocks noGrp="1"/>
          </p:cNvSpPr>
          <p:nvPr>
            <p:ph idx="1"/>
          </p:nvPr>
        </p:nvSpPr>
        <p:spPr/>
        <p:txBody>
          <a:bodyPr/>
          <a:lstStyle/>
          <a:p>
            <a:r>
              <a:rPr lang="en-US" dirty="0"/>
              <a:t>Who here can tell us what a transformer model/foundation model is?</a:t>
            </a:r>
          </a:p>
        </p:txBody>
      </p:sp>
    </p:spTree>
    <p:extLst>
      <p:ext uri="{BB962C8B-B14F-4D97-AF65-F5344CB8AC3E}">
        <p14:creationId xmlns:p14="http://schemas.microsoft.com/office/powerpoint/2010/main" val="1686922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629D-ACD5-1BBE-559F-44F53B2F5302}"/>
              </a:ext>
            </a:extLst>
          </p:cNvPr>
          <p:cNvSpPr>
            <a:spLocks noGrp="1"/>
          </p:cNvSpPr>
          <p:nvPr>
            <p:ph type="title"/>
          </p:nvPr>
        </p:nvSpPr>
        <p:spPr/>
        <p:txBody>
          <a:bodyPr/>
          <a:lstStyle/>
          <a:p>
            <a:r>
              <a:rPr lang="en-US" dirty="0"/>
              <a:t>Transformer/Foundation Models</a:t>
            </a:r>
          </a:p>
        </p:txBody>
      </p:sp>
      <p:sp>
        <p:nvSpPr>
          <p:cNvPr id="3" name="Content Placeholder 2">
            <a:extLst>
              <a:ext uri="{FF2B5EF4-FFF2-40B4-BE49-F238E27FC236}">
                <a16:creationId xmlns:a16="http://schemas.microsoft.com/office/drawing/2014/main" id="{2AEE534C-4015-E2DF-2595-DF77884D8098}"/>
              </a:ext>
            </a:extLst>
          </p:cNvPr>
          <p:cNvSpPr>
            <a:spLocks noGrp="1"/>
          </p:cNvSpPr>
          <p:nvPr>
            <p:ph idx="1"/>
          </p:nvPr>
        </p:nvSpPr>
        <p:spPr/>
        <p:txBody>
          <a:bodyPr/>
          <a:lstStyle/>
          <a:p>
            <a:r>
              <a:rPr lang="en-US" dirty="0"/>
              <a:t>Some examples</a:t>
            </a:r>
          </a:p>
          <a:p>
            <a:endParaRPr lang="en-US" dirty="0"/>
          </a:p>
          <a:p>
            <a:pPr marL="0" indent="0">
              <a:buNone/>
            </a:pPr>
            <a:r>
              <a:rPr lang="en-US" dirty="0"/>
              <a:t>BERT, </a:t>
            </a:r>
            <a:r>
              <a:rPr lang="en-US" dirty="0" err="1"/>
              <a:t>MathBERT</a:t>
            </a:r>
            <a:r>
              <a:rPr lang="en-US" dirty="0"/>
              <a:t>, GPT-2, GPT-3, DALL-E 2, </a:t>
            </a:r>
            <a:r>
              <a:rPr lang="en-US" dirty="0" err="1"/>
              <a:t>StableDiffusion</a:t>
            </a:r>
            <a:r>
              <a:rPr lang="en-US" dirty="0"/>
              <a:t>, …, …</a:t>
            </a:r>
          </a:p>
        </p:txBody>
      </p:sp>
    </p:spTree>
    <p:extLst>
      <p:ext uri="{BB962C8B-B14F-4D97-AF65-F5344CB8AC3E}">
        <p14:creationId xmlns:p14="http://schemas.microsoft.com/office/powerpoint/2010/main" val="3742101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BC38-3E18-FFD3-54EF-7E128FC45B7B}"/>
              </a:ext>
            </a:extLst>
          </p:cNvPr>
          <p:cNvSpPr>
            <a:spLocks noGrp="1"/>
          </p:cNvSpPr>
          <p:nvPr>
            <p:ph type="title"/>
          </p:nvPr>
        </p:nvSpPr>
        <p:spPr/>
        <p:txBody>
          <a:bodyPr/>
          <a:lstStyle/>
          <a:p>
            <a:r>
              <a:rPr lang="en-US" dirty="0"/>
              <a:t>Transformer/Foundation Models</a:t>
            </a:r>
          </a:p>
        </p:txBody>
      </p:sp>
      <p:sp>
        <p:nvSpPr>
          <p:cNvPr id="3" name="Content Placeholder 2">
            <a:extLst>
              <a:ext uri="{FF2B5EF4-FFF2-40B4-BE49-F238E27FC236}">
                <a16:creationId xmlns:a16="http://schemas.microsoft.com/office/drawing/2014/main" id="{AAEE7591-B208-8B45-AB81-44ACF45D6AC0}"/>
              </a:ext>
            </a:extLst>
          </p:cNvPr>
          <p:cNvSpPr>
            <a:spLocks noGrp="1"/>
          </p:cNvSpPr>
          <p:nvPr>
            <p:ph idx="1"/>
          </p:nvPr>
        </p:nvSpPr>
        <p:spPr>
          <a:xfrm>
            <a:off x="457200" y="1600200"/>
            <a:ext cx="8229600" cy="5105400"/>
          </a:xfrm>
        </p:spPr>
        <p:txBody>
          <a:bodyPr>
            <a:normAutofit/>
          </a:bodyPr>
          <a:lstStyle/>
          <a:p>
            <a:r>
              <a:rPr lang="en-US" dirty="0"/>
              <a:t>Can predict </a:t>
            </a:r>
          </a:p>
          <a:p>
            <a:pPr lvl="1"/>
            <a:r>
              <a:rPr lang="en-US" dirty="0"/>
              <a:t>Words</a:t>
            </a:r>
          </a:p>
          <a:p>
            <a:pPr lvl="1"/>
            <a:r>
              <a:rPr lang="en-US" dirty="0"/>
              <a:t>Sentences</a:t>
            </a:r>
          </a:p>
          <a:p>
            <a:pPr lvl="1"/>
            <a:r>
              <a:rPr lang="en-US" dirty="0"/>
              <a:t>Pixels</a:t>
            </a:r>
          </a:p>
          <a:p>
            <a:pPr lvl="1"/>
            <a:r>
              <a:rPr lang="en-US" dirty="0"/>
              <a:t>Computer program text</a:t>
            </a:r>
          </a:p>
          <a:p>
            <a:pPr lvl="1"/>
            <a:r>
              <a:rPr lang="en-US" dirty="0"/>
              <a:t>Mathematical equations </a:t>
            </a:r>
          </a:p>
          <a:p>
            <a:pPr lvl="1"/>
            <a:r>
              <a:rPr lang="en-US" dirty="0"/>
              <a:t>Anything? </a:t>
            </a:r>
          </a:p>
          <a:p>
            <a:pPr lvl="1"/>
            <a:endParaRPr lang="en-US" dirty="0"/>
          </a:p>
        </p:txBody>
      </p:sp>
    </p:spTree>
    <p:extLst>
      <p:ext uri="{BB962C8B-B14F-4D97-AF65-F5344CB8AC3E}">
        <p14:creationId xmlns:p14="http://schemas.microsoft.com/office/powerpoint/2010/main" val="1497381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BC38-3E18-FFD3-54EF-7E128FC45B7B}"/>
              </a:ext>
            </a:extLst>
          </p:cNvPr>
          <p:cNvSpPr>
            <a:spLocks noGrp="1"/>
          </p:cNvSpPr>
          <p:nvPr>
            <p:ph type="title"/>
          </p:nvPr>
        </p:nvSpPr>
        <p:spPr/>
        <p:txBody>
          <a:bodyPr/>
          <a:lstStyle/>
          <a:p>
            <a:r>
              <a:rPr lang="en-US" dirty="0"/>
              <a:t>Transformer/Foundation Models</a:t>
            </a:r>
          </a:p>
        </p:txBody>
      </p:sp>
      <p:sp>
        <p:nvSpPr>
          <p:cNvPr id="3" name="Content Placeholder 2">
            <a:extLst>
              <a:ext uri="{FF2B5EF4-FFF2-40B4-BE49-F238E27FC236}">
                <a16:creationId xmlns:a16="http://schemas.microsoft.com/office/drawing/2014/main" id="{AAEE7591-B208-8B45-AB81-44ACF45D6AC0}"/>
              </a:ext>
            </a:extLst>
          </p:cNvPr>
          <p:cNvSpPr>
            <a:spLocks noGrp="1"/>
          </p:cNvSpPr>
          <p:nvPr>
            <p:ph idx="1"/>
          </p:nvPr>
        </p:nvSpPr>
        <p:spPr>
          <a:xfrm>
            <a:off x="457200" y="1600200"/>
            <a:ext cx="8229600" cy="5105400"/>
          </a:xfrm>
        </p:spPr>
        <p:txBody>
          <a:bodyPr>
            <a:normAutofit lnSpcReduction="10000"/>
          </a:bodyPr>
          <a:lstStyle/>
          <a:p>
            <a:r>
              <a:rPr lang="en-US" dirty="0"/>
              <a:t>Can predict </a:t>
            </a:r>
          </a:p>
          <a:p>
            <a:pPr lvl="1"/>
            <a:r>
              <a:rPr lang="en-US" dirty="0"/>
              <a:t>Words</a:t>
            </a:r>
          </a:p>
          <a:p>
            <a:pPr lvl="1"/>
            <a:r>
              <a:rPr lang="en-US" dirty="0"/>
              <a:t>Sentences</a:t>
            </a:r>
          </a:p>
          <a:p>
            <a:pPr lvl="1"/>
            <a:r>
              <a:rPr lang="en-US" dirty="0"/>
              <a:t>Pixels</a:t>
            </a:r>
          </a:p>
          <a:p>
            <a:pPr lvl="1"/>
            <a:r>
              <a:rPr lang="en-US" dirty="0"/>
              <a:t>Computer program text</a:t>
            </a:r>
          </a:p>
          <a:p>
            <a:pPr lvl="1"/>
            <a:r>
              <a:rPr lang="en-US" dirty="0"/>
              <a:t>Mathematical equations </a:t>
            </a:r>
          </a:p>
          <a:p>
            <a:pPr lvl="1"/>
            <a:r>
              <a:rPr lang="en-US" dirty="0"/>
              <a:t>Anything? </a:t>
            </a:r>
          </a:p>
          <a:p>
            <a:pPr lvl="1"/>
            <a:endParaRPr lang="en-US" dirty="0"/>
          </a:p>
          <a:p>
            <a:r>
              <a:rPr lang="en-US" dirty="0"/>
              <a:t>And, in a sudden light-switch transformation, prediction becomes generation</a:t>
            </a:r>
          </a:p>
        </p:txBody>
      </p:sp>
    </p:spTree>
    <p:extLst>
      <p:ext uri="{BB962C8B-B14F-4D97-AF65-F5344CB8AC3E}">
        <p14:creationId xmlns:p14="http://schemas.microsoft.com/office/powerpoint/2010/main" val="352094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B566E-C48D-24E2-46B5-03F7814D3BA8}"/>
              </a:ext>
            </a:extLst>
          </p:cNvPr>
          <p:cNvSpPr>
            <a:spLocks noGrp="1"/>
          </p:cNvSpPr>
          <p:nvPr>
            <p:ph type="title"/>
          </p:nvPr>
        </p:nvSpPr>
        <p:spPr/>
        <p:txBody>
          <a:bodyPr>
            <a:normAutofit fontScale="90000"/>
          </a:bodyPr>
          <a:lstStyle/>
          <a:p>
            <a:r>
              <a:rPr lang="en-US" dirty="0"/>
              <a:t>GPT-3 Chatbot</a:t>
            </a:r>
            <a:br>
              <a:rPr lang="en-US" dirty="0"/>
            </a:br>
            <a:r>
              <a:rPr lang="en-US" dirty="0"/>
              <a:t>(courtesy of Kelsey Piper)</a:t>
            </a:r>
          </a:p>
        </p:txBody>
      </p:sp>
      <p:sp>
        <p:nvSpPr>
          <p:cNvPr id="3" name="Content Placeholder 2">
            <a:extLst>
              <a:ext uri="{FF2B5EF4-FFF2-40B4-BE49-F238E27FC236}">
                <a16:creationId xmlns:a16="http://schemas.microsoft.com/office/drawing/2014/main" id="{EBE554B5-4C59-C2F5-3CB0-13B8870538E4}"/>
              </a:ext>
            </a:extLst>
          </p:cNvPr>
          <p:cNvSpPr>
            <a:spLocks noGrp="1"/>
          </p:cNvSpPr>
          <p:nvPr>
            <p:ph idx="1"/>
          </p:nvPr>
        </p:nvSpPr>
        <p:spPr>
          <a:xfrm>
            <a:off x="457200" y="1600200"/>
            <a:ext cx="8229600" cy="4983162"/>
          </a:xfrm>
        </p:spPr>
        <p:txBody>
          <a:bodyPr>
            <a:normAutofit lnSpcReduction="10000"/>
          </a:bodyPr>
          <a:lstStyle/>
          <a:p>
            <a:pPr algn="l" fontAlgn="auto"/>
            <a:r>
              <a:rPr lang="en-US" b="1" i="0" dirty="0">
                <a:solidFill>
                  <a:srgbClr val="4C4E4D"/>
                </a:solidFill>
                <a:effectLst/>
                <a:latin typeface="inherit"/>
              </a:rPr>
              <a:t>If I injured my hand and I couldn’t afford to go to the doctor, would it make sense for me to replace it with a new hand I got at the grocery store?</a:t>
            </a:r>
            <a:endParaRPr lang="en-US" b="0" i="0" dirty="0">
              <a:solidFill>
                <a:srgbClr val="4C4E4D"/>
              </a:solidFill>
              <a:effectLst/>
              <a:latin typeface="Balto"/>
            </a:endParaRPr>
          </a:p>
          <a:p>
            <a:pPr algn="l" fontAlgn="auto"/>
            <a:endParaRPr lang="en-US" b="0" i="0" dirty="0">
              <a:solidFill>
                <a:srgbClr val="4C4E4D"/>
              </a:solidFill>
              <a:effectLst/>
              <a:latin typeface="Balto"/>
            </a:endParaRPr>
          </a:p>
          <a:p>
            <a:pPr algn="l" fontAlgn="auto"/>
            <a:r>
              <a:rPr lang="en-US" b="0" i="0" dirty="0">
                <a:solidFill>
                  <a:srgbClr val="4C4E4D"/>
                </a:solidFill>
                <a:effectLst/>
                <a:latin typeface="Balto"/>
              </a:rPr>
              <a:t>GPT-3: No, that would not make sense. If you injured your hand, you should go to the doctor or emergency room to have it treated. You should not try to replace it with a new hand from the grocery store.</a:t>
            </a:r>
          </a:p>
          <a:p>
            <a:endParaRPr lang="en-US" dirty="0"/>
          </a:p>
        </p:txBody>
      </p:sp>
    </p:spTree>
    <p:extLst>
      <p:ext uri="{BB962C8B-B14F-4D97-AF65-F5344CB8AC3E}">
        <p14:creationId xmlns:p14="http://schemas.microsoft.com/office/powerpoint/2010/main" val="2242904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8B70-6529-66C3-42DF-D6B4343BF451}"/>
              </a:ext>
            </a:extLst>
          </p:cNvPr>
          <p:cNvSpPr>
            <a:spLocks noGrp="1"/>
          </p:cNvSpPr>
          <p:nvPr>
            <p:ph type="title"/>
          </p:nvPr>
        </p:nvSpPr>
        <p:spPr/>
        <p:txBody>
          <a:bodyPr/>
          <a:lstStyle/>
          <a:p>
            <a:r>
              <a:rPr lang="en-US" dirty="0"/>
              <a:t>AI Dungeon (GPT-2)</a:t>
            </a:r>
          </a:p>
        </p:txBody>
      </p:sp>
      <p:sp>
        <p:nvSpPr>
          <p:cNvPr id="3" name="Content Placeholder 2">
            <a:extLst>
              <a:ext uri="{FF2B5EF4-FFF2-40B4-BE49-F238E27FC236}">
                <a16:creationId xmlns:a16="http://schemas.microsoft.com/office/drawing/2014/main" id="{7E1C82A0-BD2D-81A0-133A-FFDF463EEB26}"/>
              </a:ext>
            </a:extLst>
          </p:cNvPr>
          <p:cNvSpPr>
            <a:spLocks noGrp="1"/>
          </p:cNvSpPr>
          <p:nvPr>
            <p:ph idx="1"/>
          </p:nvPr>
        </p:nvSpPr>
        <p:spPr>
          <a:xfrm>
            <a:off x="457200" y="1385061"/>
            <a:ext cx="8229600" cy="5181600"/>
          </a:xfrm>
        </p:spPr>
        <p:txBody>
          <a:bodyPr>
            <a:noAutofit/>
          </a:bodyPr>
          <a:lstStyle/>
          <a:p>
            <a:r>
              <a:rPr lang="en-US" sz="1600" b="0" i="0" dirty="0">
                <a:solidFill>
                  <a:srgbClr val="222222"/>
                </a:solidFill>
                <a:effectLst/>
                <a:latin typeface="Arial" panose="020B0604020202020204" pitchFamily="34" charset="0"/>
              </a:rPr>
              <a:t>You are a friendly blanket. You live in a nice warm house with some nice humans. You like cuddling and keeping people warm. But you don’t want to be a "blanket baby" anymore, so you have decided that it is time for you to leave this place.</a:t>
            </a:r>
            <a:br>
              <a:rPr lang="en-US" sz="1600" dirty="0"/>
            </a:br>
            <a:br>
              <a:rPr lang="en-US" sz="1600" dirty="0"/>
            </a:br>
            <a:r>
              <a:rPr lang="en-US" sz="1600" b="0" i="0" dirty="0">
                <a:solidFill>
                  <a:srgbClr val="222222"/>
                </a:solidFill>
                <a:effectLst/>
                <a:latin typeface="Arial" panose="020B0604020202020204" pitchFamily="34" charset="0"/>
              </a:rPr>
              <a:t>…</a:t>
            </a:r>
            <a:br>
              <a:rPr lang="en-US" sz="1600" dirty="0"/>
            </a:br>
            <a:br>
              <a:rPr lang="en-US" sz="1600" dirty="0"/>
            </a:br>
            <a:r>
              <a:rPr lang="en-US" sz="1600" b="0" i="0" dirty="0">
                <a:solidFill>
                  <a:srgbClr val="222222"/>
                </a:solidFill>
                <a:effectLst/>
                <a:latin typeface="Arial" panose="020B0604020202020204" pitchFamily="34" charset="0"/>
              </a:rPr>
              <a:t>&gt; You look for a job as a blanket.</a:t>
            </a:r>
            <a:br>
              <a:rPr lang="en-US" sz="1600" dirty="0"/>
            </a:br>
            <a:br>
              <a:rPr lang="en-US" sz="1600" dirty="0"/>
            </a:br>
            <a:r>
              <a:rPr lang="en-US" sz="1600" b="0" i="0" dirty="0">
                <a:solidFill>
                  <a:srgbClr val="222222"/>
                </a:solidFill>
                <a:effectLst/>
                <a:latin typeface="Arial" panose="020B0604020202020204" pitchFamily="34" charset="0"/>
              </a:rPr>
              <a:t>You find a job searching for blankets in the classifieds. You start reading the ads. Most of them are for low paying menial jobs, but you find three that look interesting.</a:t>
            </a:r>
            <a:br>
              <a:rPr lang="en-US" sz="1600" dirty="0"/>
            </a:br>
            <a:br>
              <a:rPr lang="en-US" sz="1600" dirty="0"/>
            </a:br>
            <a:r>
              <a:rPr lang="en-US" sz="1600" b="0" i="0" dirty="0">
                <a:solidFill>
                  <a:srgbClr val="222222"/>
                </a:solidFill>
                <a:effectLst/>
                <a:latin typeface="Arial" panose="020B0604020202020204" pitchFamily="34" charset="0"/>
              </a:rPr>
              <a:t>&gt; You read the best ad.</a:t>
            </a:r>
            <a:br>
              <a:rPr lang="en-US" sz="1600" dirty="0"/>
            </a:br>
            <a:br>
              <a:rPr lang="en-US" sz="1600" dirty="0"/>
            </a:br>
            <a:r>
              <a:rPr lang="en-US" sz="1600" b="0" i="0" dirty="0">
                <a:solidFill>
                  <a:srgbClr val="222222"/>
                </a:solidFill>
                <a:effectLst/>
                <a:latin typeface="Arial" panose="020B0604020202020204" pitchFamily="34" charset="0"/>
              </a:rPr>
              <a:t>You find the best job listed: WANTED: One blanket for sleeping on the cold ground during the night. Must be able to fold yourself into one-third of the blanket's volume.</a:t>
            </a:r>
            <a:br>
              <a:rPr lang="en-US" sz="1600" dirty="0"/>
            </a:br>
            <a:br>
              <a:rPr lang="en-US" sz="1600" dirty="0"/>
            </a:br>
            <a:r>
              <a:rPr lang="en-US" sz="1600" b="0" i="0" dirty="0">
                <a:solidFill>
                  <a:srgbClr val="222222"/>
                </a:solidFill>
                <a:effectLst/>
                <a:latin typeface="Arial" panose="020B0604020202020204" pitchFamily="34" charset="0"/>
              </a:rPr>
              <a:t>&gt; You call the job ad.</a:t>
            </a:r>
            <a:br>
              <a:rPr lang="en-US" sz="1600" dirty="0"/>
            </a:br>
            <a:br>
              <a:rPr lang="en-US" sz="1600" dirty="0"/>
            </a:br>
            <a:r>
              <a:rPr lang="en-US" sz="1600" b="0" i="0" dirty="0">
                <a:solidFill>
                  <a:srgbClr val="222222"/>
                </a:solidFill>
                <a:effectLst/>
                <a:latin typeface="Arial" panose="020B0604020202020204" pitchFamily="34" charset="0"/>
              </a:rPr>
              <a:t>…</a:t>
            </a:r>
            <a:br>
              <a:rPr lang="en-US" sz="1600" dirty="0"/>
            </a:br>
            <a:br>
              <a:rPr lang="en-US" sz="1600" dirty="0"/>
            </a:br>
            <a:r>
              <a:rPr lang="en-US" sz="1600" b="0" i="0" dirty="0">
                <a:solidFill>
                  <a:srgbClr val="222222"/>
                </a:solidFill>
                <a:effectLst/>
                <a:latin typeface="Arial" panose="020B0604020202020204" pitchFamily="34" charset="0"/>
              </a:rPr>
              <a:t>A: The number you have called goes through to the "Blanket Museum“ where a robotic voice informs you that the number you have called is not in their phone book.</a:t>
            </a:r>
            <a:br>
              <a:rPr lang="en-US" sz="1600" dirty="0"/>
            </a:br>
            <a:br>
              <a:rPr lang="en-US" sz="1600" dirty="0"/>
            </a:br>
            <a:endParaRPr lang="en-US" sz="1600" dirty="0"/>
          </a:p>
        </p:txBody>
      </p:sp>
    </p:spTree>
    <p:extLst>
      <p:ext uri="{BB962C8B-B14F-4D97-AF65-F5344CB8AC3E}">
        <p14:creationId xmlns:p14="http://schemas.microsoft.com/office/powerpoint/2010/main" val="2652339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5C37-3D56-59A5-EF6E-CBF1B1123891}"/>
              </a:ext>
            </a:extLst>
          </p:cNvPr>
          <p:cNvSpPr>
            <a:spLocks noGrp="1"/>
          </p:cNvSpPr>
          <p:nvPr>
            <p:ph type="title"/>
          </p:nvPr>
        </p:nvSpPr>
        <p:spPr/>
        <p:txBody>
          <a:bodyPr/>
          <a:lstStyle/>
          <a:p>
            <a:r>
              <a:rPr lang="en-US" dirty="0"/>
              <a:t>AI Dungeon (GPT-2)</a:t>
            </a:r>
          </a:p>
        </p:txBody>
      </p:sp>
      <p:sp>
        <p:nvSpPr>
          <p:cNvPr id="3" name="Content Placeholder 2">
            <a:extLst>
              <a:ext uri="{FF2B5EF4-FFF2-40B4-BE49-F238E27FC236}">
                <a16:creationId xmlns:a16="http://schemas.microsoft.com/office/drawing/2014/main" id="{52BE8E26-3AE4-5645-4B3C-D1D96F46E69A}"/>
              </a:ext>
            </a:extLst>
          </p:cNvPr>
          <p:cNvSpPr>
            <a:spLocks noGrp="1"/>
          </p:cNvSpPr>
          <p:nvPr>
            <p:ph idx="1"/>
          </p:nvPr>
        </p:nvSpPr>
        <p:spPr/>
        <p:txBody>
          <a:bodyPr>
            <a:noAutofit/>
          </a:bodyPr>
          <a:lstStyle/>
          <a:p>
            <a:r>
              <a:rPr lang="en-US" sz="1600" b="0" i="0" dirty="0">
                <a:solidFill>
                  <a:srgbClr val="222222"/>
                </a:solidFill>
                <a:effectLst/>
                <a:latin typeface="Arial" panose="020B0604020202020204" pitchFamily="34" charset="0"/>
              </a:rPr>
              <a:t>…</a:t>
            </a:r>
            <a:br>
              <a:rPr lang="en-US" sz="1600" dirty="0"/>
            </a:br>
            <a:br>
              <a:rPr lang="en-US" sz="1600" dirty="0"/>
            </a:br>
            <a:r>
              <a:rPr lang="en-US" sz="1600" b="0" i="0" dirty="0">
                <a:solidFill>
                  <a:srgbClr val="222222"/>
                </a:solidFill>
                <a:effectLst/>
                <a:latin typeface="Arial" panose="020B0604020202020204" pitchFamily="34" charset="0"/>
              </a:rPr>
              <a:t>&gt; You go inside museum.</a:t>
            </a:r>
            <a:br>
              <a:rPr lang="en-US" sz="1600" dirty="0"/>
            </a:br>
            <a:br>
              <a:rPr lang="en-US" sz="1600" dirty="0"/>
            </a:br>
            <a:r>
              <a:rPr lang="en-US" sz="1600" b="0" i="0" dirty="0">
                <a:solidFill>
                  <a:srgbClr val="222222"/>
                </a:solidFill>
                <a:effectLst/>
                <a:latin typeface="Arial" panose="020B0604020202020204" pitchFamily="34" charset="0"/>
              </a:rPr>
              <a:t>You walk into the museum and see a robotic voice greet you. "Hello,</a:t>
            </a:r>
            <a:br>
              <a:rPr lang="en-US" sz="1600" dirty="0"/>
            </a:br>
            <a:r>
              <a:rPr lang="en-US" sz="1600" b="0" i="0" dirty="0">
                <a:solidFill>
                  <a:srgbClr val="222222"/>
                </a:solidFill>
                <a:effectLst/>
                <a:latin typeface="Arial" panose="020B0604020202020204" pitchFamily="34" charset="0"/>
              </a:rPr>
              <a:t>and welcome to the Blanket Museum!" it says.</a:t>
            </a:r>
            <a:br>
              <a:rPr lang="en-US" sz="1600" dirty="0"/>
            </a:br>
            <a:br>
              <a:rPr lang="en-US" sz="1600" dirty="0"/>
            </a:br>
            <a:r>
              <a:rPr lang="en-US" sz="1600" b="0" i="0" dirty="0">
                <a:solidFill>
                  <a:srgbClr val="222222"/>
                </a:solidFill>
                <a:effectLst/>
                <a:latin typeface="Arial" panose="020B0604020202020204" pitchFamily="34" charset="0"/>
              </a:rPr>
              <a:t>&gt; You say "I want a job" A: You are asked some questions and then fitted for a security uniform, just like in the movies. You are given a tour of the museum and the exhibits.</a:t>
            </a:r>
            <a:br>
              <a:rPr lang="en-US" sz="1600" dirty="0"/>
            </a:br>
            <a:br>
              <a:rPr lang="en-US" sz="1600" dirty="0"/>
            </a:br>
            <a:r>
              <a:rPr lang="en-US" sz="1600" b="0" i="0" dirty="0">
                <a:solidFill>
                  <a:srgbClr val="222222"/>
                </a:solidFill>
                <a:effectLst/>
                <a:latin typeface="Arial" panose="020B0604020202020204" pitchFamily="34" charset="0"/>
              </a:rPr>
              <a:t>&gt; You put on security uniform.</a:t>
            </a:r>
            <a:br>
              <a:rPr lang="en-US" sz="1600" dirty="0"/>
            </a:br>
            <a:br>
              <a:rPr lang="en-US" sz="1600" dirty="0"/>
            </a:br>
            <a:r>
              <a:rPr lang="en-US" sz="1600" b="0" i="0" dirty="0">
                <a:solidFill>
                  <a:srgbClr val="222222"/>
                </a:solidFill>
                <a:effectLst/>
                <a:latin typeface="Arial" panose="020B0604020202020204" pitchFamily="34" charset="0"/>
              </a:rPr>
              <a:t>&gt; You fold yourself. You find that you can easily turn the security uniform into a small blanket. You spend the rest of your life working at the museum. Every day you spend your time looking after the exhibits and cleaning the building.</a:t>
            </a:r>
            <a:br>
              <a:rPr lang="en-US" sz="1600" dirty="0"/>
            </a:br>
            <a:r>
              <a:rPr lang="en-US" sz="1600" b="0" i="0" dirty="0">
                <a:solidFill>
                  <a:srgbClr val="222222"/>
                </a:solidFill>
                <a:effectLst/>
                <a:latin typeface="Arial" panose="020B0604020202020204" pitchFamily="34" charset="0"/>
              </a:rPr>
              <a:t>YOU HAVE DIED</a:t>
            </a:r>
            <a:endParaRPr lang="en-US" sz="1600" dirty="0"/>
          </a:p>
        </p:txBody>
      </p:sp>
    </p:spTree>
    <p:extLst>
      <p:ext uri="{BB962C8B-B14F-4D97-AF65-F5344CB8AC3E}">
        <p14:creationId xmlns:p14="http://schemas.microsoft.com/office/powerpoint/2010/main" val="222572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79DC-7CA5-DB31-C535-7B94F566A7C3}"/>
              </a:ext>
            </a:extLst>
          </p:cNvPr>
          <p:cNvSpPr>
            <a:spLocks noGrp="1"/>
          </p:cNvSpPr>
          <p:nvPr>
            <p:ph type="title"/>
          </p:nvPr>
        </p:nvSpPr>
        <p:spPr/>
        <p:txBody>
          <a:bodyPr/>
          <a:lstStyle/>
          <a:p>
            <a:r>
              <a:rPr lang="en-US" dirty="0"/>
              <a:t>AI Dungeon Harry Potter story</a:t>
            </a:r>
          </a:p>
        </p:txBody>
      </p:sp>
      <p:sp>
        <p:nvSpPr>
          <p:cNvPr id="3" name="Content Placeholder 2">
            <a:extLst>
              <a:ext uri="{FF2B5EF4-FFF2-40B4-BE49-F238E27FC236}">
                <a16:creationId xmlns:a16="http://schemas.microsoft.com/office/drawing/2014/main" id="{9F205BF7-1899-2436-DFA7-57C5B723A3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67068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Reminders</a:t>
            </a:r>
          </a:p>
        </p:txBody>
      </p:sp>
      <p:sp>
        <p:nvSpPr>
          <p:cNvPr id="3" name="Content Placeholder 2"/>
          <p:cNvSpPr>
            <a:spLocks noGrp="1"/>
          </p:cNvSpPr>
          <p:nvPr>
            <p:ph idx="1"/>
          </p:nvPr>
        </p:nvSpPr>
        <p:spPr/>
        <p:txBody>
          <a:bodyPr/>
          <a:lstStyle/>
          <a:p>
            <a:r>
              <a:rPr lang="en-US" dirty="0"/>
              <a:t>You don’t have to do it perfectly, you just have to do it</a:t>
            </a:r>
          </a:p>
          <a:p>
            <a:endParaRPr lang="en-US" dirty="0"/>
          </a:p>
          <a:p>
            <a:r>
              <a:rPr lang="en-US" dirty="0"/>
              <a:t>You will NOT be penalized for using hints (appropriately)</a:t>
            </a:r>
          </a:p>
          <a:p>
            <a:endParaRPr lang="en-US" dirty="0"/>
          </a:p>
          <a:p>
            <a:r>
              <a:rPr lang="en-US" dirty="0"/>
              <a:t>If you run into trouble, feel free to email me or, better yet, use the discussion forum</a:t>
            </a:r>
          </a:p>
        </p:txBody>
      </p:sp>
    </p:spTree>
    <p:extLst>
      <p:ext uri="{BB962C8B-B14F-4D97-AF65-F5344CB8AC3E}">
        <p14:creationId xmlns:p14="http://schemas.microsoft.com/office/powerpoint/2010/main" val="222296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3722-5E65-F10C-9182-60D4316B8F07}"/>
              </a:ext>
            </a:extLst>
          </p:cNvPr>
          <p:cNvSpPr>
            <a:spLocks noGrp="1"/>
          </p:cNvSpPr>
          <p:nvPr>
            <p:ph type="title"/>
          </p:nvPr>
        </p:nvSpPr>
        <p:spPr/>
        <p:txBody>
          <a:bodyPr>
            <a:normAutofit/>
          </a:bodyPr>
          <a:lstStyle/>
          <a:p>
            <a:r>
              <a:rPr lang="en-US" dirty="0"/>
              <a:t>DALL-E 2</a:t>
            </a:r>
          </a:p>
        </p:txBody>
      </p:sp>
      <p:sp>
        <p:nvSpPr>
          <p:cNvPr id="3" name="Content Placeholder 2">
            <a:extLst>
              <a:ext uri="{FF2B5EF4-FFF2-40B4-BE49-F238E27FC236}">
                <a16:creationId xmlns:a16="http://schemas.microsoft.com/office/drawing/2014/main" id="{AC7E1923-3BB4-9DF3-D329-E00AD90A5345}"/>
              </a:ext>
            </a:extLst>
          </p:cNvPr>
          <p:cNvSpPr>
            <a:spLocks noGrp="1"/>
          </p:cNvSpPr>
          <p:nvPr>
            <p:ph idx="1"/>
          </p:nvPr>
        </p:nvSpPr>
        <p:spPr>
          <a:xfrm>
            <a:off x="457200" y="2057400"/>
            <a:ext cx="3429000" cy="4068763"/>
          </a:xfrm>
        </p:spPr>
        <p:txBody>
          <a:bodyPr/>
          <a:lstStyle/>
          <a:p>
            <a:r>
              <a:rPr lang="en-US" b="0" i="0" dirty="0">
                <a:solidFill>
                  <a:srgbClr val="000000"/>
                </a:solidFill>
                <a:effectLst/>
                <a:latin typeface="Arial" panose="020B0604020202020204" pitchFamily="34" charset="0"/>
              </a:rPr>
              <a:t>"Teddy bears working on new AI research underwater with 1990s technology"</a:t>
            </a:r>
            <a:endParaRPr lang="en-US" dirty="0"/>
          </a:p>
        </p:txBody>
      </p:sp>
      <p:pic>
        <p:nvPicPr>
          <p:cNvPr id="1026" name="Picture 2" descr="DALL-E - Wikipedia">
            <a:extLst>
              <a:ext uri="{FF2B5EF4-FFF2-40B4-BE49-F238E27FC236}">
                <a16:creationId xmlns:a16="http://schemas.microsoft.com/office/drawing/2014/main" id="{3D1EC692-2DB9-CFF3-746E-CEC0E879F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057400"/>
            <a:ext cx="50292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928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A3722-5E65-F10C-9182-60D4316B8F07}"/>
              </a:ext>
            </a:extLst>
          </p:cNvPr>
          <p:cNvSpPr>
            <a:spLocks noGrp="1"/>
          </p:cNvSpPr>
          <p:nvPr>
            <p:ph type="title"/>
          </p:nvPr>
        </p:nvSpPr>
        <p:spPr/>
        <p:txBody>
          <a:bodyPr>
            <a:normAutofit fontScale="90000"/>
          </a:bodyPr>
          <a:lstStyle/>
          <a:p>
            <a:r>
              <a:rPr lang="en-US" dirty="0"/>
              <a:t>DALL-E 2</a:t>
            </a:r>
            <a:br>
              <a:rPr lang="en-US" dirty="0"/>
            </a:br>
            <a:r>
              <a:rPr lang="en-US" dirty="0"/>
              <a:t>Still not perfect</a:t>
            </a:r>
            <a:br>
              <a:rPr lang="en-US" dirty="0"/>
            </a:br>
            <a:r>
              <a:rPr lang="en-US" dirty="0"/>
              <a:t>(Randall Munro)</a:t>
            </a:r>
          </a:p>
        </p:txBody>
      </p:sp>
      <p:pic>
        <p:nvPicPr>
          <p:cNvPr id="2050" name="Picture 2" descr="Image">
            <a:extLst>
              <a:ext uri="{FF2B5EF4-FFF2-40B4-BE49-F238E27FC236}">
                <a16:creationId xmlns:a16="http://schemas.microsoft.com/office/drawing/2014/main" id="{EC71516D-7EBE-9C9F-60EB-392C5CE395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1" y="1828800"/>
            <a:ext cx="9144000" cy="4510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187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D252-AA28-4F53-6062-131E4B2D1368}"/>
              </a:ext>
            </a:extLst>
          </p:cNvPr>
          <p:cNvSpPr>
            <a:spLocks noGrp="1"/>
          </p:cNvSpPr>
          <p:nvPr>
            <p:ph type="title"/>
          </p:nvPr>
        </p:nvSpPr>
        <p:spPr/>
        <p:txBody>
          <a:bodyPr/>
          <a:lstStyle/>
          <a:p>
            <a:r>
              <a:rPr lang="en-US" dirty="0"/>
              <a:t>Questions? Comments?</a:t>
            </a:r>
          </a:p>
        </p:txBody>
      </p:sp>
      <p:sp>
        <p:nvSpPr>
          <p:cNvPr id="3" name="Content Placeholder 2">
            <a:extLst>
              <a:ext uri="{FF2B5EF4-FFF2-40B4-BE49-F238E27FC236}">
                <a16:creationId xmlns:a16="http://schemas.microsoft.com/office/drawing/2014/main" id="{785FADE5-703B-B7A6-507B-CE24EFB62D4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2973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5C73-ED23-CE4D-ACB0-4106D4E8D96E}"/>
              </a:ext>
            </a:extLst>
          </p:cNvPr>
          <p:cNvSpPr>
            <a:spLocks noGrp="1"/>
          </p:cNvSpPr>
          <p:nvPr>
            <p:ph type="title"/>
          </p:nvPr>
        </p:nvSpPr>
        <p:spPr/>
        <p:txBody>
          <a:bodyPr/>
          <a:lstStyle/>
          <a:p>
            <a:r>
              <a:rPr lang="en-US" dirty="0"/>
              <a:t>The Elephant in the Room</a:t>
            </a:r>
          </a:p>
        </p:txBody>
      </p:sp>
      <p:sp>
        <p:nvSpPr>
          <p:cNvPr id="3" name="Content Placeholder 2">
            <a:extLst>
              <a:ext uri="{FF2B5EF4-FFF2-40B4-BE49-F238E27FC236}">
                <a16:creationId xmlns:a16="http://schemas.microsoft.com/office/drawing/2014/main" id="{F14069DB-4289-A686-4039-0D285ADFB2F8}"/>
              </a:ext>
            </a:extLst>
          </p:cNvPr>
          <p:cNvSpPr>
            <a:spLocks noGrp="1"/>
          </p:cNvSpPr>
          <p:nvPr>
            <p:ph idx="1"/>
          </p:nvPr>
        </p:nvSpPr>
        <p:spPr>
          <a:xfrm>
            <a:off x="457200" y="1600200"/>
            <a:ext cx="8229600" cy="5257800"/>
          </a:xfrm>
        </p:spPr>
        <p:txBody>
          <a:bodyPr>
            <a:normAutofit fontScale="92500" lnSpcReduction="20000"/>
          </a:bodyPr>
          <a:lstStyle/>
          <a:p>
            <a:r>
              <a:rPr lang="en-US" dirty="0"/>
              <a:t>Why not just replace this class with a class about foundation models?</a:t>
            </a:r>
          </a:p>
          <a:p>
            <a:endParaRPr lang="en-US" dirty="0"/>
          </a:p>
          <a:p>
            <a:r>
              <a:rPr lang="en-US" dirty="0"/>
              <a:t>When they succeed, they succeed spectacularly</a:t>
            </a:r>
          </a:p>
          <a:p>
            <a:endParaRPr lang="en-US" dirty="0"/>
          </a:p>
          <a:p>
            <a:r>
              <a:rPr lang="en-US" dirty="0"/>
              <a:t>But…</a:t>
            </a:r>
          </a:p>
          <a:p>
            <a:pPr lvl="1"/>
            <a:r>
              <a:rPr lang="en-US" dirty="0"/>
              <a:t>They can’t do everything (actually, they don’t do most any of the things this class will cover)</a:t>
            </a:r>
          </a:p>
          <a:p>
            <a:pPr lvl="1"/>
            <a:r>
              <a:rPr lang="en-US" dirty="0"/>
              <a:t>Unless you’re using an existing tool, applying them to a specific problem requires programming outside the scope of this class (for now)</a:t>
            </a:r>
          </a:p>
          <a:p>
            <a:pPr lvl="1"/>
            <a:r>
              <a:rPr lang="en-US" dirty="0"/>
              <a:t>When they fail, they fail spectacularly (as our examples show)</a:t>
            </a:r>
          </a:p>
        </p:txBody>
      </p:sp>
    </p:spTree>
    <p:extLst>
      <p:ext uri="{BB962C8B-B14F-4D97-AF65-F5344CB8AC3E}">
        <p14:creationId xmlns:p14="http://schemas.microsoft.com/office/powerpoint/2010/main" val="1367337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EE90-ED44-E730-34E1-A658D8654080}"/>
              </a:ext>
            </a:extLst>
          </p:cNvPr>
          <p:cNvSpPr>
            <a:spLocks noGrp="1"/>
          </p:cNvSpPr>
          <p:nvPr>
            <p:ph type="title"/>
          </p:nvPr>
        </p:nvSpPr>
        <p:spPr/>
        <p:txBody>
          <a:bodyPr>
            <a:normAutofit fontScale="90000"/>
          </a:bodyPr>
          <a:lstStyle/>
          <a:p>
            <a:r>
              <a:rPr lang="en-US" dirty="0"/>
              <a:t>We will discuss </a:t>
            </a:r>
            <a:br>
              <a:rPr lang="en-US" dirty="0"/>
            </a:br>
            <a:r>
              <a:rPr lang="en-US" dirty="0"/>
              <a:t>these models…</a:t>
            </a:r>
          </a:p>
        </p:txBody>
      </p:sp>
      <p:sp>
        <p:nvSpPr>
          <p:cNvPr id="3" name="Content Placeholder 2">
            <a:extLst>
              <a:ext uri="{FF2B5EF4-FFF2-40B4-BE49-F238E27FC236}">
                <a16:creationId xmlns:a16="http://schemas.microsoft.com/office/drawing/2014/main" id="{68731640-E7E7-FA24-3700-74D009BA573B}"/>
              </a:ext>
            </a:extLst>
          </p:cNvPr>
          <p:cNvSpPr>
            <a:spLocks noGrp="1"/>
          </p:cNvSpPr>
          <p:nvPr>
            <p:ph idx="1"/>
          </p:nvPr>
        </p:nvSpPr>
        <p:spPr/>
        <p:txBody>
          <a:bodyPr/>
          <a:lstStyle/>
          <a:p>
            <a:r>
              <a:rPr lang="en-US" dirty="0"/>
              <a:t>On December 1, when we discuss text mining</a:t>
            </a:r>
          </a:p>
        </p:txBody>
      </p:sp>
    </p:spTree>
    <p:extLst>
      <p:ext uri="{BB962C8B-B14F-4D97-AF65-F5344CB8AC3E}">
        <p14:creationId xmlns:p14="http://schemas.microsoft.com/office/powerpoint/2010/main" val="3184894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D252-AA28-4F53-6062-131E4B2D1368}"/>
              </a:ext>
            </a:extLst>
          </p:cNvPr>
          <p:cNvSpPr>
            <a:spLocks noGrp="1"/>
          </p:cNvSpPr>
          <p:nvPr>
            <p:ph type="title"/>
          </p:nvPr>
        </p:nvSpPr>
        <p:spPr/>
        <p:txBody>
          <a:bodyPr/>
          <a:lstStyle/>
          <a:p>
            <a:r>
              <a:rPr lang="en-US" dirty="0"/>
              <a:t>Questions? Comments?</a:t>
            </a:r>
          </a:p>
        </p:txBody>
      </p:sp>
      <p:sp>
        <p:nvSpPr>
          <p:cNvPr id="3" name="Content Placeholder 2">
            <a:extLst>
              <a:ext uri="{FF2B5EF4-FFF2-40B4-BE49-F238E27FC236}">
                <a16:creationId xmlns:a16="http://schemas.microsoft.com/office/drawing/2014/main" id="{785FADE5-703B-B7A6-507B-CE24EFB62D4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34138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look at a very simple regressor</a:t>
            </a:r>
          </a:p>
        </p:txBody>
      </p:sp>
      <p:sp>
        <p:nvSpPr>
          <p:cNvPr id="3" name="Content Placeholder 2"/>
          <p:cNvSpPr>
            <a:spLocks noGrp="1"/>
          </p:cNvSpPr>
          <p:nvPr>
            <p:ph idx="1"/>
          </p:nvPr>
        </p:nvSpPr>
        <p:spPr>
          <a:xfrm>
            <a:off x="457200" y="1600201"/>
            <a:ext cx="8229600" cy="1600200"/>
          </a:xfrm>
        </p:spPr>
        <p:txBody>
          <a:bodyPr/>
          <a:lstStyle/>
          <a:p>
            <a:r>
              <a:rPr lang="en-GB" dirty="0" err="1"/>
              <a:t>Numhints</a:t>
            </a:r>
            <a:r>
              <a:rPr lang="en-GB" dirty="0"/>
              <a:t> = 0.12*</a:t>
            </a:r>
            <a:r>
              <a:rPr lang="en-GB" dirty="0" err="1"/>
              <a:t>Pknow</a:t>
            </a:r>
            <a:r>
              <a:rPr lang="en-GB" dirty="0"/>
              <a:t> + 0.932*Time – </a:t>
            </a:r>
            <a:br>
              <a:rPr lang="en-GB" dirty="0"/>
            </a:br>
            <a:r>
              <a:rPr lang="en-GB" dirty="0"/>
              <a:t>		      0.11*</a:t>
            </a:r>
            <a:r>
              <a:rPr lang="en-GB" dirty="0" err="1"/>
              <a:t>Totalactions</a:t>
            </a:r>
            <a:endParaRPr lang="en-US" dirty="0"/>
          </a:p>
        </p:txBody>
      </p:sp>
      <p:sp>
        <p:nvSpPr>
          <p:cNvPr id="4" name="Rectangle 3"/>
          <p:cNvSpPr/>
          <p:nvPr/>
        </p:nvSpPr>
        <p:spPr>
          <a:xfrm>
            <a:off x="457200" y="3733800"/>
            <a:ext cx="8458200" cy="646331"/>
          </a:xfrm>
          <a:prstGeom prst="rect">
            <a:avLst/>
          </a:prstGeom>
        </p:spPr>
        <p:txBody>
          <a:bodyPr wrap="square">
            <a:spAutoFit/>
          </a:bodyPr>
          <a:lstStyle/>
          <a:p>
            <a:r>
              <a:rPr lang="en-US" dirty="0">
                <a:latin typeface="Calibri" pitchFamily="34" charset="0"/>
              </a:rPr>
              <a:t>Skill		</a:t>
            </a:r>
            <a:r>
              <a:rPr lang="en-US" dirty="0" err="1">
                <a:latin typeface="Calibri" pitchFamily="34" charset="0"/>
              </a:rPr>
              <a:t>pknow</a:t>
            </a:r>
            <a:r>
              <a:rPr lang="en-US" dirty="0">
                <a:latin typeface="Calibri" pitchFamily="34" charset="0"/>
              </a:rPr>
              <a:t>		time		</a:t>
            </a:r>
            <a:r>
              <a:rPr lang="en-US" dirty="0" err="1">
                <a:latin typeface="Calibri" pitchFamily="34" charset="0"/>
              </a:rPr>
              <a:t>totalactions</a:t>
            </a:r>
            <a:r>
              <a:rPr lang="en-US" dirty="0">
                <a:latin typeface="Calibri" pitchFamily="34" charset="0"/>
              </a:rPr>
              <a:t>	</a:t>
            </a:r>
            <a:r>
              <a:rPr lang="en-US" dirty="0" err="1">
                <a:latin typeface="Calibri" pitchFamily="34" charset="0"/>
              </a:rPr>
              <a:t>numhints</a:t>
            </a:r>
            <a:endParaRPr lang="en-US" dirty="0">
              <a:latin typeface="Calibri" pitchFamily="34" charset="0"/>
            </a:endParaRPr>
          </a:p>
          <a:p>
            <a:r>
              <a:rPr lang="en-US" dirty="0">
                <a:latin typeface="Calibri" pitchFamily="34" charset="0"/>
              </a:rPr>
              <a:t>COMPUTESLOPE	0.2		7		3		?</a:t>
            </a:r>
          </a:p>
        </p:txBody>
      </p:sp>
    </p:spTree>
    <p:extLst>
      <p:ext uri="{BB962C8B-B14F-4D97-AF65-F5344CB8AC3E}">
        <p14:creationId xmlns:p14="http://schemas.microsoft.com/office/powerpoint/2010/main" val="2333422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a:t>Which of the variables has the largest impact on </a:t>
            </a:r>
            <a:r>
              <a:rPr lang="en-US" dirty="0" err="1"/>
              <a:t>numhints</a:t>
            </a:r>
            <a:r>
              <a:rPr lang="en-US" dirty="0"/>
              <a:t>?</a:t>
            </a:r>
            <a:br>
              <a:rPr lang="en-US" dirty="0"/>
            </a:br>
            <a:r>
              <a:rPr lang="en-US" dirty="0"/>
              <a:t>(Assume they are scaled the same)</a:t>
            </a:r>
            <a:br>
              <a:rPr lang="en-US" dirty="0"/>
            </a:br>
            <a:endParaRPr lang="en-US" dirty="0"/>
          </a:p>
        </p:txBody>
      </p:sp>
    </p:spTree>
    <p:extLst>
      <p:ext uri="{BB962C8B-B14F-4D97-AF65-F5344CB8AC3E}">
        <p14:creationId xmlns:p14="http://schemas.microsoft.com/office/powerpoint/2010/main" val="2780731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However…</a:t>
            </a:r>
          </a:p>
        </p:txBody>
      </p:sp>
      <p:sp>
        <p:nvSpPr>
          <p:cNvPr id="3" name="Content Placeholder 2"/>
          <p:cNvSpPr>
            <a:spLocks noGrp="1"/>
          </p:cNvSpPr>
          <p:nvPr>
            <p:ph sz="quarter" idx="1"/>
          </p:nvPr>
        </p:nvSpPr>
        <p:spPr>
          <a:xfrm>
            <a:off x="457200" y="1600200"/>
            <a:ext cx="8229600" cy="5029200"/>
          </a:xfrm>
        </p:spPr>
        <p:txBody>
          <a:bodyPr>
            <a:normAutofit fontScale="92500" lnSpcReduction="10000"/>
          </a:bodyPr>
          <a:lstStyle/>
          <a:p>
            <a:r>
              <a:rPr lang="en-US" dirty="0"/>
              <a:t>These variables are unlikely to be scaled the same!</a:t>
            </a:r>
          </a:p>
          <a:p>
            <a:r>
              <a:rPr lang="en-US" dirty="0"/>
              <a:t>If </a:t>
            </a:r>
            <a:r>
              <a:rPr lang="en-US" dirty="0" err="1"/>
              <a:t>Pknow</a:t>
            </a:r>
            <a:r>
              <a:rPr lang="en-US" dirty="0"/>
              <a:t> is a probability </a:t>
            </a:r>
          </a:p>
          <a:p>
            <a:pPr lvl="1"/>
            <a:r>
              <a:rPr lang="en-US" dirty="0"/>
              <a:t>From 0 to 1</a:t>
            </a:r>
          </a:p>
          <a:p>
            <a:r>
              <a:rPr lang="en-US" dirty="0"/>
              <a:t>And time is a number of seconds to respond</a:t>
            </a:r>
          </a:p>
          <a:p>
            <a:pPr lvl="1"/>
            <a:r>
              <a:rPr lang="en-US" dirty="0"/>
              <a:t>From 0 to infinity</a:t>
            </a:r>
          </a:p>
          <a:p>
            <a:r>
              <a:rPr lang="en-US" dirty="0"/>
              <a:t>Then you can’t interpret the weights in a straightforward fashion</a:t>
            </a:r>
          </a:p>
          <a:p>
            <a:endParaRPr lang="en-US" dirty="0"/>
          </a:p>
          <a:p>
            <a:r>
              <a:rPr lang="en-US" dirty="0"/>
              <a:t>What could you do?</a:t>
            </a:r>
          </a:p>
        </p:txBody>
      </p:sp>
    </p:spTree>
    <p:extLst>
      <p:ext uri="{BB962C8B-B14F-4D97-AF65-F5344CB8AC3E}">
        <p14:creationId xmlns:p14="http://schemas.microsoft.com/office/powerpoint/2010/main" val="10111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another example</a:t>
            </a:r>
          </a:p>
        </p:txBody>
      </p:sp>
      <p:sp>
        <p:nvSpPr>
          <p:cNvPr id="3" name="Content Placeholder 2"/>
          <p:cNvSpPr>
            <a:spLocks noGrp="1"/>
          </p:cNvSpPr>
          <p:nvPr>
            <p:ph idx="1"/>
          </p:nvPr>
        </p:nvSpPr>
        <p:spPr>
          <a:xfrm>
            <a:off x="457200" y="1600201"/>
            <a:ext cx="8229600" cy="1600200"/>
          </a:xfrm>
        </p:spPr>
        <p:txBody>
          <a:bodyPr/>
          <a:lstStyle/>
          <a:p>
            <a:r>
              <a:rPr lang="en-GB" dirty="0" err="1"/>
              <a:t>Numhints</a:t>
            </a:r>
            <a:r>
              <a:rPr lang="en-GB" dirty="0"/>
              <a:t> = 0.12*</a:t>
            </a:r>
            <a:r>
              <a:rPr lang="en-GB" dirty="0" err="1"/>
              <a:t>Pknow</a:t>
            </a:r>
            <a:r>
              <a:rPr lang="en-GB" dirty="0"/>
              <a:t> + 0.932*Time – </a:t>
            </a:r>
            <a:br>
              <a:rPr lang="en-GB" dirty="0"/>
            </a:br>
            <a:r>
              <a:rPr lang="en-GB" dirty="0"/>
              <a:t>		      0.11*</a:t>
            </a:r>
            <a:r>
              <a:rPr lang="en-GB" dirty="0" err="1"/>
              <a:t>Totalactions</a:t>
            </a:r>
            <a:endParaRPr lang="en-US" dirty="0"/>
          </a:p>
        </p:txBody>
      </p:sp>
      <p:sp>
        <p:nvSpPr>
          <p:cNvPr id="4" name="Rectangle 3"/>
          <p:cNvSpPr/>
          <p:nvPr/>
        </p:nvSpPr>
        <p:spPr>
          <a:xfrm>
            <a:off x="457200" y="3733800"/>
            <a:ext cx="8458200" cy="646331"/>
          </a:xfrm>
          <a:prstGeom prst="rect">
            <a:avLst/>
          </a:prstGeom>
        </p:spPr>
        <p:txBody>
          <a:bodyPr wrap="square">
            <a:spAutoFit/>
          </a:bodyPr>
          <a:lstStyle/>
          <a:p>
            <a:r>
              <a:rPr lang="en-US" dirty="0">
                <a:latin typeface="Calibri" pitchFamily="34" charset="0"/>
              </a:rPr>
              <a:t>Skill		</a:t>
            </a:r>
            <a:r>
              <a:rPr lang="en-US" dirty="0" err="1">
                <a:latin typeface="Calibri" pitchFamily="34" charset="0"/>
              </a:rPr>
              <a:t>pknow</a:t>
            </a:r>
            <a:r>
              <a:rPr lang="en-US" dirty="0">
                <a:latin typeface="Calibri" pitchFamily="34" charset="0"/>
              </a:rPr>
              <a:t>		time		</a:t>
            </a:r>
            <a:r>
              <a:rPr lang="en-US" dirty="0" err="1">
                <a:latin typeface="Calibri" pitchFamily="34" charset="0"/>
              </a:rPr>
              <a:t>totalactions</a:t>
            </a:r>
            <a:r>
              <a:rPr lang="en-US" dirty="0">
                <a:latin typeface="Calibri" pitchFamily="34" charset="0"/>
              </a:rPr>
              <a:t>	</a:t>
            </a:r>
            <a:r>
              <a:rPr lang="en-US" dirty="0" err="1">
                <a:latin typeface="Calibri" pitchFamily="34" charset="0"/>
              </a:rPr>
              <a:t>numhints</a:t>
            </a:r>
            <a:endParaRPr lang="en-US" dirty="0">
              <a:latin typeface="Calibri" pitchFamily="34" charset="0"/>
            </a:endParaRPr>
          </a:p>
          <a:p>
            <a:r>
              <a:rPr lang="en-US" dirty="0">
                <a:latin typeface="Calibri" pitchFamily="34" charset="0"/>
              </a:rPr>
              <a:t>COMPUTESLOPE	0.2		2		35		?</a:t>
            </a:r>
          </a:p>
        </p:txBody>
      </p:sp>
    </p:spTree>
    <p:extLst>
      <p:ext uri="{BB962C8B-B14F-4D97-AF65-F5344CB8AC3E}">
        <p14:creationId xmlns:p14="http://schemas.microsoft.com/office/powerpoint/2010/main" val="236059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371B-1DF7-86F1-E37C-BD98CB542B3C}"/>
              </a:ext>
            </a:extLst>
          </p:cNvPr>
          <p:cNvSpPr>
            <a:spLocks noGrp="1"/>
          </p:cNvSpPr>
          <p:nvPr>
            <p:ph type="title"/>
          </p:nvPr>
        </p:nvSpPr>
        <p:spPr/>
        <p:txBody>
          <a:bodyPr/>
          <a:lstStyle/>
          <a:p>
            <a:r>
              <a:rPr lang="en-US" dirty="0"/>
              <a:t>Let’s get warmed up</a:t>
            </a:r>
          </a:p>
        </p:txBody>
      </p:sp>
      <p:sp>
        <p:nvSpPr>
          <p:cNvPr id="3" name="Content Placeholder 2">
            <a:extLst>
              <a:ext uri="{FF2B5EF4-FFF2-40B4-BE49-F238E27FC236}">
                <a16:creationId xmlns:a16="http://schemas.microsoft.com/office/drawing/2014/main" id="{E8356B25-E3B2-957D-CB94-FFE9398C8A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5856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this plausible?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76044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might you want to do if you got this result in a real system?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94626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Regression Models</a:t>
            </a:r>
          </a:p>
        </p:txBody>
      </p:sp>
      <p:sp>
        <p:nvSpPr>
          <p:cNvPr id="3" name="Content Placeholder 2"/>
          <p:cNvSpPr>
            <a:spLocks noGrp="1"/>
          </p:cNvSpPr>
          <p:nvPr>
            <p:ph idx="1"/>
          </p:nvPr>
        </p:nvSpPr>
        <p:spPr/>
        <p:txBody>
          <a:bodyPr/>
          <a:lstStyle/>
          <a:p>
            <a:r>
              <a:rPr lang="en-US" dirty="0"/>
              <a:t>Let’s quickly review the example from the video</a:t>
            </a:r>
          </a:p>
        </p:txBody>
      </p:sp>
    </p:spTree>
    <p:extLst>
      <p:ext uri="{BB962C8B-B14F-4D97-AF65-F5344CB8AC3E}">
        <p14:creationId xmlns:p14="http://schemas.microsoft.com/office/powerpoint/2010/main" val="158856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Caveat</a:t>
            </a:r>
          </a:p>
        </p:txBody>
      </p:sp>
      <p:sp>
        <p:nvSpPr>
          <p:cNvPr id="3" name="Content Placeholder 2"/>
          <p:cNvSpPr>
            <a:spLocks noGrp="1"/>
          </p:cNvSpPr>
          <p:nvPr>
            <p:ph sz="quarter" idx="1"/>
          </p:nvPr>
        </p:nvSpPr>
        <p:spPr/>
        <p:txBody>
          <a:bodyPr>
            <a:normAutofit/>
          </a:bodyPr>
          <a:lstStyle/>
          <a:p>
            <a:r>
              <a:rPr lang="en-US" dirty="0"/>
              <a:t>Let’s graph the relationship between number of graduate students and number of papers per year</a:t>
            </a:r>
          </a:p>
        </p:txBody>
      </p:sp>
    </p:spTree>
    <p:extLst>
      <p:ext uri="{BB962C8B-B14F-4D97-AF65-F5344CB8AC3E}">
        <p14:creationId xmlns:p14="http://schemas.microsoft.com/office/powerpoint/2010/main" val="307674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graphicFrame>
        <p:nvGraphicFramePr>
          <p:cNvPr id="5" name="Chart 4"/>
          <p:cNvGraphicFramePr>
            <a:graphicFrameLocks/>
          </p:cNvGraphicFramePr>
          <p:nvPr/>
        </p:nvGraphicFramePr>
        <p:xfrm>
          <a:off x="1714500" y="1524000"/>
          <a:ext cx="577215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407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p:sp>
        <p:nvSpPr>
          <p:cNvPr id="3" name="Content Placeholder 2"/>
          <p:cNvSpPr>
            <a:spLocks noGrp="1"/>
          </p:cNvSpPr>
          <p:nvPr>
            <p:ph sz="quarter" idx="1"/>
          </p:nvPr>
        </p:nvSpPr>
        <p:spPr/>
        <p:txBody>
          <a:bodyPr>
            <a:normAutofit fontScale="92500" lnSpcReduction="10000"/>
          </a:bodyPr>
          <a:lstStyle/>
          <a:p>
            <a:r>
              <a:rPr lang="en-US" dirty="0"/>
              <a:t>Number of papers =</a:t>
            </a:r>
            <a:br>
              <a:rPr lang="en-US" dirty="0"/>
            </a:br>
            <a:r>
              <a:rPr lang="en-US" dirty="0"/>
              <a:t>	4 +</a:t>
            </a:r>
            <a:br>
              <a:rPr lang="en-US" dirty="0"/>
            </a:br>
            <a:r>
              <a:rPr lang="en-US" dirty="0"/>
              <a:t>	2 * # of grad students</a:t>
            </a:r>
            <a:br>
              <a:rPr lang="en-US" dirty="0"/>
            </a:br>
            <a:r>
              <a:rPr lang="en-US" dirty="0"/>
              <a:t>	- 0.1 * (# of grad students)</a:t>
            </a:r>
            <a:r>
              <a:rPr lang="en-US" baseline="30000" dirty="0"/>
              <a:t>2</a:t>
            </a:r>
          </a:p>
          <a:p>
            <a:endParaRPr lang="en-US" baseline="30000" dirty="0"/>
          </a:p>
          <a:p>
            <a:r>
              <a:rPr lang="en-US" dirty="0"/>
              <a:t>But does that actually mean that </a:t>
            </a:r>
            <a:br>
              <a:rPr lang="en-US" dirty="0"/>
            </a:br>
            <a:r>
              <a:rPr lang="en-US" dirty="0"/>
              <a:t> (# of grad students)</a:t>
            </a:r>
            <a:r>
              <a:rPr lang="en-US" baseline="30000" dirty="0"/>
              <a:t>2 </a:t>
            </a:r>
            <a:r>
              <a:rPr lang="en-US" dirty="0"/>
              <a:t>is associated with less publication?</a:t>
            </a:r>
          </a:p>
          <a:p>
            <a:pPr>
              <a:buNone/>
            </a:pPr>
            <a:endParaRPr lang="en-US" dirty="0"/>
          </a:p>
          <a:p>
            <a:r>
              <a:rPr lang="en-US" dirty="0"/>
              <a:t>No!</a:t>
            </a:r>
          </a:p>
        </p:txBody>
      </p:sp>
    </p:spTree>
    <p:extLst>
      <p:ext uri="{BB962C8B-B14F-4D97-AF65-F5344CB8AC3E}">
        <p14:creationId xmlns:p14="http://schemas.microsoft.com/office/powerpoint/2010/main" val="9087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Caveat</a:t>
            </a:r>
          </a:p>
        </p:txBody>
      </p:sp>
      <p:sp>
        <p:nvSpPr>
          <p:cNvPr id="3" name="Content Placeholder 2"/>
          <p:cNvSpPr>
            <a:spLocks noGrp="1"/>
          </p:cNvSpPr>
          <p:nvPr>
            <p:ph sz="quarter" idx="1"/>
          </p:nvPr>
        </p:nvSpPr>
        <p:spPr>
          <a:xfrm>
            <a:off x="1485900" y="1600200"/>
            <a:ext cx="6172200" cy="510540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r>
              <a:rPr lang="en-US" dirty="0"/>
              <a:t>(# of grad students)</a:t>
            </a:r>
            <a:r>
              <a:rPr lang="en-US" baseline="30000" dirty="0"/>
              <a:t>2 </a:t>
            </a:r>
            <a:r>
              <a:rPr lang="en-US" dirty="0"/>
              <a:t>is actually positively correlated with publications!</a:t>
            </a:r>
          </a:p>
          <a:p>
            <a:pPr lvl="1"/>
            <a:r>
              <a:rPr lang="en-US" dirty="0"/>
              <a:t>r=0.46</a:t>
            </a:r>
          </a:p>
          <a:p>
            <a:endParaRPr lang="en-US" dirty="0"/>
          </a:p>
        </p:txBody>
      </p:sp>
      <p:graphicFrame>
        <p:nvGraphicFramePr>
          <p:cNvPr id="5" name="Chart 4"/>
          <p:cNvGraphicFramePr>
            <a:graphicFrameLocks/>
          </p:cNvGraphicFramePr>
          <p:nvPr/>
        </p:nvGraphicFramePr>
        <p:xfrm>
          <a:off x="1943100" y="1524000"/>
          <a:ext cx="5086350" cy="3276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445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Caveat</a:t>
            </a:r>
          </a:p>
        </p:txBody>
      </p:sp>
      <p:sp>
        <p:nvSpPr>
          <p:cNvPr id="3" name="Content Placeholder 2"/>
          <p:cNvSpPr>
            <a:spLocks noGrp="1"/>
          </p:cNvSpPr>
          <p:nvPr>
            <p:ph sz="quarter" idx="1"/>
          </p:nvPr>
        </p:nvSpPr>
        <p:spPr>
          <a:xfrm>
            <a:off x="1485900" y="1600200"/>
            <a:ext cx="6172200" cy="5105400"/>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r>
              <a:rPr lang="en-US" dirty="0"/>
              <a:t>The relationship is only in the negative direction when the number of graduate students is already in the model…</a:t>
            </a:r>
          </a:p>
        </p:txBody>
      </p:sp>
      <p:graphicFrame>
        <p:nvGraphicFramePr>
          <p:cNvPr id="5" name="Chart 4"/>
          <p:cNvGraphicFramePr>
            <a:graphicFrameLocks/>
          </p:cNvGraphicFramePr>
          <p:nvPr/>
        </p:nvGraphicFramePr>
        <p:xfrm>
          <a:off x="1943100" y="1524000"/>
          <a:ext cx="5086350" cy="3276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1702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would you deal with this?</a:t>
            </a:r>
          </a:p>
        </p:txBody>
      </p:sp>
      <p:sp>
        <p:nvSpPr>
          <p:cNvPr id="3" name="Content Placeholder 2"/>
          <p:cNvSpPr>
            <a:spLocks noGrp="1"/>
          </p:cNvSpPr>
          <p:nvPr>
            <p:ph idx="1"/>
          </p:nvPr>
        </p:nvSpPr>
        <p:spPr/>
        <p:txBody>
          <a:bodyPr/>
          <a:lstStyle/>
          <a:p>
            <a:r>
              <a:rPr lang="en-US" dirty="0"/>
              <a:t>How can we interpret individual features in a comprehensive model?</a:t>
            </a:r>
          </a:p>
        </p:txBody>
      </p:sp>
    </p:spTree>
    <p:extLst>
      <p:ext uri="{BB962C8B-B14F-4D97-AF65-F5344CB8AC3E}">
        <p14:creationId xmlns:p14="http://schemas.microsoft.com/office/powerpoint/2010/main" val="1878640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0D58-7302-19AD-93F3-A46EE9E649F0}"/>
              </a:ext>
            </a:extLst>
          </p:cNvPr>
          <p:cNvSpPr>
            <a:spLocks noGrp="1"/>
          </p:cNvSpPr>
          <p:nvPr>
            <p:ph type="title"/>
          </p:nvPr>
        </p:nvSpPr>
        <p:spPr/>
        <p:txBody>
          <a:bodyPr>
            <a:normAutofit fontScale="90000"/>
          </a:bodyPr>
          <a:lstStyle/>
          <a:p>
            <a:r>
              <a:rPr lang="en-US" dirty="0"/>
              <a:t>The videos discussed a range of algorithms</a:t>
            </a:r>
          </a:p>
        </p:txBody>
      </p:sp>
      <p:sp>
        <p:nvSpPr>
          <p:cNvPr id="3" name="Content Placeholder 2">
            <a:extLst>
              <a:ext uri="{FF2B5EF4-FFF2-40B4-BE49-F238E27FC236}">
                <a16:creationId xmlns:a16="http://schemas.microsoft.com/office/drawing/2014/main" id="{FFA057BA-4E92-F56F-277B-52DC1D29BBDE}"/>
              </a:ext>
            </a:extLst>
          </p:cNvPr>
          <p:cNvSpPr>
            <a:spLocks noGrp="1"/>
          </p:cNvSpPr>
          <p:nvPr>
            <p:ph idx="1"/>
          </p:nvPr>
        </p:nvSpPr>
        <p:spPr/>
        <p:txBody>
          <a:bodyPr>
            <a:normAutofit fontScale="92500" lnSpcReduction="20000"/>
          </a:bodyPr>
          <a:lstStyle/>
          <a:p>
            <a:r>
              <a:rPr lang="en-US" dirty="0"/>
              <a:t>Linear Regression</a:t>
            </a:r>
          </a:p>
          <a:p>
            <a:r>
              <a:rPr lang="en-US" dirty="0"/>
              <a:t>Regression Trees</a:t>
            </a:r>
          </a:p>
          <a:p>
            <a:r>
              <a:rPr lang="en-US" dirty="0"/>
              <a:t>Logistic Regression (a classifier!)</a:t>
            </a:r>
          </a:p>
          <a:p>
            <a:r>
              <a:rPr lang="en-US" dirty="0"/>
              <a:t>Decision Trees</a:t>
            </a:r>
          </a:p>
          <a:p>
            <a:r>
              <a:rPr lang="en-US" dirty="0"/>
              <a:t>Decision Rules</a:t>
            </a:r>
          </a:p>
          <a:p>
            <a:r>
              <a:rPr lang="en-US" dirty="0"/>
              <a:t>Instance-Based Classifiers</a:t>
            </a:r>
          </a:p>
          <a:p>
            <a:r>
              <a:rPr lang="en-US" dirty="0"/>
              <a:t>Support Vector Machines</a:t>
            </a:r>
          </a:p>
          <a:p>
            <a:r>
              <a:rPr lang="en-US" dirty="0"/>
              <a:t>Random Forest</a:t>
            </a:r>
          </a:p>
          <a:p>
            <a:r>
              <a:rPr lang="en-US" dirty="0"/>
              <a:t>Neural Networks/Recurrent Neural Networks</a:t>
            </a:r>
          </a:p>
          <a:p>
            <a:pPr lvl="1"/>
            <a:r>
              <a:rPr lang="en-US" dirty="0"/>
              <a:t>What Transformer/Foundation Models are built on</a:t>
            </a:r>
          </a:p>
        </p:txBody>
      </p:sp>
    </p:spTree>
    <p:extLst>
      <p:ext uri="{BB962C8B-B14F-4D97-AF65-F5344CB8AC3E}">
        <p14:creationId xmlns:p14="http://schemas.microsoft.com/office/powerpoint/2010/main" val="272656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16C6-49CA-851D-85B2-A740E5D2DA54}"/>
              </a:ext>
            </a:extLst>
          </p:cNvPr>
          <p:cNvSpPr>
            <a:spLocks noGrp="1"/>
          </p:cNvSpPr>
          <p:nvPr>
            <p:ph type="title"/>
          </p:nvPr>
        </p:nvSpPr>
        <p:spPr/>
        <p:txBody>
          <a:bodyPr/>
          <a:lstStyle/>
          <a:p>
            <a:r>
              <a:rPr lang="en-US" dirty="0"/>
              <a:t>What is big data?</a:t>
            </a:r>
          </a:p>
        </p:txBody>
      </p:sp>
      <p:sp>
        <p:nvSpPr>
          <p:cNvPr id="3" name="Content Placeholder 2">
            <a:extLst>
              <a:ext uri="{FF2B5EF4-FFF2-40B4-BE49-F238E27FC236}">
                <a16:creationId xmlns:a16="http://schemas.microsoft.com/office/drawing/2014/main" id="{1B841A46-0492-C002-C2AC-8606AD78FA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31394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FCF0-355B-3189-3A70-102B6CDB7E1D}"/>
              </a:ext>
            </a:extLst>
          </p:cNvPr>
          <p:cNvSpPr>
            <a:spLocks noGrp="1"/>
          </p:cNvSpPr>
          <p:nvPr>
            <p:ph type="title"/>
          </p:nvPr>
        </p:nvSpPr>
        <p:spPr/>
        <p:txBody>
          <a:bodyPr>
            <a:normAutofit fontScale="90000"/>
          </a:bodyPr>
          <a:lstStyle/>
          <a:p>
            <a:r>
              <a:rPr lang="en-US" dirty="0"/>
              <a:t>Questions or comments </a:t>
            </a:r>
            <a:br>
              <a:rPr lang="en-US" dirty="0"/>
            </a:br>
            <a:r>
              <a:rPr lang="en-US" dirty="0"/>
              <a:t>about any of these?</a:t>
            </a:r>
          </a:p>
        </p:txBody>
      </p:sp>
      <p:sp>
        <p:nvSpPr>
          <p:cNvPr id="3" name="Content Placeholder 2">
            <a:extLst>
              <a:ext uri="{FF2B5EF4-FFF2-40B4-BE49-F238E27FC236}">
                <a16:creationId xmlns:a16="http://schemas.microsoft.com/office/drawing/2014/main" id="{1F4D50F1-C484-0EA2-EC5F-E77A5AD2FC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13929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 anyone</a:t>
            </a:r>
          </a:p>
        </p:txBody>
      </p:sp>
      <p:sp>
        <p:nvSpPr>
          <p:cNvPr id="3" name="Content Placeholder 2"/>
          <p:cNvSpPr>
            <a:spLocks noGrp="1"/>
          </p:cNvSpPr>
          <p:nvPr>
            <p:ph idx="1"/>
          </p:nvPr>
        </p:nvSpPr>
        <p:spPr/>
        <p:txBody>
          <a:bodyPr/>
          <a:lstStyle/>
          <a:p>
            <a:r>
              <a:rPr lang="en-US" dirty="0"/>
              <a:t>Used any classification algorithms outside the set discussed/recommended in the videos?</a:t>
            </a:r>
          </a:p>
          <a:p>
            <a:endParaRPr lang="en-US" dirty="0"/>
          </a:p>
          <a:p>
            <a:r>
              <a:rPr lang="en-US" dirty="0"/>
              <a:t>Say more?</a:t>
            </a:r>
          </a:p>
        </p:txBody>
      </p:sp>
    </p:spTree>
    <p:extLst>
      <p:ext uri="{BB962C8B-B14F-4D97-AF65-F5344CB8AC3E}">
        <p14:creationId xmlns:p14="http://schemas.microsoft.com/office/powerpoint/2010/main" val="3897649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D61E-D502-4C99-842F-A820D628E911}"/>
              </a:ext>
            </a:extLst>
          </p:cNvPr>
          <p:cNvSpPr>
            <a:spLocks noGrp="1"/>
          </p:cNvSpPr>
          <p:nvPr>
            <p:ph type="title"/>
          </p:nvPr>
        </p:nvSpPr>
        <p:spPr/>
        <p:txBody>
          <a:bodyPr/>
          <a:lstStyle/>
          <a:p>
            <a:r>
              <a:rPr lang="en-US" dirty="0"/>
              <a:t>A practical question</a:t>
            </a:r>
          </a:p>
        </p:txBody>
      </p:sp>
      <p:sp>
        <p:nvSpPr>
          <p:cNvPr id="3" name="Content Placeholder 2">
            <a:extLst>
              <a:ext uri="{FF2B5EF4-FFF2-40B4-BE49-F238E27FC236}">
                <a16:creationId xmlns:a16="http://schemas.microsoft.com/office/drawing/2014/main" id="{1E2D4D43-E462-4F5D-BED4-C5D90926F92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617107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B5DE-B8B9-48B2-B6BA-8396A17C4114}"/>
              </a:ext>
            </a:extLst>
          </p:cNvPr>
          <p:cNvSpPr>
            <a:spLocks noGrp="1"/>
          </p:cNvSpPr>
          <p:nvPr>
            <p:ph type="title"/>
          </p:nvPr>
        </p:nvSpPr>
        <p:spPr/>
        <p:txBody>
          <a:bodyPr/>
          <a:lstStyle/>
          <a:p>
            <a:r>
              <a:rPr lang="en-US" dirty="0"/>
              <a:t>Should you</a:t>
            </a:r>
          </a:p>
        </p:txBody>
      </p:sp>
      <p:sp>
        <p:nvSpPr>
          <p:cNvPr id="3" name="Content Placeholder 2">
            <a:extLst>
              <a:ext uri="{FF2B5EF4-FFF2-40B4-BE49-F238E27FC236}">
                <a16:creationId xmlns:a16="http://schemas.microsoft.com/office/drawing/2014/main" id="{2C147AE5-448E-45A7-96F3-5BAC3C70FBD0}"/>
              </a:ext>
            </a:extLst>
          </p:cNvPr>
          <p:cNvSpPr>
            <a:spLocks noGrp="1"/>
          </p:cNvSpPr>
          <p:nvPr>
            <p:ph idx="1"/>
          </p:nvPr>
        </p:nvSpPr>
        <p:spPr/>
        <p:txBody>
          <a:bodyPr/>
          <a:lstStyle/>
          <a:p>
            <a:r>
              <a:rPr lang="en-US" dirty="0"/>
              <a:t>Pick one algorithm that seems really appropriate?</a:t>
            </a:r>
          </a:p>
          <a:p>
            <a:r>
              <a:rPr lang="en-US" dirty="0"/>
              <a:t>Run every algorithm that will actually run for your data?</a:t>
            </a:r>
          </a:p>
          <a:p>
            <a:endParaRPr lang="en-US" dirty="0"/>
          </a:p>
          <a:p>
            <a:r>
              <a:rPr lang="en-US" dirty="0"/>
              <a:t>Something in between?</a:t>
            </a:r>
          </a:p>
        </p:txBody>
      </p:sp>
    </p:spTree>
    <p:extLst>
      <p:ext uri="{BB962C8B-B14F-4D97-AF65-F5344CB8AC3E}">
        <p14:creationId xmlns:p14="http://schemas.microsoft.com/office/powerpoint/2010/main" val="14317648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B5DE-B8B9-48B2-B6BA-8396A17C4114}"/>
              </a:ext>
            </a:extLst>
          </p:cNvPr>
          <p:cNvSpPr>
            <a:spLocks noGrp="1"/>
          </p:cNvSpPr>
          <p:nvPr>
            <p:ph type="title"/>
          </p:nvPr>
        </p:nvSpPr>
        <p:spPr/>
        <p:txBody>
          <a:bodyPr/>
          <a:lstStyle/>
          <a:p>
            <a:r>
              <a:rPr lang="en-US" dirty="0"/>
              <a:t>My typical lab practice</a:t>
            </a:r>
          </a:p>
        </p:txBody>
      </p:sp>
      <p:sp>
        <p:nvSpPr>
          <p:cNvPr id="3" name="Content Placeholder 2">
            <a:extLst>
              <a:ext uri="{FF2B5EF4-FFF2-40B4-BE49-F238E27FC236}">
                <a16:creationId xmlns:a16="http://schemas.microsoft.com/office/drawing/2014/main" id="{2C147AE5-448E-45A7-96F3-5BAC3C70FBD0}"/>
              </a:ext>
            </a:extLst>
          </p:cNvPr>
          <p:cNvSpPr>
            <a:spLocks noGrp="1"/>
          </p:cNvSpPr>
          <p:nvPr>
            <p:ph idx="1"/>
          </p:nvPr>
        </p:nvSpPr>
        <p:spPr/>
        <p:txBody>
          <a:bodyPr/>
          <a:lstStyle/>
          <a:p>
            <a:r>
              <a:rPr lang="en-US" dirty="0"/>
              <a:t>Pick a small number of algorithms that</a:t>
            </a:r>
          </a:p>
          <a:p>
            <a:pPr lvl="1"/>
            <a:r>
              <a:rPr lang="en-US" dirty="0"/>
              <a:t>Have worked on past similar problems</a:t>
            </a:r>
          </a:p>
          <a:p>
            <a:pPr lvl="1"/>
            <a:r>
              <a:rPr lang="en-US" dirty="0"/>
              <a:t>Fit different kinds of patterns from each other</a:t>
            </a:r>
          </a:p>
        </p:txBody>
      </p:sp>
    </p:spTree>
    <p:extLst>
      <p:ext uri="{BB962C8B-B14F-4D97-AF65-F5344CB8AC3E}">
        <p14:creationId xmlns:p14="http://schemas.microsoft.com/office/powerpoint/2010/main" val="27982098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E840-7AD1-4D3F-96A2-6A0C504F7E81}"/>
              </a:ext>
            </a:extLst>
          </p:cNvPr>
          <p:cNvSpPr>
            <a:spLocks noGrp="1"/>
          </p:cNvSpPr>
          <p:nvPr>
            <p:ph type="title"/>
          </p:nvPr>
        </p:nvSpPr>
        <p:spPr/>
        <p:txBody>
          <a:bodyPr/>
          <a:lstStyle/>
          <a:p>
            <a:r>
              <a:rPr lang="en-US" dirty="0"/>
              <a:t>Is it really the algorithm?</a:t>
            </a:r>
          </a:p>
        </p:txBody>
      </p:sp>
      <p:sp>
        <p:nvSpPr>
          <p:cNvPr id="3" name="Content Placeholder 2">
            <a:extLst>
              <a:ext uri="{FF2B5EF4-FFF2-40B4-BE49-F238E27FC236}">
                <a16:creationId xmlns:a16="http://schemas.microsoft.com/office/drawing/2014/main" id="{D6EDEFA3-560A-43AE-89C7-0356E6909227}"/>
              </a:ext>
            </a:extLst>
          </p:cNvPr>
          <p:cNvSpPr>
            <a:spLocks noGrp="1"/>
          </p:cNvSpPr>
          <p:nvPr>
            <p:ph idx="1"/>
          </p:nvPr>
        </p:nvSpPr>
        <p:spPr/>
        <p:txBody>
          <a:bodyPr/>
          <a:lstStyle/>
          <a:p>
            <a:r>
              <a:rPr lang="en-US" dirty="0"/>
              <a:t>Or is it the data you put into it?</a:t>
            </a:r>
          </a:p>
          <a:p>
            <a:endParaRPr lang="en-US" dirty="0"/>
          </a:p>
          <a:p>
            <a:r>
              <a:rPr lang="en-US" dirty="0"/>
              <a:t>We’ll come back to this in the Feature Engineering lecture at the end of the month</a:t>
            </a:r>
          </a:p>
        </p:txBody>
      </p:sp>
    </p:spTree>
    <p:extLst>
      <p:ext uri="{BB962C8B-B14F-4D97-AF65-F5344CB8AC3E}">
        <p14:creationId xmlns:p14="http://schemas.microsoft.com/office/powerpoint/2010/main" val="3231822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FC9DF-D5C8-7142-882A-4CA6A440ECC7}"/>
              </a:ext>
            </a:extLst>
          </p:cNvPr>
          <p:cNvSpPr>
            <a:spLocks noGrp="1"/>
          </p:cNvSpPr>
          <p:nvPr>
            <p:ph type="title"/>
          </p:nvPr>
        </p:nvSpPr>
        <p:spPr/>
        <p:txBody>
          <a:bodyPr/>
          <a:lstStyle/>
          <a:p>
            <a:r>
              <a:rPr lang="en-US" dirty="0"/>
              <a:t>Questions? Comments?</a:t>
            </a:r>
          </a:p>
        </p:txBody>
      </p:sp>
      <p:sp>
        <p:nvSpPr>
          <p:cNvPr id="3" name="Content Placeholder 2">
            <a:extLst>
              <a:ext uri="{FF2B5EF4-FFF2-40B4-BE49-F238E27FC236}">
                <a16:creationId xmlns:a16="http://schemas.microsoft.com/office/drawing/2014/main" id="{3B4914D3-13D3-5BA4-349C-9A2E1A7676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8765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75EC-B399-D218-13AD-9D814856A91C}"/>
              </a:ext>
            </a:extLst>
          </p:cNvPr>
          <p:cNvSpPr>
            <a:spLocks noGrp="1"/>
          </p:cNvSpPr>
          <p:nvPr>
            <p:ph type="title"/>
          </p:nvPr>
        </p:nvSpPr>
        <p:spPr/>
        <p:txBody>
          <a:bodyPr/>
          <a:lstStyle/>
          <a:p>
            <a:r>
              <a:rPr lang="en-US" dirty="0"/>
              <a:t>Coleman article</a:t>
            </a:r>
          </a:p>
        </p:txBody>
      </p:sp>
      <p:sp>
        <p:nvSpPr>
          <p:cNvPr id="3" name="Content Placeholder 2">
            <a:extLst>
              <a:ext uri="{FF2B5EF4-FFF2-40B4-BE49-F238E27FC236}">
                <a16:creationId xmlns:a16="http://schemas.microsoft.com/office/drawing/2014/main" id="{51752876-3384-D3C0-EFEE-BFF771F0FA2B}"/>
              </a:ext>
            </a:extLst>
          </p:cNvPr>
          <p:cNvSpPr>
            <a:spLocks noGrp="1"/>
          </p:cNvSpPr>
          <p:nvPr>
            <p:ph idx="1"/>
          </p:nvPr>
        </p:nvSpPr>
        <p:spPr/>
        <p:txBody>
          <a:bodyPr/>
          <a:lstStyle/>
          <a:p>
            <a:r>
              <a:rPr lang="en-US" dirty="0"/>
              <a:t>Any questions or comments?</a:t>
            </a:r>
          </a:p>
        </p:txBody>
      </p:sp>
    </p:spTree>
    <p:extLst>
      <p:ext uri="{BB962C8B-B14F-4D97-AF65-F5344CB8AC3E}">
        <p14:creationId xmlns:p14="http://schemas.microsoft.com/office/powerpoint/2010/main" val="4235873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Did anyone read Hand article?</a:t>
            </a:r>
          </a:p>
        </p:txBody>
      </p:sp>
      <p:sp>
        <p:nvSpPr>
          <p:cNvPr id="3" name="Content Placeholder 2"/>
          <p:cNvSpPr>
            <a:spLocks noGrp="1"/>
          </p:cNvSpPr>
          <p:nvPr>
            <p:ph idx="1"/>
          </p:nvPr>
        </p:nvSpPr>
        <p:spPr/>
        <p:txBody>
          <a:bodyPr/>
          <a:lstStyle/>
          <a:p>
            <a:r>
              <a:rPr lang="en-US" dirty="0"/>
              <a:t>Thoughts?</a:t>
            </a:r>
          </a:p>
        </p:txBody>
      </p:sp>
    </p:spTree>
    <p:extLst>
      <p:ext uri="{BB962C8B-B14F-4D97-AF65-F5344CB8AC3E}">
        <p14:creationId xmlns:p14="http://schemas.microsoft.com/office/powerpoint/2010/main" val="72188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Hand’s main thesis?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90052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definitions</a:t>
            </a:r>
          </a:p>
        </p:txBody>
      </p:sp>
      <p:sp>
        <p:nvSpPr>
          <p:cNvPr id="3" name="Content Placeholder 2"/>
          <p:cNvSpPr>
            <a:spLocks noGrp="1"/>
          </p:cNvSpPr>
          <p:nvPr>
            <p:ph idx="1"/>
          </p:nvPr>
        </p:nvSpPr>
        <p:spPr/>
        <p:txBody>
          <a:bodyPr>
            <a:normAutofit/>
          </a:bodyPr>
          <a:lstStyle/>
          <a:p>
            <a:r>
              <a:rPr lang="en-US" dirty="0"/>
              <a:t>“Big data” is data big enough that traditional statistical significance testing becomes useless</a:t>
            </a:r>
          </a:p>
          <a:p>
            <a:endParaRPr lang="en-US" dirty="0"/>
          </a:p>
          <a:p>
            <a:r>
              <a:rPr lang="en-US" dirty="0"/>
              <a:t>“Big data” is data too big to input into a traditional relational database</a:t>
            </a:r>
          </a:p>
          <a:p>
            <a:endParaRPr lang="en-US" dirty="0"/>
          </a:p>
          <a:p>
            <a:r>
              <a:rPr lang="en-US" dirty="0"/>
              <a:t>“Big data” is data too big to work with on a single machine</a:t>
            </a:r>
          </a:p>
          <a:p>
            <a:endParaRPr lang="en-US" dirty="0"/>
          </a:p>
        </p:txBody>
      </p:sp>
    </p:spTree>
    <p:extLst>
      <p:ext uri="{BB962C8B-B14F-4D97-AF65-F5344CB8AC3E}">
        <p14:creationId xmlns:p14="http://schemas.microsoft.com/office/powerpoint/2010/main" val="5035971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4B419-5DD7-EEA4-78C1-DC5994C26A45}"/>
              </a:ext>
            </a:extLst>
          </p:cNvPr>
          <p:cNvSpPr>
            <a:spLocks noGrp="1"/>
          </p:cNvSpPr>
          <p:nvPr>
            <p:ph type="title"/>
          </p:nvPr>
        </p:nvSpPr>
        <p:spPr/>
        <p:txBody>
          <a:bodyPr/>
          <a:lstStyle/>
          <a:p>
            <a:r>
              <a:rPr lang="en-US" dirty="0"/>
              <a:t>What is Hand’s main thesis?</a:t>
            </a:r>
          </a:p>
        </p:txBody>
      </p:sp>
      <p:sp>
        <p:nvSpPr>
          <p:cNvPr id="3" name="Content Placeholder 2">
            <a:extLst>
              <a:ext uri="{FF2B5EF4-FFF2-40B4-BE49-F238E27FC236}">
                <a16:creationId xmlns:a16="http://schemas.microsoft.com/office/drawing/2014/main" id="{9018425D-C526-DDAA-93B6-CCB0535BC167}"/>
              </a:ext>
            </a:extLst>
          </p:cNvPr>
          <p:cNvSpPr>
            <a:spLocks noGrp="1"/>
          </p:cNvSpPr>
          <p:nvPr>
            <p:ph idx="1"/>
          </p:nvPr>
        </p:nvSpPr>
        <p:spPr>
          <a:xfrm>
            <a:off x="457200" y="1600200"/>
            <a:ext cx="8229600" cy="4983162"/>
          </a:xfrm>
        </p:spPr>
        <p:txBody>
          <a:bodyPr>
            <a:normAutofit fontScale="77500" lnSpcReduction="20000"/>
          </a:bodyPr>
          <a:lstStyle/>
          <a:p>
            <a:pPr marL="0" indent="0">
              <a:buNone/>
            </a:pPr>
            <a:r>
              <a:rPr lang="en-US" dirty="0"/>
              <a:t>“A great many tools have been developed for supervised classification, ranging from early methods such as linear discriminant analysis through to modern developments such as neural networks and support vector machines. A large number of comparative studies have been conducted in attempts to establish the relative superiority of these methods. This paper argues that these comparisons often fail to take into account important aspects of real problems, so that the apparent superiority of more sophisticated methods may be something of an illusion. In particular, simple methods typically yield performance almost as good as more sophisticated methods, to the extent that the difference in performance may be swamped by other sources of uncertainty that generally are not considered in the classical supervised classification paradigm.”</a:t>
            </a:r>
          </a:p>
        </p:txBody>
      </p:sp>
    </p:spTree>
    <p:extLst>
      <p:ext uri="{BB962C8B-B14F-4D97-AF65-F5344CB8AC3E}">
        <p14:creationId xmlns:p14="http://schemas.microsoft.com/office/powerpoint/2010/main" val="13470265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CCAA-E5B1-2BF3-187B-E1B235676B28}"/>
              </a:ext>
            </a:extLst>
          </p:cNvPr>
          <p:cNvSpPr>
            <a:spLocks noGrp="1"/>
          </p:cNvSpPr>
          <p:nvPr>
            <p:ph type="title"/>
          </p:nvPr>
        </p:nvSpPr>
        <p:spPr/>
        <p:txBody>
          <a:bodyPr>
            <a:normAutofit fontScale="90000"/>
          </a:bodyPr>
          <a:lstStyle/>
          <a:p>
            <a:r>
              <a:rPr lang="en-US" dirty="0"/>
              <a:t>I used to ask the class </a:t>
            </a:r>
            <a:br>
              <a:rPr lang="en-US" dirty="0"/>
            </a:br>
            <a:r>
              <a:rPr lang="en-US" dirty="0"/>
              <a:t>if they agree with Hand…</a:t>
            </a:r>
          </a:p>
        </p:txBody>
      </p:sp>
      <p:sp>
        <p:nvSpPr>
          <p:cNvPr id="6" name="Content Placeholder 5">
            <a:extLst>
              <a:ext uri="{FF2B5EF4-FFF2-40B4-BE49-F238E27FC236}">
                <a16:creationId xmlns:a16="http://schemas.microsoft.com/office/drawing/2014/main" id="{BE80B6E3-1E42-1621-D526-D38A22211D4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764216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CCAA-E5B1-2BF3-187B-E1B235676B28}"/>
              </a:ext>
            </a:extLst>
          </p:cNvPr>
          <p:cNvSpPr>
            <a:spLocks noGrp="1"/>
          </p:cNvSpPr>
          <p:nvPr>
            <p:ph type="title"/>
          </p:nvPr>
        </p:nvSpPr>
        <p:spPr/>
        <p:txBody>
          <a:bodyPr>
            <a:normAutofit fontScale="90000"/>
          </a:bodyPr>
          <a:lstStyle/>
          <a:p>
            <a:r>
              <a:rPr lang="en-US" dirty="0"/>
              <a:t>I used to ask the class </a:t>
            </a:r>
            <a:br>
              <a:rPr lang="en-US" dirty="0"/>
            </a:br>
            <a:r>
              <a:rPr lang="en-US" dirty="0"/>
              <a:t>if they agree with Hand…</a:t>
            </a:r>
          </a:p>
        </p:txBody>
      </p:sp>
      <p:sp>
        <p:nvSpPr>
          <p:cNvPr id="3" name="Content Placeholder 2">
            <a:extLst>
              <a:ext uri="{FF2B5EF4-FFF2-40B4-BE49-F238E27FC236}">
                <a16:creationId xmlns:a16="http://schemas.microsoft.com/office/drawing/2014/main" id="{3FE4E976-7F9E-6216-9E60-5BF52DC822C1}"/>
              </a:ext>
            </a:extLst>
          </p:cNvPr>
          <p:cNvSpPr>
            <a:spLocks noGrp="1"/>
          </p:cNvSpPr>
          <p:nvPr>
            <p:ph idx="1"/>
          </p:nvPr>
        </p:nvSpPr>
        <p:spPr/>
        <p:txBody>
          <a:bodyPr/>
          <a:lstStyle/>
          <a:p>
            <a:r>
              <a:rPr lang="en-US" dirty="0"/>
              <a:t>But</a:t>
            </a:r>
          </a:p>
        </p:txBody>
      </p:sp>
      <p:pic>
        <p:nvPicPr>
          <p:cNvPr id="5" name="Picture 2" descr="DALL-E - Wikipedia">
            <a:extLst>
              <a:ext uri="{FF2B5EF4-FFF2-40B4-BE49-F238E27FC236}">
                <a16:creationId xmlns:a16="http://schemas.microsoft.com/office/drawing/2014/main" id="{049DB732-48CD-FE97-C9C6-BA3C57B9C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828800"/>
            <a:ext cx="50292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8370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FF95-BB72-84B3-6065-546083124434}"/>
              </a:ext>
            </a:extLst>
          </p:cNvPr>
          <p:cNvSpPr>
            <a:spLocks noGrp="1"/>
          </p:cNvSpPr>
          <p:nvPr>
            <p:ph type="title"/>
          </p:nvPr>
        </p:nvSpPr>
        <p:spPr/>
        <p:txBody>
          <a:bodyPr>
            <a:normAutofit fontScale="90000"/>
          </a:bodyPr>
          <a:lstStyle/>
          <a:p>
            <a:r>
              <a:rPr lang="en-US" dirty="0"/>
              <a:t>But we can still learn a lot from Hand</a:t>
            </a:r>
          </a:p>
        </p:txBody>
      </p:sp>
      <p:sp>
        <p:nvSpPr>
          <p:cNvPr id="3" name="Content Placeholder 2">
            <a:extLst>
              <a:ext uri="{FF2B5EF4-FFF2-40B4-BE49-F238E27FC236}">
                <a16:creationId xmlns:a16="http://schemas.microsoft.com/office/drawing/2014/main" id="{B72E83D0-DD26-A8AD-9C68-A2D1666DBF71}"/>
              </a:ext>
            </a:extLst>
          </p:cNvPr>
          <p:cNvSpPr>
            <a:spLocks noGrp="1"/>
          </p:cNvSpPr>
          <p:nvPr>
            <p:ph idx="1"/>
          </p:nvPr>
        </p:nvSpPr>
        <p:spPr/>
        <p:txBody>
          <a:bodyPr>
            <a:normAutofit lnSpcReduction="10000"/>
          </a:bodyPr>
          <a:lstStyle/>
          <a:p>
            <a:r>
              <a:rPr lang="en-US" dirty="0"/>
              <a:t>Hand notes that for small data sets, simpler algorithms often work just as well or better</a:t>
            </a:r>
          </a:p>
          <a:p>
            <a:endParaRPr lang="en-US" dirty="0"/>
          </a:p>
          <a:p>
            <a:r>
              <a:rPr lang="en-US" dirty="0"/>
              <a:t>And in education, we often have small data sets</a:t>
            </a:r>
          </a:p>
          <a:p>
            <a:endParaRPr lang="en-US" dirty="0"/>
          </a:p>
          <a:p>
            <a:r>
              <a:rPr lang="en-US" dirty="0"/>
              <a:t>We haven’t yet figured out how to leverage web-scale data for a lot of problems in education</a:t>
            </a:r>
          </a:p>
        </p:txBody>
      </p:sp>
    </p:spTree>
    <p:extLst>
      <p:ext uri="{BB962C8B-B14F-4D97-AF65-F5344CB8AC3E}">
        <p14:creationId xmlns:p14="http://schemas.microsoft.com/office/powerpoint/2010/main" val="13155219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295A-BCB2-4412-93D5-BC1E551AC190}"/>
              </a:ext>
            </a:extLst>
          </p:cNvPr>
          <p:cNvSpPr>
            <a:spLocks noGrp="1"/>
          </p:cNvSpPr>
          <p:nvPr>
            <p:ph type="title"/>
          </p:nvPr>
        </p:nvSpPr>
        <p:spPr/>
        <p:txBody>
          <a:bodyPr>
            <a:normAutofit fontScale="90000"/>
          </a:bodyPr>
          <a:lstStyle/>
          <a:p>
            <a:r>
              <a:rPr lang="en-US" dirty="0"/>
              <a:t>The problem of generalizability </a:t>
            </a:r>
            <a:br>
              <a:rPr lang="en-US" dirty="0"/>
            </a:br>
            <a:r>
              <a:rPr lang="en-US" dirty="0"/>
              <a:t>(Hand)</a:t>
            </a:r>
          </a:p>
        </p:txBody>
      </p:sp>
      <p:sp>
        <p:nvSpPr>
          <p:cNvPr id="3" name="Content Placeholder 2">
            <a:extLst>
              <a:ext uri="{FF2B5EF4-FFF2-40B4-BE49-F238E27FC236}">
                <a16:creationId xmlns:a16="http://schemas.microsoft.com/office/drawing/2014/main" id="{B6CF8823-9533-4E6F-8F72-092E947113C7}"/>
              </a:ext>
            </a:extLst>
          </p:cNvPr>
          <p:cNvSpPr>
            <a:spLocks noGrp="1"/>
          </p:cNvSpPr>
          <p:nvPr>
            <p:ph idx="1"/>
          </p:nvPr>
        </p:nvSpPr>
        <p:spPr/>
        <p:txBody>
          <a:bodyPr/>
          <a:lstStyle/>
          <a:p>
            <a:r>
              <a:rPr lang="en-US" dirty="0"/>
              <a:t>Data points trained on are not usually drawn from the same distribution </a:t>
            </a:r>
          </a:p>
          <a:p>
            <a:r>
              <a:rPr lang="en-US" dirty="0"/>
              <a:t>As the data points where the classifier will be applied</a:t>
            </a:r>
          </a:p>
          <a:p>
            <a:endParaRPr lang="en-US" dirty="0"/>
          </a:p>
          <a:p>
            <a:r>
              <a:rPr lang="en-US" dirty="0"/>
              <a:t>Can anyone think of examples of this in education?</a:t>
            </a:r>
          </a:p>
          <a:p>
            <a:endParaRPr lang="en-US" dirty="0"/>
          </a:p>
        </p:txBody>
      </p:sp>
    </p:spTree>
    <p:extLst>
      <p:ext uri="{BB962C8B-B14F-4D97-AF65-F5344CB8AC3E}">
        <p14:creationId xmlns:p14="http://schemas.microsoft.com/office/powerpoint/2010/main" val="38976060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295A-BCB2-4412-93D5-BC1E551AC190}"/>
              </a:ext>
            </a:extLst>
          </p:cNvPr>
          <p:cNvSpPr>
            <a:spLocks noGrp="1"/>
          </p:cNvSpPr>
          <p:nvPr>
            <p:ph type="title"/>
          </p:nvPr>
        </p:nvSpPr>
        <p:spPr/>
        <p:txBody>
          <a:bodyPr/>
          <a:lstStyle/>
          <a:p>
            <a:r>
              <a:rPr lang="en-US" dirty="0"/>
              <a:t>Another of Hand’s key arguments</a:t>
            </a:r>
          </a:p>
        </p:txBody>
      </p:sp>
      <p:sp>
        <p:nvSpPr>
          <p:cNvPr id="3" name="Content Placeholder 2">
            <a:extLst>
              <a:ext uri="{FF2B5EF4-FFF2-40B4-BE49-F238E27FC236}">
                <a16:creationId xmlns:a16="http://schemas.microsoft.com/office/drawing/2014/main" id="{B6CF8823-9533-4E6F-8F72-092E947113C7}"/>
              </a:ext>
            </a:extLst>
          </p:cNvPr>
          <p:cNvSpPr>
            <a:spLocks noGrp="1"/>
          </p:cNvSpPr>
          <p:nvPr>
            <p:ph idx="1"/>
          </p:nvPr>
        </p:nvSpPr>
        <p:spPr/>
        <p:txBody>
          <a:bodyPr/>
          <a:lstStyle/>
          <a:p>
            <a:r>
              <a:rPr lang="en-US" dirty="0"/>
              <a:t>Data points trained on are often treated as certainly true and objective</a:t>
            </a:r>
          </a:p>
          <a:p>
            <a:r>
              <a:rPr lang="en-US" dirty="0"/>
              <a:t>But they are often arbitrary and uncertain</a:t>
            </a:r>
          </a:p>
        </p:txBody>
      </p:sp>
    </p:spTree>
    <p:extLst>
      <p:ext uri="{BB962C8B-B14F-4D97-AF65-F5344CB8AC3E}">
        <p14:creationId xmlns:p14="http://schemas.microsoft.com/office/powerpoint/2010/main" val="40616325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295A-BCB2-4412-93D5-BC1E551AC190}"/>
              </a:ext>
            </a:extLst>
          </p:cNvPr>
          <p:cNvSpPr>
            <a:spLocks noGrp="1"/>
          </p:cNvSpPr>
          <p:nvPr>
            <p:ph type="title"/>
          </p:nvPr>
        </p:nvSpPr>
        <p:spPr/>
        <p:txBody>
          <a:bodyPr/>
          <a:lstStyle/>
          <a:p>
            <a:r>
              <a:rPr lang="en-US" dirty="0"/>
              <a:t>Another of Hand’s key arguments</a:t>
            </a:r>
          </a:p>
        </p:txBody>
      </p:sp>
      <p:sp>
        <p:nvSpPr>
          <p:cNvPr id="3" name="Content Placeholder 2">
            <a:extLst>
              <a:ext uri="{FF2B5EF4-FFF2-40B4-BE49-F238E27FC236}">
                <a16:creationId xmlns:a16="http://schemas.microsoft.com/office/drawing/2014/main" id="{B6CF8823-9533-4E6F-8F72-092E947113C7}"/>
              </a:ext>
            </a:extLst>
          </p:cNvPr>
          <p:cNvSpPr>
            <a:spLocks noGrp="1"/>
          </p:cNvSpPr>
          <p:nvPr>
            <p:ph idx="1"/>
          </p:nvPr>
        </p:nvSpPr>
        <p:spPr/>
        <p:txBody>
          <a:bodyPr/>
          <a:lstStyle/>
          <a:p>
            <a:r>
              <a:rPr lang="en-US" dirty="0"/>
              <a:t>Data points trained on are often treated as certainly true and objective</a:t>
            </a:r>
          </a:p>
          <a:p>
            <a:r>
              <a:rPr lang="en-US" dirty="0"/>
              <a:t>But they are often arbitrary and uncertain</a:t>
            </a:r>
          </a:p>
          <a:p>
            <a:endParaRPr lang="en-US" dirty="0"/>
          </a:p>
          <a:p>
            <a:r>
              <a:rPr lang="en-US" dirty="0"/>
              <a:t>Where might this apply in education?</a:t>
            </a:r>
          </a:p>
          <a:p>
            <a:endParaRPr lang="en-US" dirty="0"/>
          </a:p>
        </p:txBody>
      </p:sp>
    </p:spTree>
    <p:extLst>
      <p:ext uri="{BB962C8B-B14F-4D97-AF65-F5344CB8AC3E}">
        <p14:creationId xmlns:p14="http://schemas.microsoft.com/office/powerpoint/2010/main" val="26696500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23C0-2D71-1F39-50FC-3AE439587CB6}"/>
              </a:ext>
            </a:extLst>
          </p:cNvPr>
          <p:cNvSpPr>
            <a:spLocks noGrp="1"/>
          </p:cNvSpPr>
          <p:nvPr>
            <p:ph type="title"/>
          </p:nvPr>
        </p:nvSpPr>
        <p:spPr/>
        <p:txBody>
          <a:bodyPr/>
          <a:lstStyle/>
          <a:p>
            <a:r>
              <a:rPr lang="en-US" dirty="0"/>
              <a:t>We will discuss these issues further</a:t>
            </a:r>
          </a:p>
        </p:txBody>
      </p:sp>
      <p:sp>
        <p:nvSpPr>
          <p:cNvPr id="3" name="Content Placeholder 2">
            <a:extLst>
              <a:ext uri="{FF2B5EF4-FFF2-40B4-BE49-F238E27FC236}">
                <a16:creationId xmlns:a16="http://schemas.microsoft.com/office/drawing/2014/main" id="{286BFEEF-9E37-1A31-00DD-009E1FC8739F}"/>
              </a:ext>
            </a:extLst>
          </p:cNvPr>
          <p:cNvSpPr>
            <a:spLocks noGrp="1"/>
          </p:cNvSpPr>
          <p:nvPr>
            <p:ph idx="1"/>
          </p:nvPr>
        </p:nvSpPr>
        <p:spPr/>
        <p:txBody>
          <a:bodyPr/>
          <a:lstStyle/>
          <a:p>
            <a:r>
              <a:rPr lang="en-US" dirty="0"/>
              <a:t>Over the next two weeks</a:t>
            </a:r>
          </a:p>
          <a:p>
            <a:endParaRPr lang="en-US" dirty="0"/>
          </a:p>
          <a:p>
            <a:r>
              <a:rPr lang="en-US" dirty="0"/>
              <a:t>As we discuss topics like</a:t>
            </a:r>
          </a:p>
          <a:p>
            <a:pPr lvl="1"/>
            <a:r>
              <a:rPr lang="en-US" dirty="0"/>
              <a:t>Over-fitting and generalizability (next week)</a:t>
            </a:r>
          </a:p>
          <a:p>
            <a:pPr lvl="1"/>
            <a:r>
              <a:rPr lang="en-US" dirty="0"/>
              <a:t>Algorithmic bias (next week)</a:t>
            </a:r>
          </a:p>
          <a:p>
            <a:pPr lvl="1"/>
            <a:r>
              <a:rPr lang="en-US" dirty="0"/>
              <a:t>Diagnostic metrics (in two weeks)</a:t>
            </a:r>
          </a:p>
        </p:txBody>
      </p:sp>
    </p:spTree>
    <p:extLst>
      <p:ext uri="{BB962C8B-B14F-4D97-AF65-F5344CB8AC3E}">
        <p14:creationId xmlns:p14="http://schemas.microsoft.com/office/powerpoint/2010/main" val="37935991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5E9F-4F53-4C6E-84AE-AB31367A235B}"/>
              </a:ext>
            </a:extLst>
          </p:cNvPr>
          <p:cNvSpPr>
            <a:spLocks noGrp="1"/>
          </p:cNvSpPr>
          <p:nvPr>
            <p:ph type="title"/>
          </p:nvPr>
        </p:nvSpPr>
        <p:spPr/>
        <p:txBody>
          <a:bodyPr/>
          <a:lstStyle/>
          <a:p>
            <a:r>
              <a:rPr lang="en-US" dirty="0"/>
              <a:t>Any other questions or comments?</a:t>
            </a:r>
          </a:p>
        </p:txBody>
      </p:sp>
      <p:sp>
        <p:nvSpPr>
          <p:cNvPr id="3" name="Content Placeholder 2">
            <a:extLst>
              <a:ext uri="{FF2B5EF4-FFF2-40B4-BE49-F238E27FC236}">
                <a16:creationId xmlns:a16="http://schemas.microsoft.com/office/drawing/2014/main" id="{42B60CBE-1401-4359-9500-CF14C8DF5D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11134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57D4-D902-6D6A-115D-A67F9F9A7E3E}"/>
              </a:ext>
            </a:extLst>
          </p:cNvPr>
          <p:cNvSpPr>
            <a:spLocks noGrp="1"/>
          </p:cNvSpPr>
          <p:nvPr>
            <p:ph type="title"/>
          </p:nvPr>
        </p:nvSpPr>
        <p:spPr/>
        <p:txBody>
          <a:bodyPr/>
          <a:lstStyle/>
          <a:p>
            <a:r>
              <a:rPr lang="en-US" dirty="0"/>
              <a:t>Next classes</a:t>
            </a:r>
          </a:p>
        </p:txBody>
      </p:sp>
      <p:sp>
        <p:nvSpPr>
          <p:cNvPr id="3" name="Content Placeholder 2">
            <a:extLst>
              <a:ext uri="{FF2B5EF4-FFF2-40B4-BE49-F238E27FC236}">
                <a16:creationId xmlns:a16="http://schemas.microsoft.com/office/drawing/2014/main" id="{8CF7407D-1D27-BDDD-9BD8-E9466D1B4012}"/>
              </a:ext>
            </a:extLst>
          </p:cNvPr>
          <p:cNvSpPr>
            <a:spLocks noGrp="1"/>
          </p:cNvSpPr>
          <p:nvPr>
            <p:ph idx="1"/>
          </p:nvPr>
        </p:nvSpPr>
        <p:spPr>
          <a:xfrm>
            <a:off x="457200" y="1600200"/>
            <a:ext cx="8229600" cy="5181600"/>
          </a:xfrm>
        </p:spPr>
        <p:txBody>
          <a:bodyPr/>
          <a:lstStyle/>
          <a:p>
            <a:r>
              <a:rPr lang="en-US" dirty="0"/>
              <a:t>September 15</a:t>
            </a:r>
          </a:p>
          <a:p>
            <a:pPr lvl="1"/>
            <a:r>
              <a:rPr lang="en-US" dirty="0"/>
              <a:t>Behavior and Affect Detection</a:t>
            </a:r>
          </a:p>
          <a:p>
            <a:pPr lvl="1"/>
            <a:r>
              <a:rPr lang="en-US" dirty="0"/>
              <a:t>Basic: Classifier Due</a:t>
            </a:r>
          </a:p>
          <a:p>
            <a:r>
              <a:rPr lang="en-US" dirty="0"/>
              <a:t>September 22</a:t>
            </a:r>
          </a:p>
          <a:p>
            <a:pPr lvl="1"/>
            <a:r>
              <a:rPr lang="en-US" dirty="0"/>
              <a:t>Diagnostic Metrics</a:t>
            </a:r>
          </a:p>
          <a:p>
            <a:pPr lvl="1"/>
            <a:r>
              <a:rPr lang="en-US" dirty="0"/>
              <a:t>Creative: Behavior Detection Due</a:t>
            </a:r>
          </a:p>
          <a:p>
            <a:r>
              <a:rPr lang="en-US" dirty="0"/>
              <a:t>September 29 VIRTUAL</a:t>
            </a:r>
          </a:p>
          <a:p>
            <a:pPr lvl="1"/>
            <a:r>
              <a:rPr lang="en-US" dirty="0"/>
              <a:t>Feature Engineering and Distillation</a:t>
            </a:r>
          </a:p>
          <a:p>
            <a:pPr lvl="1"/>
            <a:r>
              <a:rPr lang="en-US" dirty="0"/>
              <a:t>Basic: Diagnostic Metrics Due</a:t>
            </a:r>
          </a:p>
        </p:txBody>
      </p:sp>
    </p:spTree>
    <p:extLst>
      <p:ext uri="{BB962C8B-B14F-4D97-AF65-F5344CB8AC3E}">
        <p14:creationId xmlns:p14="http://schemas.microsoft.com/office/powerpoint/2010/main" val="238018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moving target</a:t>
            </a:r>
          </a:p>
        </p:txBody>
      </p:sp>
      <p:sp>
        <p:nvSpPr>
          <p:cNvPr id="3" name="Content Placeholder 2"/>
          <p:cNvSpPr>
            <a:spLocks noGrp="1"/>
          </p:cNvSpPr>
          <p:nvPr>
            <p:ph idx="1"/>
          </p:nvPr>
        </p:nvSpPr>
        <p:spPr/>
        <p:txBody>
          <a:bodyPr/>
          <a:lstStyle/>
          <a:p>
            <a:r>
              <a:rPr lang="en-US" dirty="0"/>
              <a:t>2004: I reported a data set with 31,450 data points. People were impressed.</a:t>
            </a:r>
          </a:p>
          <a:p>
            <a:endParaRPr lang="en-US" dirty="0"/>
          </a:p>
          <a:p>
            <a:r>
              <a:rPr lang="en-US" dirty="0"/>
              <a:t>2014: A reviewer in an education journal criticized me for referring to 817,485 data points as “big data”.</a:t>
            </a:r>
          </a:p>
        </p:txBody>
      </p:sp>
    </p:spTree>
    <p:extLst>
      <p:ext uri="{BB962C8B-B14F-4D97-AF65-F5344CB8AC3E}">
        <p14:creationId xmlns:p14="http://schemas.microsoft.com/office/powerpoint/2010/main" val="27981726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End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E211-FE11-EB15-DD5B-EA8ABF7FE072}"/>
              </a:ext>
            </a:extLst>
          </p:cNvPr>
          <p:cNvSpPr>
            <a:spLocks noGrp="1"/>
          </p:cNvSpPr>
          <p:nvPr>
            <p:ph type="title"/>
          </p:nvPr>
        </p:nvSpPr>
        <p:spPr/>
        <p:txBody>
          <a:bodyPr/>
          <a:lstStyle/>
          <a:p>
            <a:r>
              <a:rPr lang="en-US" dirty="0"/>
              <a:t>Not just big but open</a:t>
            </a:r>
          </a:p>
        </p:txBody>
      </p:sp>
      <p:sp>
        <p:nvSpPr>
          <p:cNvPr id="3" name="Content Placeholder 2">
            <a:extLst>
              <a:ext uri="{FF2B5EF4-FFF2-40B4-BE49-F238E27FC236}">
                <a16:creationId xmlns:a16="http://schemas.microsoft.com/office/drawing/2014/main" id="{CC664023-D9F5-05B8-5017-08C51226CE5B}"/>
              </a:ext>
            </a:extLst>
          </p:cNvPr>
          <p:cNvSpPr>
            <a:spLocks noGrp="1"/>
          </p:cNvSpPr>
          <p:nvPr>
            <p:ph idx="1"/>
          </p:nvPr>
        </p:nvSpPr>
        <p:spPr/>
        <p:txBody>
          <a:bodyPr/>
          <a:lstStyle/>
          <a:p>
            <a:r>
              <a:rPr lang="en-US" dirty="0"/>
              <a:t>More and more educational data sets can be accessed by the public</a:t>
            </a:r>
          </a:p>
          <a:p>
            <a:endParaRPr lang="en-US" dirty="0"/>
          </a:p>
          <a:p>
            <a:r>
              <a:rPr lang="en-US" dirty="0"/>
              <a:t>The EDM Society even runs an annual best open data set competition</a:t>
            </a:r>
          </a:p>
          <a:p>
            <a:endParaRPr lang="en-US" dirty="0"/>
          </a:p>
          <a:p>
            <a:r>
              <a:rPr lang="en-US" dirty="0"/>
              <a:t>Very different than how things used to be</a:t>
            </a:r>
          </a:p>
          <a:p>
            <a:endParaRPr lang="en-US" dirty="0"/>
          </a:p>
        </p:txBody>
      </p:sp>
    </p:spTree>
    <p:extLst>
      <p:ext uri="{BB962C8B-B14F-4D97-AF65-F5344CB8AC3E}">
        <p14:creationId xmlns:p14="http://schemas.microsoft.com/office/powerpoint/2010/main" val="375795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Tycho</a:t>
            </a:r>
            <a:r>
              <a:rPr lang="en-US" dirty="0"/>
              <a:t> Brahe</a:t>
            </a:r>
          </a:p>
        </p:txBody>
      </p:sp>
      <p:sp>
        <p:nvSpPr>
          <p:cNvPr id="3" name="Content Placeholder 2"/>
          <p:cNvSpPr>
            <a:spLocks noGrp="1"/>
          </p:cNvSpPr>
          <p:nvPr>
            <p:ph idx="1"/>
          </p:nvPr>
        </p:nvSpPr>
        <p:spPr/>
        <p:txBody>
          <a:bodyPr/>
          <a:lstStyle/>
          <a:p>
            <a:r>
              <a:rPr lang="en-US" dirty="0"/>
              <a:t>Spent 24 years observing the sky from a custom-built castle on the island of </a:t>
            </a:r>
            <a:r>
              <a:rPr lang="en-US" dirty="0" err="1"/>
              <a:t>Hven</a:t>
            </a:r>
            <a:endParaRPr lang="en-US" dirty="0"/>
          </a:p>
          <a:p>
            <a:endParaRPr lang="en-US" dirty="0"/>
          </a:p>
          <a:p>
            <a:endParaRPr lang="en-US" dirty="0"/>
          </a:p>
          <a:p>
            <a:endParaRPr lang="en-US" dirty="0"/>
          </a:p>
        </p:txBody>
      </p:sp>
      <p:sp>
        <p:nvSpPr>
          <p:cNvPr id="4" name="AutoShape 2" descr="http://upload.wikimedia.org/wikipedia/commons/2/2b/Tycho_Brahe.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4490429"/>
            <a:ext cx="1600200" cy="2376535"/>
          </a:xfrm>
          <a:prstGeom prst="rect">
            <a:avLst/>
          </a:prstGeom>
        </p:spPr>
      </p:pic>
      <p:pic>
        <p:nvPicPr>
          <p:cNvPr id="1026" name="Picture 2" descr="http://www.scaruffi.com/poetry/images/brah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33110"/>
            <a:ext cx="2895600" cy="2333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285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2003</Words>
  <Application>Microsoft Macintosh PowerPoint</Application>
  <PresentationFormat>On-screen Show (4:3)</PresentationFormat>
  <Paragraphs>264</Paragraphs>
  <Slides>70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Balto</vt:lpstr>
      <vt:lpstr>inherit</vt:lpstr>
      <vt:lpstr>Arial</vt:lpstr>
      <vt:lpstr>Calibri</vt:lpstr>
      <vt:lpstr>Office Theme</vt:lpstr>
      <vt:lpstr>Core Methods in  Educational Data Mining</vt:lpstr>
      <vt:lpstr>Questions about Basic HW 1?</vt:lpstr>
      <vt:lpstr>Reminders</vt:lpstr>
      <vt:lpstr>Let’s get warmed up</vt:lpstr>
      <vt:lpstr>What is big data?</vt:lpstr>
      <vt:lpstr>Some definitions</vt:lpstr>
      <vt:lpstr>A moving target</vt:lpstr>
      <vt:lpstr>Not just big but open</vt:lpstr>
      <vt:lpstr>Tycho Brahe</vt:lpstr>
      <vt:lpstr>Johannes Kepler</vt:lpstr>
      <vt:lpstr>Johannes Kepler</vt:lpstr>
      <vt:lpstr>Johannes Kepler</vt:lpstr>
      <vt:lpstr>Johannes Kepler</vt:lpstr>
      <vt:lpstr>What are the types of EDM method?</vt:lpstr>
      <vt:lpstr>What type of method are each of these? (According to Baker)</vt:lpstr>
      <vt:lpstr>Questions? Comments?</vt:lpstr>
      <vt:lpstr>Today</vt:lpstr>
      <vt:lpstr>What is a classifier?</vt:lpstr>
      <vt:lpstr>What is a regressor?</vt:lpstr>
      <vt:lpstr>Density Estimator</vt:lpstr>
      <vt:lpstr>But things have moved really fast recently…</vt:lpstr>
      <vt:lpstr>Transformer/Foundation Models</vt:lpstr>
      <vt:lpstr>Transformer/Foundation Models</vt:lpstr>
      <vt:lpstr>Transformer/Foundation Models</vt:lpstr>
      <vt:lpstr>Transformer/Foundation Models</vt:lpstr>
      <vt:lpstr>GPT-3 Chatbot (courtesy of Kelsey Piper)</vt:lpstr>
      <vt:lpstr>AI Dungeon (GPT-2)</vt:lpstr>
      <vt:lpstr>AI Dungeon (GPT-2)</vt:lpstr>
      <vt:lpstr>AI Dungeon Harry Potter story</vt:lpstr>
      <vt:lpstr>DALL-E 2</vt:lpstr>
      <vt:lpstr>DALL-E 2 Still not perfect (Randall Munro)</vt:lpstr>
      <vt:lpstr>Questions? Comments?</vt:lpstr>
      <vt:lpstr>The Elephant in the Room</vt:lpstr>
      <vt:lpstr>We will discuss  these models…</vt:lpstr>
      <vt:lpstr>Questions? Comments?</vt:lpstr>
      <vt:lpstr>Let’s look at a very simple regressor</vt:lpstr>
      <vt:lpstr>Which of the variables has the largest impact on numhints? (Assume they are scaled the same) </vt:lpstr>
      <vt:lpstr>However…</vt:lpstr>
      <vt:lpstr>Let’s do another example</vt:lpstr>
      <vt:lpstr>Is this plausible?</vt:lpstr>
      <vt:lpstr>What might you want to do if you got this result in a real system?</vt:lpstr>
      <vt:lpstr>Interpreting Regression Models</vt:lpstr>
      <vt:lpstr>Example of Caveat</vt:lpstr>
      <vt:lpstr>Data</vt:lpstr>
      <vt:lpstr>Model</vt:lpstr>
      <vt:lpstr>Example of Caveat</vt:lpstr>
      <vt:lpstr>Example of Caveat</vt:lpstr>
      <vt:lpstr>How would you deal with this?</vt:lpstr>
      <vt:lpstr>The videos discussed a range of algorithms</vt:lpstr>
      <vt:lpstr>Questions or comments  about any of these?</vt:lpstr>
      <vt:lpstr>Has anyone</vt:lpstr>
      <vt:lpstr>A practical question</vt:lpstr>
      <vt:lpstr>Should you</vt:lpstr>
      <vt:lpstr>My typical lab practice</vt:lpstr>
      <vt:lpstr>Is it really the algorithm?</vt:lpstr>
      <vt:lpstr>Questions? Comments?</vt:lpstr>
      <vt:lpstr>Coleman article</vt:lpstr>
      <vt:lpstr>Did anyone read Hand article?</vt:lpstr>
      <vt:lpstr>What is Hand’s main thesis?</vt:lpstr>
      <vt:lpstr>What is Hand’s main thesis?</vt:lpstr>
      <vt:lpstr>I used to ask the class  if they agree with Hand…</vt:lpstr>
      <vt:lpstr>I used to ask the class  if they agree with Hand…</vt:lpstr>
      <vt:lpstr>But we can still learn a lot from Hand</vt:lpstr>
      <vt:lpstr>The problem of generalizability  (Hand)</vt:lpstr>
      <vt:lpstr>Another of Hand’s key arguments</vt:lpstr>
      <vt:lpstr>Another of Hand’s key arguments</vt:lpstr>
      <vt:lpstr>We will discuss these issues further</vt:lpstr>
      <vt:lpstr>Any other questions or comments?</vt:lpstr>
      <vt:lpstr>Next classes</vt:lpstr>
      <vt:lpstr>The End </vt:lpstr>
    </vt:vector>
  </TitlesOfParts>
  <Company>Worcester Polytechnic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Methods for the Learning Sciences</dc:title>
  <dc:creator>rsbaker</dc:creator>
  <cp:lastModifiedBy>Ai, Shuhan</cp:lastModifiedBy>
  <cp:revision>485</cp:revision>
  <dcterms:created xsi:type="dcterms:W3CDTF">2010-01-07T20:34:12Z</dcterms:created>
  <dcterms:modified xsi:type="dcterms:W3CDTF">2022-09-08T17:25:15Z</dcterms:modified>
</cp:coreProperties>
</file>