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597" r:id="rId3"/>
    <p:sldId id="598" r:id="rId4"/>
    <p:sldId id="577" r:id="rId5"/>
    <p:sldId id="599" r:id="rId6"/>
    <p:sldId id="600" r:id="rId7"/>
    <p:sldId id="567" r:id="rId8"/>
    <p:sldId id="601" r:id="rId9"/>
    <p:sldId id="602" r:id="rId10"/>
    <p:sldId id="603" r:id="rId11"/>
    <p:sldId id="604" r:id="rId12"/>
    <p:sldId id="549" r:id="rId13"/>
    <p:sldId id="550" r:id="rId14"/>
    <p:sldId id="572" r:id="rId15"/>
    <p:sldId id="576" r:id="rId16"/>
    <p:sldId id="578" r:id="rId17"/>
    <p:sldId id="581" r:id="rId18"/>
    <p:sldId id="579" r:id="rId19"/>
    <p:sldId id="582" r:id="rId20"/>
    <p:sldId id="583" r:id="rId21"/>
    <p:sldId id="605" r:id="rId22"/>
    <p:sldId id="606" r:id="rId23"/>
    <p:sldId id="607" r:id="rId24"/>
    <p:sldId id="585" r:id="rId25"/>
    <p:sldId id="586" r:id="rId26"/>
    <p:sldId id="587" r:id="rId27"/>
    <p:sldId id="609" r:id="rId28"/>
    <p:sldId id="588" r:id="rId29"/>
    <p:sldId id="610" r:id="rId30"/>
    <p:sldId id="611" r:id="rId31"/>
    <p:sldId id="613" r:id="rId32"/>
    <p:sldId id="614" r:id="rId33"/>
    <p:sldId id="261" r:id="rId34"/>
    <p:sldId id="947" r:id="rId35"/>
    <p:sldId id="262" r:id="rId36"/>
    <p:sldId id="263" r:id="rId37"/>
    <p:sldId id="948" r:id="rId38"/>
    <p:sldId id="949" r:id="rId39"/>
    <p:sldId id="950" r:id="rId40"/>
    <p:sldId id="951" r:id="rId41"/>
    <p:sldId id="953" r:id="rId42"/>
    <p:sldId id="952" r:id="rId43"/>
    <p:sldId id="954" r:id="rId44"/>
    <p:sldId id="955" r:id="rId45"/>
    <p:sldId id="956" r:id="rId46"/>
    <p:sldId id="957" r:id="rId47"/>
    <p:sldId id="958" r:id="rId48"/>
    <p:sldId id="959" r:id="rId49"/>
    <p:sldId id="961" r:id="rId50"/>
    <p:sldId id="960" r:id="rId51"/>
    <p:sldId id="962" r:id="rId52"/>
    <p:sldId id="963" r:id="rId53"/>
    <p:sldId id="612" r:id="rId54"/>
    <p:sldId id="529" r:id="rId55"/>
    <p:sldId id="608" r:id="rId56"/>
    <p:sldId id="498" r:id="rId57"/>
    <p:sldId id="527" r:id="rId58"/>
    <p:sldId id="30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ker, Ryan Shaun" initials="RYA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F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701"/>
    <p:restoredTop sz="93662" autoAdjust="0"/>
  </p:normalViewPr>
  <p:slideViewPr>
    <p:cSldViewPr>
      <p:cViewPr>
        <p:scale>
          <a:sx n="88" d="100"/>
          <a:sy n="88" d="100"/>
        </p:scale>
        <p:origin x="21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AAA7C-7ACC-4BFB-BE93-9F32D66A2778}" type="datetimeFigureOut">
              <a:rPr lang="en-US" smtClean="0"/>
              <a:pPr/>
              <a:t>9/15/22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F639B-656A-4369-84E0-F13809BA208C}" type="slidenum">
              <a:rPr lang="en-US" smtClean="0"/>
              <a:pPr/>
              <a:t>‹#›</a:t>
            </a:fld>
            <a:endParaRPr lang="en-US"/>
          </a:p>
        </p:txBody>
      </p:sp>
    </p:spTree>
    <p:extLst>
      <p:ext uri="{BB962C8B-B14F-4D97-AF65-F5344CB8AC3E}">
        <p14:creationId xmlns:p14="http://schemas.microsoft.com/office/powerpoint/2010/main" val="112731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5F639B-656A-4369-84E0-F13809BA208C}" type="slidenum">
              <a:rPr lang="en-US" smtClean="0"/>
              <a:pPr/>
              <a:t>1</a:t>
            </a:fld>
            <a:endParaRPr lang="en-US"/>
          </a:p>
        </p:txBody>
      </p:sp>
    </p:spTree>
    <p:extLst>
      <p:ext uri="{BB962C8B-B14F-4D97-AF65-F5344CB8AC3E}">
        <p14:creationId xmlns:p14="http://schemas.microsoft.com/office/powerpoint/2010/main" val="299078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f12ad6bc8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f12ad6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f12ad6bc8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f12ad6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0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f12ad6bc8_0_1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f12ad6bc8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Researchers have written extensively about the model learning stage of the lifecycle and how different metrics for fairness can be used to audit models for bias. </a:t>
            </a:r>
            <a:r>
              <a:rPr lang="en" sz="1500" dirty="0">
                <a:solidFill>
                  <a:schemeClr val="dk1"/>
                </a:solidFill>
              </a:rPr>
              <a:t>Kizilcec and Lee have a great review that brings the broader research on modeling from computer science into the education context in a really useful, contextualized way.</a:t>
            </a:r>
            <a:endParaRPr sz="1500"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f12ad6bc8_0_12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f12ad6bc8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As a complement, Aaron Hawn and I focused on the role of measurement and data collection as a source of bias, while also consolidating what we know about algorithmic bias in education as it impacts specific groups, and finally on suggesting some broad strategies for mitigating the bias that can arise in the measurement/data collection stage of the machine-learning pipeline.</a:t>
            </a:r>
            <a:endParaRPr sz="15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777E0E-AA0C-4CA6-9370-9BDDCA793804}" type="datetimeFigureOut">
              <a:rPr lang="en-US" smtClean="0"/>
              <a:pPr/>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7E0E-AA0C-4CA6-9370-9BDDCA793804}" type="datetimeFigureOut">
              <a:rPr lang="en-US" smtClean="0"/>
              <a:pPr/>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7E0E-AA0C-4CA6-9370-9BDDCA793804}" type="datetimeFigureOut">
              <a:rPr lang="en-US" smtClean="0"/>
              <a:pPr/>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1201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7E0E-AA0C-4CA6-9370-9BDDCA793804}" type="datetimeFigureOut">
              <a:rPr lang="en-US" smtClean="0"/>
              <a:pPr/>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77E0E-AA0C-4CA6-9370-9BDDCA793804}" type="datetimeFigureOut">
              <a:rPr lang="en-US" smtClean="0"/>
              <a:pPr/>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777E0E-AA0C-4CA6-9370-9BDDCA793804}" type="datetimeFigureOut">
              <a:rPr lang="en-US" smtClean="0"/>
              <a:pPr/>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777E0E-AA0C-4CA6-9370-9BDDCA793804}" type="datetimeFigureOut">
              <a:rPr lang="en-US" smtClean="0"/>
              <a:pPr/>
              <a:t>9/15/22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777E0E-AA0C-4CA6-9370-9BDDCA793804}" type="datetimeFigureOut">
              <a:rPr lang="en-US" smtClean="0"/>
              <a:pPr/>
              <a:t>9/15/22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77E0E-AA0C-4CA6-9370-9BDDCA793804}" type="datetimeFigureOut">
              <a:rPr lang="en-US" smtClean="0"/>
              <a:pPr/>
              <a:t>9/15/22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77E0E-AA0C-4CA6-9370-9BDDCA793804}" type="datetimeFigureOut">
              <a:rPr lang="en-US" smtClean="0"/>
              <a:pPr/>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77E0E-AA0C-4CA6-9370-9BDDCA793804}" type="datetimeFigureOut">
              <a:rPr lang="en-US" smtClean="0"/>
              <a:pPr/>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77E0E-AA0C-4CA6-9370-9BDDCA793804}" type="datetimeFigureOut">
              <a:rPr lang="en-US" smtClean="0"/>
              <a:pPr/>
              <a:t>9/15/22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49C08-3B7E-407B-958B-ADCA6B9AA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cla.wiki/index.php/Algorithmic_Bias_in_Educatio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Core Methods in </a:t>
            </a:r>
            <a:br>
              <a:rPr lang="en-US" b="1" dirty="0"/>
            </a:br>
            <a:r>
              <a:rPr lang="en-US" b="1" dirty="0"/>
              <a:t>Educational Data Mining</a:t>
            </a:r>
          </a:p>
        </p:txBody>
      </p:sp>
      <p:sp>
        <p:nvSpPr>
          <p:cNvPr id="3" name="Subtitle 2"/>
          <p:cNvSpPr>
            <a:spLocks noGrp="1"/>
          </p:cNvSpPr>
          <p:nvPr>
            <p:ph type="subTitle" idx="1"/>
          </p:nvPr>
        </p:nvSpPr>
        <p:spPr/>
        <p:txBody>
          <a:bodyPr/>
          <a:lstStyle/>
          <a:p>
            <a:r>
              <a:rPr lang="en-US" dirty="0"/>
              <a:t>EDUC6191</a:t>
            </a:r>
            <a:br>
              <a:rPr lang="en-US" dirty="0"/>
            </a:br>
            <a:r>
              <a:rPr lang="en-US" dirty="0"/>
              <a:t>Fall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AF9B-E16E-43F8-B424-AE1D67D37708}"/>
              </a:ext>
            </a:extLst>
          </p:cNvPr>
          <p:cNvSpPr>
            <a:spLocks noGrp="1"/>
          </p:cNvSpPr>
          <p:nvPr>
            <p:ph type="title"/>
          </p:nvPr>
        </p:nvSpPr>
        <p:spPr/>
        <p:txBody>
          <a:bodyPr/>
          <a:lstStyle/>
          <a:p>
            <a:r>
              <a:rPr lang="en-US" dirty="0"/>
              <a:t>Did it make a difference?</a:t>
            </a:r>
          </a:p>
        </p:txBody>
      </p:sp>
      <p:sp>
        <p:nvSpPr>
          <p:cNvPr id="3" name="Content Placeholder 2">
            <a:extLst>
              <a:ext uri="{FF2B5EF4-FFF2-40B4-BE49-F238E27FC236}">
                <a16:creationId xmlns:a16="http://schemas.microsoft.com/office/drawing/2014/main" id="{2F69426B-46B5-4E84-9062-84800CCB60B0}"/>
              </a:ext>
            </a:extLst>
          </p:cNvPr>
          <p:cNvSpPr>
            <a:spLocks noGrp="1"/>
          </p:cNvSpPr>
          <p:nvPr>
            <p:ph idx="1"/>
          </p:nvPr>
        </p:nvSpPr>
        <p:spPr/>
        <p:txBody>
          <a:bodyPr/>
          <a:lstStyle/>
          <a:p>
            <a:r>
              <a:rPr lang="en-US" dirty="0"/>
              <a:t>What happens when you turn on cross-validation?</a:t>
            </a:r>
          </a:p>
        </p:txBody>
      </p:sp>
    </p:spTree>
    <p:extLst>
      <p:ext uri="{BB962C8B-B14F-4D97-AF65-F5344CB8AC3E}">
        <p14:creationId xmlns:p14="http://schemas.microsoft.com/office/powerpoint/2010/main" val="110633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Comments? Concerns?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380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are you liking </a:t>
            </a:r>
            <a:br>
              <a:rPr lang="en-US" dirty="0"/>
            </a:br>
            <a:r>
              <a:rPr lang="en-US" dirty="0"/>
              <a:t>RapidMiner and Python?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915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RapidMiner or Python 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47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Textbook/Readings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155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behavior detector?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459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of the methods for collecting ground truth for complex behavior?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182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of the methods for collecting ground truth for complex behavior?</a:t>
            </a:r>
          </a:p>
        </p:txBody>
      </p:sp>
      <p:sp>
        <p:nvSpPr>
          <p:cNvPr id="3" name="Content Placeholder 2"/>
          <p:cNvSpPr>
            <a:spLocks noGrp="1"/>
          </p:cNvSpPr>
          <p:nvPr>
            <p:ph idx="1"/>
          </p:nvPr>
        </p:nvSpPr>
        <p:spPr/>
        <p:txBody>
          <a:bodyPr/>
          <a:lstStyle/>
          <a:p>
            <a:endParaRPr lang="en-US" dirty="0"/>
          </a:p>
          <a:p>
            <a:r>
              <a:rPr lang="en-US" dirty="0"/>
              <a:t>What are their advantages and disadvantages?</a:t>
            </a:r>
          </a:p>
        </p:txBody>
      </p:sp>
    </p:spTree>
    <p:extLst>
      <p:ext uri="{BB962C8B-B14F-4D97-AF65-F5344CB8AC3E}">
        <p14:creationId xmlns:p14="http://schemas.microsoft.com/office/powerpoint/2010/main" val="297005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indicators of ground truth for student success?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902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indicators of ground truth for student success?</a:t>
            </a:r>
          </a:p>
        </p:txBody>
      </p:sp>
      <p:sp>
        <p:nvSpPr>
          <p:cNvPr id="3" name="Content Placeholder 2"/>
          <p:cNvSpPr>
            <a:spLocks noGrp="1"/>
          </p:cNvSpPr>
          <p:nvPr>
            <p:ph idx="1"/>
          </p:nvPr>
        </p:nvSpPr>
        <p:spPr/>
        <p:txBody>
          <a:bodyPr/>
          <a:lstStyle/>
          <a:p>
            <a:r>
              <a:rPr lang="en-US" dirty="0"/>
              <a:t>What are their advantages and disadvantages?</a:t>
            </a:r>
          </a:p>
          <a:p>
            <a:endParaRPr lang="en-US" dirty="0"/>
          </a:p>
        </p:txBody>
      </p:sp>
    </p:spTree>
    <p:extLst>
      <p:ext uri="{BB962C8B-B14F-4D97-AF65-F5344CB8AC3E}">
        <p14:creationId xmlns:p14="http://schemas.microsoft.com/office/powerpoint/2010/main" val="6539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Homework</a:t>
            </a:r>
          </a:p>
        </p:txBody>
      </p:sp>
      <p:sp>
        <p:nvSpPr>
          <p:cNvPr id="3" name="Content Placeholder 2"/>
          <p:cNvSpPr>
            <a:spLocks noGrp="1"/>
          </p:cNvSpPr>
          <p:nvPr>
            <p:ph idx="1"/>
          </p:nvPr>
        </p:nvSpPr>
        <p:spPr/>
        <p:txBody>
          <a:bodyPr/>
          <a:lstStyle/>
          <a:p>
            <a:r>
              <a:rPr lang="en-US" dirty="0"/>
              <a:t>Let’s go over basic homework 1</a:t>
            </a:r>
          </a:p>
        </p:txBody>
      </p:sp>
    </p:spTree>
    <p:extLst>
      <p:ext uri="{BB962C8B-B14F-4D97-AF65-F5344CB8AC3E}">
        <p14:creationId xmlns:p14="http://schemas.microsoft.com/office/powerpoint/2010/main" val="285412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Thoughts on the San Pedro et al. </a:t>
            </a:r>
            <a:br>
              <a:rPr lang="en-US" dirty="0"/>
            </a:br>
            <a:r>
              <a:rPr lang="en-US" dirty="0"/>
              <a:t>case study?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613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Thoughts on the </a:t>
            </a:r>
            <a:br>
              <a:rPr lang="en-US" dirty="0"/>
            </a:br>
            <a:r>
              <a:rPr lang="en-US" dirty="0"/>
              <a:t>Botelho et al. paper?</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5990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Thoughts on the </a:t>
            </a:r>
            <a:br>
              <a:rPr lang="en-US" dirty="0"/>
            </a:br>
            <a:r>
              <a:rPr lang="en-US" dirty="0"/>
              <a:t>Hutt et al. paper?</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05897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D9B5-964B-CFE6-313E-DD079F0D20C7}"/>
              </a:ext>
            </a:extLst>
          </p:cNvPr>
          <p:cNvSpPr>
            <a:spLocks noGrp="1"/>
          </p:cNvSpPr>
          <p:nvPr>
            <p:ph type="title"/>
          </p:nvPr>
        </p:nvSpPr>
        <p:spPr/>
        <p:txBody>
          <a:bodyPr/>
          <a:lstStyle/>
          <a:p>
            <a:r>
              <a:rPr lang="en-US" dirty="0"/>
              <a:t>An advance?</a:t>
            </a:r>
          </a:p>
        </p:txBody>
      </p:sp>
      <p:sp>
        <p:nvSpPr>
          <p:cNvPr id="3" name="Content Placeholder 2">
            <a:extLst>
              <a:ext uri="{FF2B5EF4-FFF2-40B4-BE49-F238E27FC236}">
                <a16:creationId xmlns:a16="http://schemas.microsoft.com/office/drawing/2014/main" id="{816FDD4D-85B7-5ED6-2129-0214F7A36F3A}"/>
              </a:ext>
            </a:extLst>
          </p:cNvPr>
          <p:cNvSpPr>
            <a:spLocks noGrp="1"/>
          </p:cNvSpPr>
          <p:nvPr>
            <p:ph idx="1"/>
          </p:nvPr>
        </p:nvSpPr>
        <p:spPr/>
        <p:txBody>
          <a:bodyPr/>
          <a:lstStyle/>
          <a:p>
            <a:r>
              <a:rPr lang="en-US" dirty="0"/>
              <a:t>The Botelho and Hutt papers represent a 4 and 6 year advance over the San Pedro case study</a:t>
            </a:r>
          </a:p>
          <a:p>
            <a:endParaRPr lang="en-US" dirty="0"/>
          </a:p>
          <a:p>
            <a:r>
              <a:rPr lang="en-US" dirty="0"/>
              <a:t>What are some of the big advancements we can see?</a:t>
            </a:r>
          </a:p>
          <a:p>
            <a:r>
              <a:rPr lang="en-US" dirty="0"/>
              <a:t>What are some of the open questions and concerns these newer approaches pose?</a:t>
            </a:r>
          </a:p>
        </p:txBody>
      </p:sp>
    </p:spTree>
    <p:extLst>
      <p:ext uri="{BB962C8B-B14F-4D97-AF65-F5344CB8AC3E}">
        <p14:creationId xmlns:p14="http://schemas.microsoft.com/office/powerpoint/2010/main" val="80444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Thoughts on the </a:t>
            </a:r>
            <a:br>
              <a:rPr lang="en-US" dirty="0"/>
            </a:br>
            <a:r>
              <a:rPr lang="en-US" dirty="0"/>
              <a:t>Zhang et al. paper?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913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Grain-sizes</a:t>
            </a:r>
          </a:p>
        </p:txBody>
      </p:sp>
      <p:sp>
        <p:nvSpPr>
          <p:cNvPr id="3" name="Content Placeholder 2"/>
          <p:cNvSpPr>
            <a:spLocks noGrp="1"/>
          </p:cNvSpPr>
          <p:nvPr>
            <p:ph idx="1"/>
          </p:nvPr>
        </p:nvSpPr>
        <p:spPr/>
        <p:txBody>
          <a:bodyPr/>
          <a:lstStyle/>
          <a:p>
            <a:r>
              <a:rPr lang="en-US" dirty="0"/>
              <a:t>Which grain-size(s) were the detection focus for each paper/case study?</a:t>
            </a:r>
          </a:p>
          <a:p>
            <a:endParaRPr lang="en-US" dirty="0"/>
          </a:p>
        </p:txBody>
      </p:sp>
    </p:spTree>
    <p:extLst>
      <p:ext uri="{BB962C8B-B14F-4D97-AF65-F5344CB8AC3E}">
        <p14:creationId xmlns:p14="http://schemas.microsoft.com/office/powerpoint/2010/main" val="293322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Grain-sizes</a:t>
            </a:r>
          </a:p>
        </p:txBody>
      </p:sp>
      <p:sp>
        <p:nvSpPr>
          <p:cNvPr id="3" name="Content Placeholder 2"/>
          <p:cNvSpPr>
            <a:spLocks noGrp="1"/>
          </p:cNvSpPr>
          <p:nvPr>
            <p:ph idx="1"/>
          </p:nvPr>
        </p:nvSpPr>
        <p:spPr>
          <a:xfrm>
            <a:off x="457200" y="1600200"/>
            <a:ext cx="8229600" cy="5257800"/>
          </a:xfrm>
        </p:spPr>
        <p:txBody>
          <a:bodyPr/>
          <a:lstStyle/>
          <a:p>
            <a:r>
              <a:rPr lang="en-US" dirty="0"/>
              <a:t>What are the advantages and disadvantages of working at these different grain-size(s)?</a:t>
            </a:r>
          </a:p>
          <a:p>
            <a:pPr lvl="1"/>
            <a:r>
              <a:rPr lang="en-US" dirty="0"/>
              <a:t>Student-level</a:t>
            </a:r>
          </a:p>
          <a:p>
            <a:pPr lvl="1"/>
            <a:r>
              <a:rPr lang="en-US" dirty="0"/>
              <a:t>Action-level</a:t>
            </a:r>
          </a:p>
          <a:p>
            <a:pPr lvl="1"/>
            <a:r>
              <a:rPr lang="en-US" dirty="0"/>
              <a:t>Observation-level</a:t>
            </a:r>
          </a:p>
          <a:p>
            <a:pPr lvl="1"/>
            <a:r>
              <a:rPr lang="en-US" dirty="0"/>
              <a:t>Problem/Activity-level</a:t>
            </a:r>
          </a:p>
          <a:p>
            <a:pPr lvl="1"/>
            <a:r>
              <a:rPr lang="en-US" dirty="0"/>
              <a:t>Day/Session-level</a:t>
            </a:r>
          </a:p>
          <a:p>
            <a:pPr lvl="1"/>
            <a:r>
              <a:rPr lang="en-US" dirty="0"/>
              <a:t>Lesson-level</a:t>
            </a:r>
          </a:p>
        </p:txBody>
      </p:sp>
    </p:spTree>
    <p:extLst>
      <p:ext uri="{BB962C8B-B14F-4D97-AF65-F5344CB8AC3E}">
        <p14:creationId xmlns:p14="http://schemas.microsoft.com/office/powerpoint/2010/main" val="1700843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5D47-43D5-0866-79AE-AB0875A7F5D1}"/>
              </a:ext>
            </a:extLst>
          </p:cNvPr>
          <p:cNvSpPr>
            <a:spLocks noGrp="1"/>
          </p:cNvSpPr>
          <p:nvPr>
            <p:ph type="title"/>
          </p:nvPr>
        </p:nvSpPr>
        <p:spPr/>
        <p:txBody>
          <a:bodyPr>
            <a:normAutofit fontScale="90000"/>
          </a:bodyPr>
          <a:lstStyle/>
          <a:p>
            <a:r>
              <a:rPr lang="en-US" dirty="0"/>
              <a:t>Any questions about the </a:t>
            </a:r>
            <a:br>
              <a:rPr lang="en-US" dirty="0"/>
            </a:br>
            <a:r>
              <a:rPr lang="en-US" dirty="0"/>
              <a:t>over-fitting diagrams</a:t>
            </a:r>
          </a:p>
        </p:txBody>
      </p:sp>
      <p:sp>
        <p:nvSpPr>
          <p:cNvPr id="3" name="Content Placeholder 2">
            <a:extLst>
              <a:ext uri="{FF2B5EF4-FFF2-40B4-BE49-F238E27FC236}">
                <a16:creationId xmlns:a16="http://schemas.microsoft.com/office/drawing/2014/main" id="{9C0A207F-54DA-3FA9-831B-A88CDA9A52F0}"/>
              </a:ext>
            </a:extLst>
          </p:cNvPr>
          <p:cNvSpPr>
            <a:spLocks noGrp="1"/>
          </p:cNvSpPr>
          <p:nvPr>
            <p:ph idx="1"/>
          </p:nvPr>
        </p:nvSpPr>
        <p:spPr/>
        <p:txBody>
          <a:bodyPr/>
          <a:lstStyle/>
          <a:p>
            <a:r>
              <a:rPr lang="en-US" dirty="0"/>
              <a:t>In textbook W2V5</a:t>
            </a:r>
          </a:p>
        </p:txBody>
      </p:sp>
    </p:spTree>
    <p:extLst>
      <p:ext uri="{BB962C8B-B14F-4D97-AF65-F5344CB8AC3E}">
        <p14:creationId xmlns:p14="http://schemas.microsoft.com/office/powerpoint/2010/main" val="3229416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Should we not expect (or want)</a:t>
            </a:r>
          </a:p>
          <a:p>
            <a:endParaRPr lang="en-US" dirty="0"/>
          </a:p>
          <a:p>
            <a:r>
              <a:rPr lang="en-US" dirty="0"/>
              <a:t>Detectors with Kappa = 0.75</a:t>
            </a:r>
          </a:p>
          <a:p>
            <a:endParaRPr lang="en-US" dirty="0"/>
          </a:p>
          <a:p>
            <a:r>
              <a:rPr lang="en-US" dirty="0"/>
              <a:t>For models built with training labels with inter-rater reliability Kappa = 0.62?</a:t>
            </a:r>
          </a:p>
        </p:txBody>
      </p:sp>
    </p:spTree>
    <p:extLst>
      <p:ext uri="{BB962C8B-B14F-4D97-AF65-F5344CB8AC3E}">
        <p14:creationId xmlns:p14="http://schemas.microsoft.com/office/powerpoint/2010/main" val="183068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324C-4289-E149-5994-735B9EDFD88F}"/>
              </a:ext>
            </a:extLst>
          </p:cNvPr>
          <p:cNvSpPr>
            <a:spLocks noGrp="1"/>
          </p:cNvSpPr>
          <p:nvPr>
            <p:ph type="title"/>
          </p:nvPr>
        </p:nvSpPr>
        <p:spPr/>
        <p:txBody>
          <a:bodyPr/>
          <a:lstStyle/>
          <a:p>
            <a:r>
              <a:rPr lang="en-US" dirty="0"/>
              <a:t>Questions? Comments?</a:t>
            </a:r>
          </a:p>
        </p:txBody>
      </p:sp>
      <p:sp>
        <p:nvSpPr>
          <p:cNvPr id="3" name="Content Placeholder 2">
            <a:extLst>
              <a:ext uri="{FF2B5EF4-FFF2-40B4-BE49-F238E27FC236}">
                <a16:creationId xmlns:a16="http://schemas.microsoft.com/office/drawing/2014/main" id="{BCF7D912-D1E5-FE8A-DD14-3BEF456697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019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Homework</a:t>
            </a:r>
          </a:p>
        </p:txBody>
      </p:sp>
      <p:sp>
        <p:nvSpPr>
          <p:cNvPr id="3" name="Content Placeholder 2"/>
          <p:cNvSpPr>
            <a:spLocks noGrp="1"/>
          </p:cNvSpPr>
          <p:nvPr>
            <p:ph idx="1"/>
          </p:nvPr>
        </p:nvSpPr>
        <p:spPr/>
        <p:txBody>
          <a:bodyPr/>
          <a:lstStyle/>
          <a:p>
            <a:r>
              <a:rPr lang="en-US" dirty="0"/>
              <a:t>Let’s go over basic homework 1</a:t>
            </a:r>
          </a:p>
          <a:p>
            <a:endParaRPr lang="en-US" dirty="0"/>
          </a:p>
          <a:p>
            <a:r>
              <a:rPr lang="en-US" dirty="0"/>
              <a:t>Who did the assignment in Python?</a:t>
            </a:r>
          </a:p>
          <a:p>
            <a:r>
              <a:rPr lang="en-US" dirty="0"/>
              <a:t>Who did the assignment in RapidMiner?</a:t>
            </a:r>
          </a:p>
        </p:txBody>
      </p:sp>
    </p:spTree>
    <p:extLst>
      <p:ext uri="{BB962C8B-B14F-4D97-AF65-F5344CB8AC3E}">
        <p14:creationId xmlns:p14="http://schemas.microsoft.com/office/powerpoint/2010/main" val="290705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lstStyle/>
          <a:p>
            <a:r>
              <a:rPr lang="en-US" dirty="0"/>
              <a:t>Algorithmic Bias</a:t>
            </a:r>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lstStyle/>
          <a:p>
            <a:r>
              <a:rPr lang="en-US" dirty="0"/>
              <a:t>What is algorithmic bias?</a:t>
            </a:r>
          </a:p>
        </p:txBody>
      </p:sp>
    </p:spTree>
    <p:extLst>
      <p:ext uri="{BB962C8B-B14F-4D97-AF65-F5344CB8AC3E}">
        <p14:creationId xmlns:p14="http://schemas.microsoft.com/office/powerpoint/2010/main" val="914781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normAutofit fontScale="90000"/>
          </a:bodyPr>
          <a:lstStyle/>
          <a:p>
            <a:r>
              <a:rPr lang="en-US" dirty="0"/>
              <a:t>Algorithmic Bias: Classical Definition</a:t>
            </a:r>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lstStyle/>
          <a:p>
            <a:pPr marL="457200" lvl="0" indent="-342900" algn="l" rtl="0">
              <a:spcBef>
                <a:spcPts val="0"/>
              </a:spcBef>
              <a:spcAft>
                <a:spcPts val="0"/>
              </a:spcAft>
              <a:buSzPts val="1800"/>
              <a:buChar char="●"/>
            </a:pPr>
            <a:r>
              <a:rPr lang="en-US" dirty="0"/>
              <a:t>Biased computer systems “</a:t>
            </a:r>
            <a:r>
              <a:rPr lang="en-US" i="1" dirty="0"/>
              <a:t>systematically</a:t>
            </a:r>
            <a:r>
              <a:rPr lang="en-US" dirty="0"/>
              <a:t> and </a:t>
            </a:r>
            <a:r>
              <a:rPr lang="en-US" i="1" dirty="0"/>
              <a:t>unfairly discriminate</a:t>
            </a:r>
            <a:r>
              <a:rPr lang="en-US" dirty="0"/>
              <a:t> against individuals or groups of individuals in favor of others.</a:t>
            </a:r>
          </a:p>
          <a:p>
            <a:pPr marL="457200" lvl="0" indent="0" algn="l" rtl="0">
              <a:spcBef>
                <a:spcPts val="1200"/>
              </a:spcBef>
              <a:spcAft>
                <a:spcPts val="0"/>
              </a:spcAft>
              <a:buNone/>
            </a:pPr>
            <a:r>
              <a:rPr lang="en-US" dirty="0"/>
              <a:t>(Friedman &amp; </a:t>
            </a:r>
            <a:r>
              <a:rPr lang="en-US" dirty="0" err="1"/>
              <a:t>Nissenbaum</a:t>
            </a:r>
            <a:r>
              <a:rPr lang="en-US" dirty="0"/>
              <a:t>, 1996)</a:t>
            </a:r>
          </a:p>
        </p:txBody>
      </p:sp>
    </p:spTree>
    <p:extLst>
      <p:ext uri="{BB962C8B-B14F-4D97-AF65-F5344CB8AC3E}">
        <p14:creationId xmlns:p14="http://schemas.microsoft.com/office/powerpoint/2010/main" val="3221571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normAutofit fontScale="90000"/>
          </a:bodyPr>
          <a:lstStyle/>
          <a:p>
            <a:r>
              <a:rPr lang="en-US" dirty="0"/>
              <a:t>Algorithmic Bias: Working Definition</a:t>
            </a:r>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lstStyle/>
          <a:p>
            <a:pPr marL="457200" lvl="0" indent="-342900" algn="l" rtl="0">
              <a:spcBef>
                <a:spcPts val="1200"/>
              </a:spcBef>
              <a:spcAft>
                <a:spcPts val="0"/>
              </a:spcAft>
              <a:buSzPts val="1800"/>
              <a:buChar char="●"/>
            </a:pPr>
            <a:r>
              <a:rPr lang="en-US" dirty="0"/>
              <a:t>Cases where model performance is substantially better or worse across mutually exclusive groups, separated by non-malleable factors</a:t>
            </a:r>
          </a:p>
          <a:p>
            <a:pPr marL="114300" indent="0">
              <a:spcBef>
                <a:spcPts val="1200"/>
              </a:spcBef>
              <a:buSzPts val="1800"/>
              <a:buNone/>
            </a:pPr>
            <a:r>
              <a:rPr lang="en-US" dirty="0"/>
              <a:t>   (Baker &amp; Hawn, 2021)</a:t>
            </a:r>
          </a:p>
          <a:p>
            <a:pPr marL="114300" lvl="0" indent="0" algn="l" rtl="0">
              <a:spcBef>
                <a:spcPts val="1200"/>
              </a:spcBef>
              <a:spcAft>
                <a:spcPts val="0"/>
              </a:spcAft>
              <a:buSzPts val="1800"/>
              <a:buNone/>
            </a:pPr>
            <a:endParaRPr lang="en-US" dirty="0"/>
          </a:p>
        </p:txBody>
      </p:sp>
    </p:spTree>
    <p:extLst>
      <p:ext uri="{BB962C8B-B14F-4D97-AF65-F5344CB8AC3E}">
        <p14:creationId xmlns:p14="http://schemas.microsoft.com/office/powerpoint/2010/main" val="230568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52400"/>
            <a:ext cx="8520600" cy="572700"/>
          </a:xfrm>
          <a:prstGeom prst="rect">
            <a:avLst/>
          </a:prstGeom>
        </p:spPr>
        <p:txBody>
          <a:bodyPr spcFirstLastPara="1" vert="horz" wrap="square" lIns="91425" tIns="91425" rIns="91425" bIns="91425" rtlCol="0" anchor="t" anchorCtr="0">
            <a:normAutofit fontScale="90000"/>
          </a:bodyPr>
          <a:lstStyle/>
          <a:p>
            <a:pPr algn="l"/>
            <a:r>
              <a:rPr lang="en" dirty="0"/>
              <a:t>Where does it come from?</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229646" y="228600"/>
            <a:ext cx="8520600" cy="572700"/>
          </a:xfrm>
          <a:prstGeom prst="rect">
            <a:avLst/>
          </a:prstGeom>
        </p:spPr>
        <p:txBody>
          <a:bodyPr spcFirstLastPara="1" vert="horz" wrap="square" lIns="91425" tIns="91425" rIns="91425" bIns="91425" rtlCol="0" anchor="t" anchorCtr="0">
            <a:normAutofit fontScale="90000"/>
          </a:bodyPr>
          <a:lstStyle/>
          <a:p>
            <a:pPr algn="l"/>
            <a:r>
              <a:rPr lang="en" dirty="0"/>
              <a:t>The Machine Learning Lifecycle</a:t>
            </a:r>
            <a:endParaRPr dirty="0"/>
          </a:p>
        </p:txBody>
      </p:sp>
      <p:sp>
        <p:nvSpPr>
          <p:cNvPr id="96" name="Google Shape;96;p18"/>
          <p:cNvSpPr/>
          <p:nvPr/>
        </p:nvSpPr>
        <p:spPr>
          <a:xfrm>
            <a:off x="4392200" y="226769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endParaRPr/>
          </a:p>
        </p:txBody>
      </p:sp>
      <p:grpSp>
        <p:nvGrpSpPr>
          <p:cNvPr id="97" name="Google Shape;97;p18"/>
          <p:cNvGrpSpPr/>
          <p:nvPr/>
        </p:nvGrpSpPr>
        <p:grpSpPr>
          <a:xfrm>
            <a:off x="6308750" y="1953650"/>
            <a:ext cx="2036800" cy="680372"/>
            <a:chOff x="5214050" y="851700"/>
            <a:chExt cx="2036800" cy="680372"/>
          </a:xfrm>
        </p:grpSpPr>
        <p:cxnSp>
          <p:nvCxnSpPr>
            <p:cNvPr id="98" name="Google Shape;98;p18"/>
            <p:cNvCxnSpPr/>
            <p:nvPr/>
          </p:nvCxnSpPr>
          <p:spPr>
            <a:xfrm flipH="1">
              <a:off x="5214050" y="1153772"/>
              <a:ext cx="273000" cy="378300"/>
            </a:xfrm>
            <a:prstGeom prst="straightConnector1">
              <a:avLst/>
            </a:prstGeom>
            <a:noFill/>
            <a:ln w="19050" cap="flat" cmpd="sng">
              <a:solidFill>
                <a:srgbClr val="551561"/>
              </a:solidFill>
              <a:prstDash val="solid"/>
              <a:round/>
              <a:headEnd type="oval" w="med" len="med"/>
              <a:tailEnd type="none" w="sm" len="sm"/>
            </a:ln>
          </p:spPr>
        </p:cxnSp>
        <p:sp>
          <p:nvSpPr>
            <p:cNvPr id="99" name="Google Shape;99;p18"/>
            <p:cNvSpPr txBox="1"/>
            <p:nvPr/>
          </p:nvSpPr>
          <p:spPr>
            <a:xfrm>
              <a:off x="5514150" y="851700"/>
              <a:ext cx="1736700" cy="409500"/>
            </a:xfrm>
            <a:prstGeom prst="rect">
              <a:avLst/>
            </a:prstGeom>
            <a:noFill/>
            <a:ln>
              <a:noFill/>
            </a:ln>
          </p:spPr>
          <p:txBody>
            <a:bodyPr spcFirstLastPara="1" wrap="square" lIns="91425" tIns="91425" rIns="91425" bIns="91425" anchor="t" anchorCtr="0">
              <a:noAutofit/>
            </a:bodyPr>
            <a:lstStyle/>
            <a:p>
              <a:pPr>
                <a:lnSpc>
                  <a:spcPct val="115000"/>
                </a:lnSpc>
              </a:pPr>
              <a:r>
                <a:rPr lang="en" b="1">
                  <a:latin typeface="Roboto"/>
                  <a:ea typeface="Roboto"/>
                  <a:cs typeface="Roboto"/>
                  <a:sym typeface="Roboto"/>
                </a:rPr>
                <a:t>Actual World</a:t>
              </a:r>
              <a:endParaRPr sz="1200" b="1">
                <a:latin typeface="Roboto"/>
                <a:ea typeface="Roboto"/>
                <a:cs typeface="Roboto"/>
                <a:sym typeface="Roboto"/>
              </a:endParaRPr>
            </a:p>
          </p:txBody>
        </p:sp>
      </p:grpSp>
      <p:grpSp>
        <p:nvGrpSpPr>
          <p:cNvPr id="100" name="Google Shape;100;p18"/>
          <p:cNvGrpSpPr/>
          <p:nvPr/>
        </p:nvGrpSpPr>
        <p:grpSpPr>
          <a:xfrm>
            <a:off x="2151925" y="1953650"/>
            <a:ext cx="2850736" cy="680372"/>
            <a:chOff x="1057225" y="851700"/>
            <a:chExt cx="2850736" cy="680372"/>
          </a:xfrm>
        </p:grpSpPr>
        <p:cxnSp>
          <p:nvCxnSpPr>
            <p:cNvPr id="101" name="Google Shape;101;p18"/>
            <p:cNvCxnSpPr/>
            <p:nvPr/>
          </p:nvCxnSpPr>
          <p:spPr>
            <a:xfrm>
              <a:off x="3634961" y="1153772"/>
              <a:ext cx="273000" cy="378300"/>
            </a:xfrm>
            <a:prstGeom prst="straightConnector1">
              <a:avLst/>
            </a:prstGeom>
            <a:noFill/>
            <a:ln w="19050" cap="flat" cmpd="sng">
              <a:solidFill>
                <a:srgbClr val="D686E4"/>
              </a:solidFill>
              <a:prstDash val="solid"/>
              <a:round/>
              <a:headEnd type="oval" w="med" len="med"/>
              <a:tailEnd type="none" w="sm" len="sm"/>
            </a:ln>
          </p:spPr>
        </p:cxnSp>
        <p:sp>
          <p:nvSpPr>
            <p:cNvPr id="102" name="Google Shape;102;p18"/>
            <p:cNvSpPr txBox="1"/>
            <p:nvPr/>
          </p:nvSpPr>
          <p:spPr>
            <a:xfrm>
              <a:off x="1057225" y="851700"/>
              <a:ext cx="2540100" cy="488400"/>
            </a:xfrm>
            <a:prstGeom prst="rect">
              <a:avLst/>
            </a:prstGeom>
            <a:noFill/>
            <a:ln>
              <a:noFill/>
            </a:ln>
          </p:spPr>
          <p:txBody>
            <a:bodyPr spcFirstLastPara="1" wrap="square" lIns="91425" tIns="91425" rIns="91425" bIns="91425" anchor="t" anchorCtr="0">
              <a:noAutofit/>
            </a:bodyPr>
            <a:lstStyle/>
            <a:p>
              <a:pPr algn="r">
                <a:lnSpc>
                  <a:spcPct val="115000"/>
                </a:lnSpc>
              </a:pPr>
              <a:r>
                <a:rPr lang="en" b="1">
                  <a:latin typeface="Roboto"/>
                  <a:ea typeface="Roboto"/>
                  <a:cs typeface="Roboto"/>
                  <a:sym typeface="Roboto"/>
                </a:rPr>
                <a:t>Action/ Deployment</a:t>
              </a:r>
              <a:endParaRPr sz="800" b="1">
                <a:latin typeface="Roboto"/>
                <a:ea typeface="Roboto"/>
                <a:cs typeface="Roboto"/>
                <a:sym typeface="Roboto"/>
              </a:endParaRPr>
            </a:p>
          </p:txBody>
        </p:sp>
      </p:grpSp>
      <p:grpSp>
        <p:nvGrpSpPr>
          <p:cNvPr id="103" name="Google Shape;103;p18"/>
          <p:cNvGrpSpPr/>
          <p:nvPr/>
        </p:nvGrpSpPr>
        <p:grpSpPr>
          <a:xfrm>
            <a:off x="6720175" y="3803675"/>
            <a:ext cx="1937400" cy="409500"/>
            <a:chOff x="5625475" y="2701725"/>
            <a:chExt cx="1937400" cy="409500"/>
          </a:xfrm>
        </p:grpSpPr>
        <p:cxnSp>
          <p:nvCxnSpPr>
            <p:cNvPr id="104" name="Google Shape;104;p18"/>
            <p:cNvCxnSpPr/>
            <p:nvPr/>
          </p:nvCxnSpPr>
          <p:spPr>
            <a:xfrm rot="10800000">
              <a:off x="5625475" y="2771675"/>
              <a:ext cx="442200" cy="153300"/>
            </a:xfrm>
            <a:prstGeom prst="straightConnector1">
              <a:avLst/>
            </a:prstGeom>
            <a:noFill/>
            <a:ln w="19050" cap="flat" cmpd="sng">
              <a:solidFill>
                <a:srgbClr val="9225A5"/>
              </a:solidFill>
              <a:prstDash val="solid"/>
              <a:round/>
              <a:headEnd type="oval" w="med" len="med"/>
              <a:tailEnd type="none" w="sm" len="sm"/>
            </a:ln>
          </p:spPr>
        </p:cxnSp>
        <p:sp>
          <p:nvSpPr>
            <p:cNvPr id="105" name="Google Shape;105;p18"/>
            <p:cNvSpPr txBox="1"/>
            <p:nvPr/>
          </p:nvSpPr>
          <p:spPr>
            <a:xfrm>
              <a:off x="6067675" y="2701725"/>
              <a:ext cx="1495200" cy="409500"/>
            </a:xfrm>
            <a:prstGeom prst="rect">
              <a:avLst/>
            </a:prstGeom>
            <a:noFill/>
            <a:ln>
              <a:noFill/>
            </a:ln>
          </p:spPr>
          <p:txBody>
            <a:bodyPr spcFirstLastPara="1" wrap="square" lIns="91425" tIns="91425" rIns="91425" bIns="91425" anchor="t" anchorCtr="0">
              <a:noAutofit/>
            </a:bodyPr>
            <a:lstStyle/>
            <a:p>
              <a:pPr>
                <a:lnSpc>
                  <a:spcPct val="115000"/>
                </a:lnSpc>
              </a:pPr>
              <a:r>
                <a:rPr lang="en" b="1">
                  <a:latin typeface="Roboto"/>
                  <a:ea typeface="Roboto"/>
                  <a:cs typeface="Roboto"/>
                  <a:sym typeface="Roboto"/>
                </a:rPr>
                <a:t>The Task</a:t>
              </a:r>
              <a:endParaRPr sz="1200" b="1">
                <a:latin typeface="Roboto"/>
                <a:ea typeface="Roboto"/>
                <a:cs typeface="Roboto"/>
                <a:sym typeface="Roboto"/>
              </a:endParaRPr>
            </a:p>
          </p:txBody>
        </p:sp>
      </p:grpSp>
      <p:grpSp>
        <p:nvGrpSpPr>
          <p:cNvPr id="106" name="Google Shape;106;p18"/>
          <p:cNvGrpSpPr/>
          <p:nvPr/>
        </p:nvGrpSpPr>
        <p:grpSpPr>
          <a:xfrm>
            <a:off x="2338700" y="3719633"/>
            <a:ext cx="2265673" cy="485996"/>
            <a:chOff x="1244002" y="2635088"/>
            <a:chExt cx="2265673" cy="669600"/>
          </a:xfrm>
        </p:grpSpPr>
        <p:cxnSp>
          <p:nvCxnSpPr>
            <p:cNvPr id="107" name="Google Shape;107;p18"/>
            <p:cNvCxnSpPr/>
            <p:nvPr/>
          </p:nvCxnSpPr>
          <p:spPr>
            <a:xfrm rot="10800000" flipH="1">
              <a:off x="3059375" y="2771675"/>
              <a:ext cx="450300" cy="145200"/>
            </a:xfrm>
            <a:prstGeom prst="straightConnector1">
              <a:avLst/>
            </a:prstGeom>
            <a:noFill/>
            <a:ln w="19050" cap="flat" cmpd="sng">
              <a:solidFill>
                <a:srgbClr val="9225A5"/>
              </a:solidFill>
              <a:prstDash val="solid"/>
              <a:round/>
              <a:headEnd type="oval" w="med" len="med"/>
              <a:tailEnd type="none" w="sm" len="sm"/>
            </a:ln>
          </p:spPr>
        </p:cxnSp>
        <p:sp>
          <p:nvSpPr>
            <p:cNvPr id="108" name="Google Shape;108;p18"/>
            <p:cNvSpPr txBox="1"/>
            <p:nvPr/>
          </p:nvSpPr>
          <p:spPr>
            <a:xfrm>
              <a:off x="1244002" y="2635088"/>
              <a:ext cx="1805700" cy="669600"/>
            </a:xfrm>
            <a:prstGeom prst="rect">
              <a:avLst/>
            </a:prstGeom>
            <a:noFill/>
            <a:ln>
              <a:noFill/>
            </a:ln>
          </p:spPr>
          <p:txBody>
            <a:bodyPr spcFirstLastPara="1" wrap="square" lIns="91425" tIns="91425" rIns="91425" bIns="91425" anchor="t" anchorCtr="0">
              <a:noAutofit/>
            </a:bodyPr>
            <a:lstStyle/>
            <a:p>
              <a:pPr algn="r">
                <a:lnSpc>
                  <a:spcPct val="115000"/>
                </a:lnSpc>
              </a:pPr>
              <a:r>
                <a:rPr lang="en" b="1">
                  <a:latin typeface="Roboto"/>
                  <a:ea typeface="Roboto"/>
                  <a:cs typeface="Roboto"/>
                  <a:sym typeface="Roboto"/>
                </a:rPr>
                <a:t>Model Learning</a:t>
              </a:r>
              <a:endParaRPr sz="800" b="1">
                <a:latin typeface="Roboto"/>
                <a:ea typeface="Roboto"/>
                <a:cs typeface="Roboto"/>
                <a:sym typeface="Roboto"/>
              </a:endParaRPr>
            </a:p>
          </p:txBody>
        </p:sp>
      </p:grpSp>
      <p:grpSp>
        <p:nvGrpSpPr>
          <p:cNvPr id="109" name="Google Shape;109;p18"/>
          <p:cNvGrpSpPr/>
          <p:nvPr/>
        </p:nvGrpSpPr>
        <p:grpSpPr>
          <a:xfrm>
            <a:off x="4040300" y="4631125"/>
            <a:ext cx="2540100" cy="1159200"/>
            <a:chOff x="3293350" y="3541000"/>
            <a:chExt cx="2540100" cy="1159200"/>
          </a:xfrm>
        </p:grpSpPr>
        <p:cxnSp>
          <p:nvCxnSpPr>
            <p:cNvPr id="110" name="Google Shape;110;p18"/>
            <p:cNvCxnSpPr/>
            <p:nvPr/>
          </p:nvCxnSpPr>
          <p:spPr>
            <a:xfrm rot="10800000">
              <a:off x="4563402" y="3541000"/>
              <a:ext cx="0" cy="489600"/>
            </a:xfrm>
            <a:prstGeom prst="straightConnector1">
              <a:avLst/>
            </a:prstGeom>
            <a:noFill/>
            <a:ln w="19050" cap="flat" cmpd="sng">
              <a:solidFill>
                <a:srgbClr val="551561"/>
              </a:solidFill>
              <a:prstDash val="solid"/>
              <a:round/>
              <a:headEnd type="oval" w="med" len="med"/>
              <a:tailEnd type="none" w="sm" len="sm"/>
            </a:ln>
          </p:spPr>
        </p:cxnSp>
        <p:sp>
          <p:nvSpPr>
            <p:cNvPr id="111" name="Google Shape;111;p18"/>
            <p:cNvSpPr txBox="1"/>
            <p:nvPr/>
          </p:nvSpPr>
          <p:spPr>
            <a:xfrm>
              <a:off x="3293350" y="4030600"/>
              <a:ext cx="2540100" cy="669600"/>
            </a:xfrm>
            <a:prstGeom prst="rect">
              <a:avLst/>
            </a:prstGeom>
            <a:noFill/>
            <a:ln>
              <a:noFill/>
            </a:ln>
          </p:spPr>
          <p:txBody>
            <a:bodyPr spcFirstLastPara="1" wrap="square" lIns="91425" tIns="91425" rIns="91425" bIns="91425" anchor="t" anchorCtr="0">
              <a:noAutofit/>
            </a:bodyPr>
            <a:lstStyle/>
            <a:p>
              <a:pPr algn="ctr">
                <a:lnSpc>
                  <a:spcPct val="115000"/>
                </a:lnSpc>
              </a:pPr>
              <a:r>
                <a:rPr lang="en" b="1">
                  <a:latin typeface="Roboto"/>
                  <a:ea typeface="Roboto"/>
                  <a:cs typeface="Roboto"/>
                  <a:sym typeface="Roboto"/>
                </a:rPr>
                <a:t>Measurement/Data</a:t>
              </a:r>
              <a:endParaRPr sz="800" b="1">
                <a:latin typeface="Roboto"/>
                <a:ea typeface="Roboto"/>
                <a:cs typeface="Roboto"/>
                <a:sym typeface="Roboto"/>
              </a:endParaRPr>
            </a:p>
          </p:txBody>
        </p:sp>
      </p:grpSp>
      <p:sp>
        <p:nvSpPr>
          <p:cNvPr id="112" name="Google Shape;112;p18"/>
          <p:cNvSpPr/>
          <p:nvPr/>
        </p:nvSpPr>
        <p:spPr>
          <a:xfrm rot="1800047">
            <a:off x="4314543" y="2188384"/>
            <a:ext cx="2690936" cy="2690936"/>
          </a:xfrm>
          <a:prstGeom prst="blockArc">
            <a:avLst>
              <a:gd name="adj1" fmla="val 14414370"/>
              <a:gd name="adj2" fmla="val 18998613"/>
              <a:gd name="adj3" fmla="val 8907"/>
            </a:avLst>
          </a:prstGeom>
          <a:solidFill>
            <a:srgbClr val="55156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13" name="Google Shape;113;p18"/>
          <p:cNvSpPr/>
          <p:nvPr/>
        </p:nvSpPr>
        <p:spPr>
          <a:xfrm rot="-9000757" flipH="1">
            <a:off x="4320416" y="2186758"/>
            <a:ext cx="2690226" cy="2690226"/>
          </a:xfrm>
          <a:prstGeom prst="blockArc">
            <a:avLst>
              <a:gd name="adj1" fmla="val 20178804"/>
              <a:gd name="adj2" fmla="val 2623923"/>
              <a:gd name="adj3" fmla="val 8858"/>
            </a:avLst>
          </a:prstGeom>
          <a:solidFill>
            <a:srgbClr val="9225A5"/>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14" name="Google Shape;114;p18"/>
          <p:cNvSpPr txBox="1"/>
          <p:nvPr/>
        </p:nvSpPr>
        <p:spPr>
          <a:xfrm>
            <a:off x="4815799" y="3132550"/>
            <a:ext cx="1690200" cy="804300"/>
          </a:xfrm>
          <a:prstGeom prst="rect">
            <a:avLst/>
          </a:prstGeom>
          <a:noFill/>
          <a:ln>
            <a:noFill/>
          </a:ln>
        </p:spPr>
        <p:txBody>
          <a:bodyPr spcFirstLastPara="1" wrap="square" lIns="91425" tIns="91425" rIns="91425" bIns="91425" anchor="ctr" anchorCtr="0">
            <a:noAutofit/>
          </a:bodyPr>
          <a:lstStyle/>
          <a:p>
            <a:pPr algn="ctr">
              <a:lnSpc>
                <a:spcPct val="115000"/>
              </a:lnSpc>
            </a:pPr>
            <a:r>
              <a:rPr lang="en" sz="1600" b="1">
                <a:solidFill>
                  <a:srgbClr val="020202"/>
                </a:solidFill>
                <a:latin typeface="Roboto"/>
                <a:ea typeface="Roboto"/>
                <a:cs typeface="Roboto"/>
                <a:sym typeface="Roboto"/>
              </a:rPr>
              <a:t>Machine Learning Lifecycle</a:t>
            </a:r>
            <a:endParaRPr sz="1600">
              <a:solidFill>
                <a:srgbClr val="020202"/>
              </a:solidFill>
            </a:endParaRPr>
          </a:p>
        </p:txBody>
      </p:sp>
      <p:sp>
        <p:nvSpPr>
          <p:cNvPr id="115" name="Google Shape;115;p18"/>
          <p:cNvSpPr/>
          <p:nvPr/>
        </p:nvSpPr>
        <p:spPr>
          <a:xfrm rot="-3781968">
            <a:off x="6651466" y="2959935"/>
            <a:ext cx="363191" cy="363191"/>
          </a:xfrm>
          <a:prstGeom prst="rtTriangle">
            <a:avLst/>
          </a:prstGeom>
          <a:solidFill>
            <a:srgbClr val="551561"/>
          </a:solidFill>
          <a:ln>
            <a:noFill/>
          </a:ln>
        </p:spPr>
        <p:txBody>
          <a:bodyPr spcFirstLastPara="1" wrap="square" lIns="91425" tIns="91425" rIns="91425" bIns="91425" anchor="ctr" anchorCtr="0">
            <a:noAutofit/>
          </a:bodyPr>
          <a:lstStyle/>
          <a:p>
            <a:endParaRPr/>
          </a:p>
        </p:txBody>
      </p:sp>
      <p:sp>
        <p:nvSpPr>
          <p:cNvPr id="116" name="Google Shape;116;p18"/>
          <p:cNvSpPr/>
          <p:nvPr/>
        </p:nvSpPr>
        <p:spPr>
          <a:xfrm rot="-1800109" flipH="1">
            <a:off x="4309730" y="2184424"/>
            <a:ext cx="2696852" cy="2696852"/>
          </a:xfrm>
          <a:prstGeom prst="blockArc">
            <a:avLst>
              <a:gd name="adj1" fmla="val 14334136"/>
              <a:gd name="adj2" fmla="val 18854681"/>
              <a:gd name="adj3" fmla="val 8846"/>
            </a:avLst>
          </a:prstGeom>
          <a:solidFill>
            <a:srgbClr val="D686E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17" name="Google Shape;117;p18"/>
          <p:cNvSpPr/>
          <p:nvPr/>
        </p:nvSpPr>
        <p:spPr>
          <a:xfrm rot="9000757">
            <a:off x="4302132" y="2189583"/>
            <a:ext cx="2690226" cy="2690226"/>
          </a:xfrm>
          <a:prstGeom prst="blockArc">
            <a:avLst>
              <a:gd name="adj1" fmla="val 20184517"/>
              <a:gd name="adj2" fmla="val 3007258"/>
              <a:gd name="adj3" fmla="val 9336"/>
            </a:avLst>
          </a:prstGeom>
          <a:solidFill>
            <a:srgbClr val="9225A5"/>
          </a:solidFill>
          <a:ln w="9525" cap="flat" cmpd="sng">
            <a:solidFill>
              <a:srgbClr val="9225A5"/>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18" name="Google Shape;118;p18"/>
          <p:cNvSpPr/>
          <p:nvPr/>
        </p:nvSpPr>
        <p:spPr>
          <a:xfrm rot="-9000757" flipH="1">
            <a:off x="4302228" y="2191108"/>
            <a:ext cx="2690226" cy="2690226"/>
          </a:xfrm>
          <a:prstGeom prst="blockArc">
            <a:avLst>
              <a:gd name="adj1" fmla="val 15738599"/>
              <a:gd name="adj2" fmla="val 20008131"/>
              <a:gd name="adj3" fmla="val 9063"/>
            </a:avLst>
          </a:prstGeom>
          <a:solidFill>
            <a:srgbClr val="55156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19" name="Google Shape;119;p18"/>
          <p:cNvSpPr/>
          <p:nvPr/>
        </p:nvSpPr>
        <p:spPr>
          <a:xfrm rot="9240359">
            <a:off x="4308212" y="2959641"/>
            <a:ext cx="363469" cy="363469"/>
          </a:xfrm>
          <a:prstGeom prst="rtTriangle">
            <a:avLst/>
          </a:prstGeom>
          <a:solidFill>
            <a:srgbClr val="9225A5"/>
          </a:solidFill>
          <a:ln>
            <a:noFill/>
          </a:ln>
        </p:spPr>
        <p:txBody>
          <a:bodyPr spcFirstLastPara="1" wrap="square" lIns="91425" tIns="91425" rIns="91425" bIns="91425" anchor="ctr" anchorCtr="0">
            <a:noAutofit/>
          </a:bodyPr>
          <a:lstStyle/>
          <a:p>
            <a:endParaRPr/>
          </a:p>
        </p:txBody>
      </p:sp>
      <p:sp>
        <p:nvSpPr>
          <p:cNvPr id="120" name="Google Shape;120;p18"/>
          <p:cNvSpPr/>
          <p:nvPr/>
        </p:nvSpPr>
        <p:spPr>
          <a:xfrm rot="476150">
            <a:off x="6214659" y="4341151"/>
            <a:ext cx="362875" cy="362875"/>
          </a:xfrm>
          <a:prstGeom prst="rtTriangle">
            <a:avLst/>
          </a:prstGeom>
          <a:solidFill>
            <a:srgbClr val="9225A5"/>
          </a:solidFill>
          <a:ln>
            <a:noFill/>
          </a:ln>
        </p:spPr>
        <p:txBody>
          <a:bodyPr spcFirstLastPara="1" wrap="square" lIns="91425" tIns="91425" rIns="91425" bIns="91425" anchor="ctr" anchorCtr="0">
            <a:noAutofit/>
          </a:bodyPr>
          <a:lstStyle/>
          <a:p>
            <a:endParaRPr/>
          </a:p>
        </p:txBody>
      </p:sp>
      <p:sp>
        <p:nvSpPr>
          <p:cNvPr id="121" name="Google Shape;121;p18"/>
          <p:cNvSpPr/>
          <p:nvPr/>
        </p:nvSpPr>
        <p:spPr>
          <a:xfrm rot="4857950">
            <a:off x="4748424" y="4341102"/>
            <a:ext cx="363003" cy="363003"/>
          </a:xfrm>
          <a:prstGeom prst="rtTriangle">
            <a:avLst/>
          </a:prstGeom>
          <a:solidFill>
            <a:srgbClr val="551561"/>
          </a:solidFill>
          <a:ln>
            <a:noFill/>
          </a:ln>
        </p:spPr>
        <p:txBody>
          <a:bodyPr spcFirstLastPara="1" wrap="square" lIns="91425" tIns="91425" rIns="91425" bIns="91425" anchor="ctr" anchorCtr="0">
            <a:noAutofit/>
          </a:bodyPr>
          <a:lstStyle/>
          <a:p>
            <a:endParaRPr/>
          </a:p>
        </p:txBody>
      </p:sp>
      <p:sp>
        <p:nvSpPr>
          <p:cNvPr id="122" name="Google Shape;122;p18"/>
          <p:cNvSpPr/>
          <p:nvPr/>
        </p:nvSpPr>
        <p:spPr>
          <a:xfrm rot="-8100000">
            <a:off x="5477415" y="2129343"/>
            <a:ext cx="363170" cy="363170"/>
          </a:xfrm>
          <a:prstGeom prst="rtTriangle">
            <a:avLst/>
          </a:prstGeom>
          <a:solidFill>
            <a:srgbClr val="D686E4"/>
          </a:solidFill>
          <a:ln>
            <a:noFill/>
          </a:ln>
        </p:spPr>
        <p:txBody>
          <a:bodyPr spcFirstLastPara="1" wrap="square" lIns="91425" tIns="91425" rIns="91425" bIns="91425" anchor="ctr" anchorCtr="0">
            <a:noAutofit/>
          </a:bodyPr>
          <a:lstStyle/>
          <a:p>
            <a:endParaRPr/>
          </a:p>
        </p:txBody>
      </p:sp>
      <p:sp>
        <p:nvSpPr>
          <p:cNvPr id="123" name="Google Shape;123;p18"/>
          <p:cNvSpPr txBox="1"/>
          <p:nvPr/>
        </p:nvSpPr>
        <p:spPr>
          <a:xfrm>
            <a:off x="61200" y="5528376"/>
            <a:ext cx="5475900" cy="738633"/>
          </a:xfrm>
          <a:prstGeom prst="rect">
            <a:avLst/>
          </a:prstGeom>
          <a:noFill/>
          <a:ln>
            <a:noFill/>
          </a:ln>
        </p:spPr>
        <p:txBody>
          <a:bodyPr spcFirstLastPara="1" wrap="square" lIns="91425" tIns="91425" rIns="91425" bIns="91425" anchor="t" anchorCtr="0">
            <a:spAutoFit/>
          </a:bodyPr>
          <a:lstStyle/>
          <a:p>
            <a:r>
              <a:rPr lang="en"/>
              <a:t>(Barocas et al., 2019; Cramer et al., 2019; Kizilcec &amp; Lee, 2020) </a:t>
            </a:r>
            <a:endParaRPr/>
          </a:p>
        </p:txBody>
      </p:sp>
    </p:spTree>
    <p:extLst>
      <p:ext uri="{BB962C8B-B14F-4D97-AF65-F5344CB8AC3E}">
        <p14:creationId xmlns:p14="http://schemas.microsoft.com/office/powerpoint/2010/main" val="3913687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p:nvPr/>
        </p:nvSpPr>
        <p:spPr>
          <a:xfrm>
            <a:off x="4392200" y="226769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endParaRPr/>
          </a:p>
        </p:txBody>
      </p:sp>
      <p:grpSp>
        <p:nvGrpSpPr>
          <p:cNvPr id="130" name="Google Shape;130;p19"/>
          <p:cNvGrpSpPr/>
          <p:nvPr/>
        </p:nvGrpSpPr>
        <p:grpSpPr>
          <a:xfrm>
            <a:off x="6308750" y="1953650"/>
            <a:ext cx="2036800" cy="680372"/>
            <a:chOff x="5214050" y="851700"/>
            <a:chExt cx="2036800" cy="680372"/>
          </a:xfrm>
        </p:grpSpPr>
        <p:cxnSp>
          <p:nvCxnSpPr>
            <p:cNvPr id="131" name="Google Shape;131;p19"/>
            <p:cNvCxnSpPr/>
            <p:nvPr/>
          </p:nvCxnSpPr>
          <p:spPr>
            <a:xfrm flipH="1">
              <a:off x="5214050" y="1153772"/>
              <a:ext cx="273000" cy="378300"/>
            </a:xfrm>
            <a:prstGeom prst="straightConnector1">
              <a:avLst/>
            </a:prstGeom>
            <a:noFill/>
            <a:ln w="19050" cap="flat" cmpd="sng">
              <a:solidFill>
                <a:srgbClr val="551561"/>
              </a:solidFill>
              <a:prstDash val="solid"/>
              <a:round/>
              <a:headEnd type="oval" w="med" len="med"/>
              <a:tailEnd type="none" w="sm" len="sm"/>
            </a:ln>
          </p:spPr>
        </p:cxnSp>
        <p:sp>
          <p:nvSpPr>
            <p:cNvPr id="132" name="Google Shape;132;p19"/>
            <p:cNvSpPr txBox="1"/>
            <p:nvPr/>
          </p:nvSpPr>
          <p:spPr>
            <a:xfrm>
              <a:off x="5514150" y="851700"/>
              <a:ext cx="1736700" cy="409500"/>
            </a:xfrm>
            <a:prstGeom prst="rect">
              <a:avLst/>
            </a:prstGeom>
            <a:noFill/>
            <a:ln>
              <a:noFill/>
            </a:ln>
          </p:spPr>
          <p:txBody>
            <a:bodyPr spcFirstLastPara="1" wrap="square" lIns="91425" tIns="91425" rIns="91425" bIns="91425" anchor="t" anchorCtr="0">
              <a:noAutofit/>
            </a:bodyPr>
            <a:lstStyle/>
            <a:p>
              <a:pPr>
                <a:lnSpc>
                  <a:spcPct val="115000"/>
                </a:lnSpc>
              </a:pPr>
              <a:r>
                <a:rPr lang="en" b="1">
                  <a:latin typeface="Roboto"/>
                  <a:ea typeface="Roboto"/>
                  <a:cs typeface="Roboto"/>
                  <a:sym typeface="Roboto"/>
                </a:rPr>
                <a:t>Actual World</a:t>
              </a:r>
              <a:endParaRPr sz="1200" b="1">
                <a:latin typeface="Roboto"/>
                <a:ea typeface="Roboto"/>
                <a:cs typeface="Roboto"/>
                <a:sym typeface="Roboto"/>
              </a:endParaRPr>
            </a:p>
          </p:txBody>
        </p:sp>
      </p:grpSp>
      <p:grpSp>
        <p:nvGrpSpPr>
          <p:cNvPr id="133" name="Google Shape;133;p19"/>
          <p:cNvGrpSpPr/>
          <p:nvPr/>
        </p:nvGrpSpPr>
        <p:grpSpPr>
          <a:xfrm>
            <a:off x="2151925" y="1953650"/>
            <a:ext cx="2850736" cy="680372"/>
            <a:chOff x="1057225" y="851700"/>
            <a:chExt cx="2850736" cy="680372"/>
          </a:xfrm>
        </p:grpSpPr>
        <p:cxnSp>
          <p:nvCxnSpPr>
            <p:cNvPr id="134" name="Google Shape;134;p19"/>
            <p:cNvCxnSpPr/>
            <p:nvPr/>
          </p:nvCxnSpPr>
          <p:spPr>
            <a:xfrm>
              <a:off x="3634961" y="1153772"/>
              <a:ext cx="273000" cy="378300"/>
            </a:xfrm>
            <a:prstGeom prst="straightConnector1">
              <a:avLst/>
            </a:prstGeom>
            <a:noFill/>
            <a:ln w="19050" cap="flat" cmpd="sng">
              <a:solidFill>
                <a:srgbClr val="D686E4"/>
              </a:solidFill>
              <a:prstDash val="solid"/>
              <a:round/>
              <a:headEnd type="oval" w="med" len="med"/>
              <a:tailEnd type="none" w="sm" len="sm"/>
            </a:ln>
          </p:spPr>
        </p:cxnSp>
        <p:sp>
          <p:nvSpPr>
            <p:cNvPr id="135" name="Google Shape;135;p19"/>
            <p:cNvSpPr txBox="1"/>
            <p:nvPr/>
          </p:nvSpPr>
          <p:spPr>
            <a:xfrm>
              <a:off x="1057225" y="851700"/>
              <a:ext cx="2540100" cy="488400"/>
            </a:xfrm>
            <a:prstGeom prst="rect">
              <a:avLst/>
            </a:prstGeom>
            <a:noFill/>
            <a:ln>
              <a:noFill/>
            </a:ln>
          </p:spPr>
          <p:txBody>
            <a:bodyPr spcFirstLastPara="1" wrap="square" lIns="91425" tIns="91425" rIns="91425" bIns="91425" anchor="t" anchorCtr="0">
              <a:noAutofit/>
            </a:bodyPr>
            <a:lstStyle/>
            <a:p>
              <a:pPr algn="r">
                <a:lnSpc>
                  <a:spcPct val="115000"/>
                </a:lnSpc>
              </a:pPr>
              <a:r>
                <a:rPr lang="en" b="1">
                  <a:latin typeface="Roboto"/>
                  <a:ea typeface="Roboto"/>
                  <a:cs typeface="Roboto"/>
                  <a:sym typeface="Roboto"/>
                </a:rPr>
                <a:t>Action/ Deployment</a:t>
              </a:r>
              <a:endParaRPr sz="800" b="1">
                <a:latin typeface="Roboto"/>
                <a:ea typeface="Roboto"/>
                <a:cs typeface="Roboto"/>
                <a:sym typeface="Roboto"/>
              </a:endParaRPr>
            </a:p>
          </p:txBody>
        </p:sp>
      </p:grpSp>
      <p:grpSp>
        <p:nvGrpSpPr>
          <p:cNvPr id="136" name="Google Shape;136;p19"/>
          <p:cNvGrpSpPr/>
          <p:nvPr/>
        </p:nvGrpSpPr>
        <p:grpSpPr>
          <a:xfrm>
            <a:off x="6720175" y="3803675"/>
            <a:ext cx="1937400" cy="409500"/>
            <a:chOff x="5625475" y="2701725"/>
            <a:chExt cx="1937400" cy="409500"/>
          </a:xfrm>
        </p:grpSpPr>
        <p:cxnSp>
          <p:nvCxnSpPr>
            <p:cNvPr id="137" name="Google Shape;137;p19"/>
            <p:cNvCxnSpPr/>
            <p:nvPr/>
          </p:nvCxnSpPr>
          <p:spPr>
            <a:xfrm rot="10800000">
              <a:off x="5625475" y="2771675"/>
              <a:ext cx="442200" cy="153300"/>
            </a:xfrm>
            <a:prstGeom prst="straightConnector1">
              <a:avLst/>
            </a:prstGeom>
            <a:noFill/>
            <a:ln w="19050" cap="flat" cmpd="sng">
              <a:solidFill>
                <a:srgbClr val="9225A5"/>
              </a:solidFill>
              <a:prstDash val="solid"/>
              <a:round/>
              <a:headEnd type="oval" w="med" len="med"/>
              <a:tailEnd type="none" w="sm" len="sm"/>
            </a:ln>
          </p:spPr>
        </p:cxnSp>
        <p:sp>
          <p:nvSpPr>
            <p:cNvPr id="138" name="Google Shape;138;p19"/>
            <p:cNvSpPr txBox="1"/>
            <p:nvPr/>
          </p:nvSpPr>
          <p:spPr>
            <a:xfrm>
              <a:off x="6067675" y="2701725"/>
              <a:ext cx="1495200" cy="409500"/>
            </a:xfrm>
            <a:prstGeom prst="rect">
              <a:avLst/>
            </a:prstGeom>
            <a:noFill/>
            <a:ln>
              <a:noFill/>
            </a:ln>
          </p:spPr>
          <p:txBody>
            <a:bodyPr spcFirstLastPara="1" wrap="square" lIns="91425" tIns="91425" rIns="91425" bIns="91425" anchor="t" anchorCtr="0">
              <a:noAutofit/>
            </a:bodyPr>
            <a:lstStyle/>
            <a:p>
              <a:pPr>
                <a:lnSpc>
                  <a:spcPct val="115000"/>
                </a:lnSpc>
              </a:pPr>
              <a:r>
                <a:rPr lang="en" b="1">
                  <a:latin typeface="Roboto"/>
                  <a:ea typeface="Roboto"/>
                  <a:cs typeface="Roboto"/>
                  <a:sym typeface="Roboto"/>
                </a:rPr>
                <a:t>The Task</a:t>
              </a:r>
              <a:endParaRPr sz="1200" b="1">
                <a:latin typeface="Roboto"/>
                <a:ea typeface="Roboto"/>
                <a:cs typeface="Roboto"/>
                <a:sym typeface="Roboto"/>
              </a:endParaRPr>
            </a:p>
          </p:txBody>
        </p:sp>
      </p:grpSp>
      <p:grpSp>
        <p:nvGrpSpPr>
          <p:cNvPr id="139" name="Google Shape;139;p19"/>
          <p:cNvGrpSpPr/>
          <p:nvPr/>
        </p:nvGrpSpPr>
        <p:grpSpPr>
          <a:xfrm>
            <a:off x="2338700" y="3719633"/>
            <a:ext cx="2265673" cy="485996"/>
            <a:chOff x="1244002" y="2635088"/>
            <a:chExt cx="2265673" cy="669600"/>
          </a:xfrm>
        </p:grpSpPr>
        <p:cxnSp>
          <p:nvCxnSpPr>
            <p:cNvPr id="140" name="Google Shape;140;p19"/>
            <p:cNvCxnSpPr/>
            <p:nvPr/>
          </p:nvCxnSpPr>
          <p:spPr>
            <a:xfrm rot="10800000" flipH="1">
              <a:off x="3059375" y="2771675"/>
              <a:ext cx="450300" cy="145200"/>
            </a:xfrm>
            <a:prstGeom prst="straightConnector1">
              <a:avLst/>
            </a:prstGeom>
            <a:noFill/>
            <a:ln w="19050" cap="flat" cmpd="sng">
              <a:solidFill>
                <a:srgbClr val="9225A5"/>
              </a:solidFill>
              <a:prstDash val="solid"/>
              <a:round/>
              <a:headEnd type="oval" w="med" len="med"/>
              <a:tailEnd type="none" w="sm" len="sm"/>
            </a:ln>
          </p:spPr>
        </p:cxnSp>
        <p:sp>
          <p:nvSpPr>
            <p:cNvPr id="141" name="Google Shape;141;p19"/>
            <p:cNvSpPr txBox="1"/>
            <p:nvPr/>
          </p:nvSpPr>
          <p:spPr>
            <a:xfrm>
              <a:off x="1244002" y="2635088"/>
              <a:ext cx="1805700" cy="669600"/>
            </a:xfrm>
            <a:prstGeom prst="rect">
              <a:avLst/>
            </a:prstGeom>
            <a:noFill/>
            <a:ln>
              <a:noFill/>
            </a:ln>
          </p:spPr>
          <p:txBody>
            <a:bodyPr spcFirstLastPara="1" wrap="square" lIns="91425" tIns="91425" rIns="91425" bIns="91425" anchor="t" anchorCtr="0">
              <a:noAutofit/>
            </a:bodyPr>
            <a:lstStyle/>
            <a:p>
              <a:pPr algn="r">
                <a:lnSpc>
                  <a:spcPct val="115000"/>
                </a:lnSpc>
              </a:pPr>
              <a:r>
                <a:rPr lang="en" b="1">
                  <a:latin typeface="Roboto"/>
                  <a:ea typeface="Roboto"/>
                  <a:cs typeface="Roboto"/>
                  <a:sym typeface="Roboto"/>
                </a:rPr>
                <a:t>Model Learning</a:t>
              </a:r>
              <a:endParaRPr sz="800" b="1">
                <a:latin typeface="Roboto"/>
                <a:ea typeface="Roboto"/>
                <a:cs typeface="Roboto"/>
                <a:sym typeface="Roboto"/>
              </a:endParaRPr>
            </a:p>
          </p:txBody>
        </p:sp>
      </p:grpSp>
      <p:grpSp>
        <p:nvGrpSpPr>
          <p:cNvPr id="142" name="Google Shape;142;p19"/>
          <p:cNvGrpSpPr/>
          <p:nvPr/>
        </p:nvGrpSpPr>
        <p:grpSpPr>
          <a:xfrm>
            <a:off x="4040300" y="4631125"/>
            <a:ext cx="2540100" cy="1159200"/>
            <a:chOff x="3293350" y="3541000"/>
            <a:chExt cx="2540100" cy="1159200"/>
          </a:xfrm>
        </p:grpSpPr>
        <p:cxnSp>
          <p:nvCxnSpPr>
            <p:cNvPr id="143" name="Google Shape;143;p19"/>
            <p:cNvCxnSpPr/>
            <p:nvPr/>
          </p:nvCxnSpPr>
          <p:spPr>
            <a:xfrm rot="10800000">
              <a:off x="4563402" y="3541000"/>
              <a:ext cx="0" cy="489600"/>
            </a:xfrm>
            <a:prstGeom prst="straightConnector1">
              <a:avLst/>
            </a:prstGeom>
            <a:noFill/>
            <a:ln w="19050" cap="flat" cmpd="sng">
              <a:solidFill>
                <a:srgbClr val="551561"/>
              </a:solidFill>
              <a:prstDash val="solid"/>
              <a:round/>
              <a:headEnd type="oval" w="med" len="med"/>
              <a:tailEnd type="none" w="sm" len="sm"/>
            </a:ln>
          </p:spPr>
        </p:cxnSp>
        <p:sp>
          <p:nvSpPr>
            <p:cNvPr id="144" name="Google Shape;144;p19"/>
            <p:cNvSpPr txBox="1"/>
            <p:nvPr/>
          </p:nvSpPr>
          <p:spPr>
            <a:xfrm>
              <a:off x="3293350" y="4030600"/>
              <a:ext cx="2540100" cy="669600"/>
            </a:xfrm>
            <a:prstGeom prst="rect">
              <a:avLst/>
            </a:prstGeom>
            <a:noFill/>
            <a:ln>
              <a:noFill/>
            </a:ln>
          </p:spPr>
          <p:txBody>
            <a:bodyPr spcFirstLastPara="1" wrap="square" lIns="91425" tIns="91425" rIns="91425" bIns="91425" anchor="t" anchorCtr="0">
              <a:noAutofit/>
            </a:bodyPr>
            <a:lstStyle/>
            <a:p>
              <a:pPr algn="ctr">
                <a:lnSpc>
                  <a:spcPct val="115000"/>
                </a:lnSpc>
              </a:pPr>
              <a:r>
                <a:rPr lang="en" b="1">
                  <a:latin typeface="Roboto"/>
                  <a:ea typeface="Roboto"/>
                  <a:cs typeface="Roboto"/>
                  <a:sym typeface="Roboto"/>
                </a:rPr>
                <a:t>Measurement/Data</a:t>
              </a:r>
              <a:endParaRPr sz="800" b="1">
                <a:latin typeface="Roboto"/>
                <a:ea typeface="Roboto"/>
                <a:cs typeface="Roboto"/>
                <a:sym typeface="Roboto"/>
              </a:endParaRPr>
            </a:p>
          </p:txBody>
        </p:sp>
      </p:grpSp>
      <p:sp>
        <p:nvSpPr>
          <p:cNvPr id="145" name="Google Shape;145;p19"/>
          <p:cNvSpPr/>
          <p:nvPr/>
        </p:nvSpPr>
        <p:spPr>
          <a:xfrm rot="1800047">
            <a:off x="4314543" y="2188384"/>
            <a:ext cx="2690936" cy="2690936"/>
          </a:xfrm>
          <a:prstGeom prst="blockArc">
            <a:avLst>
              <a:gd name="adj1" fmla="val 14414370"/>
              <a:gd name="adj2" fmla="val 18998613"/>
              <a:gd name="adj3" fmla="val 8907"/>
            </a:avLst>
          </a:prstGeom>
          <a:solidFill>
            <a:srgbClr val="55156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46" name="Google Shape;146;p19"/>
          <p:cNvSpPr/>
          <p:nvPr/>
        </p:nvSpPr>
        <p:spPr>
          <a:xfrm rot="-9000757" flipH="1">
            <a:off x="4320416" y="2186758"/>
            <a:ext cx="2690226" cy="2690226"/>
          </a:xfrm>
          <a:prstGeom prst="blockArc">
            <a:avLst>
              <a:gd name="adj1" fmla="val 20178804"/>
              <a:gd name="adj2" fmla="val 2623923"/>
              <a:gd name="adj3" fmla="val 8858"/>
            </a:avLst>
          </a:prstGeom>
          <a:solidFill>
            <a:srgbClr val="9225A5"/>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47" name="Google Shape;147;p19"/>
          <p:cNvSpPr txBox="1"/>
          <p:nvPr/>
        </p:nvSpPr>
        <p:spPr>
          <a:xfrm>
            <a:off x="4815799" y="3132550"/>
            <a:ext cx="1690200" cy="804300"/>
          </a:xfrm>
          <a:prstGeom prst="rect">
            <a:avLst/>
          </a:prstGeom>
          <a:noFill/>
          <a:ln>
            <a:noFill/>
          </a:ln>
        </p:spPr>
        <p:txBody>
          <a:bodyPr spcFirstLastPara="1" wrap="square" lIns="91425" tIns="91425" rIns="91425" bIns="91425" anchor="ctr" anchorCtr="0">
            <a:noAutofit/>
          </a:bodyPr>
          <a:lstStyle/>
          <a:p>
            <a:pPr algn="ctr">
              <a:lnSpc>
                <a:spcPct val="115000"/>
              </a:lnSpc>
            </a:pPr>
            <a:r>
              <a:rPr lang="en" sz="1600" b="1">
                <a:solidFill>
                  <a:srgbClr val="020202"/>
                </a:solidFill>
                <a:latin typeface="Roboto"/>
                <a:ea typeface="Roboto"/>
                <a:cs typeface="Roboto"/>
                <a:sym typeface="Roboto"/>
              </a:rPr>
              <a:t>Machine Learning Lifecycle</a:t>
            </a:r>
            <a:endParaRPr sz="1600">
              <a:solidFill>
                <a:srgbClr val="020202"/>
              </a:solidFill>
            </a:endParaRPr>
          </a:p>
        </p:txBody>
      </p:sp>
      <p:sp>
        <p:nvSpPr>
          <p:cNvPr id="148" name="Google Shape;148;p19"/>
          <p:cNvSpPr/>
          <p:nvPr/>
        </p:nvSpPr>
        <p:spPr>
          <a:xfrm rot="-3781968">
            <a:off x="6651466" y="2959935"/>
            <a:ext cx="363191" cy="363191"/>
          </a:xfrm>
          <a:prstGeom prst="rtTriangle">
            <a:avLst/>
          </a:prstGeom>
          <a:solidFill>
            <a:srgbClr val="551561"/>
          </a:solidFill>
          <a:ln>
            <a:noFill/>
          </a:ln>
        </p:spPr>
        <p:txBody>
          <a:bodyPr spcFirstLastPara="1" wrap="square" lIns="91425" tIns="91425" rIns="91425" bIns="91425" anchor="ctr" anchorCtr="0">
            <a:noAutofit/>
          </a:bodyPr>
          <a:lstStyle/>
          <a:p>
            <a:endParaRPr/>
          </a:p>
        </p:txBody>
      </p:sp>
      <p:sp>
        <p:nvSpPr>
          <p:cNvPr id="149" name="Google Shape;149;p19"/>
          <p:cNvSpPr/>
          <p:nvPr/>
        </p:nvSpPr>
        <p:spPr>
          <a:xfrm rot="-1800109" flipH="1">
            <a:off x="4309730" y="2184424"/>
            <a:ext cx="2696852" cy="2696852"/>
          </a:xfrm>
          <a:prstGeom prst="blockArc">
            <a:avLst>
              <a:gd name="adj1" fmla="val 14334136"/>
              <a:gd name="adj2" fmla="val 18854681"/>
              <a:gd name="adj3" fmla="val 8846"/>
            </a:avLst>
          </a:prstGeom>
          <a:solidFill>
            <a:srgbClr val="D686E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50" name="Google Shape;150;p19"/>
          <p:cNvSpPr/>
          <p:nvPr/>
        </p:nvSpPr>
        <p:spPr>
          <a:xfrm rot="9000757">
            <a:off x="4302132" y="2189583"/>
            <a:ext cx="2690226" cy="2690226"/>
          </a:xfrm>
          <a:prstGeom prst="blockArc">
            <a:avLst>
              <a:gd name="adj1" fmla="val 20184517"/>
              <a:gd name="adj2" fmla="val 3007258"/>
              <a:gd name="adj3" fmla="val 9336"/>
            </a:avLst>
          </a:prstGeom>
          <a:solidFill>
            <a:srgbClr val="9225A5"/>
          </a:solidFill>
          <a:ln w="9525" cap="flat" cmpd="sng">
            <a:solidFill>
              <a:srgbClr val="9225A5"/>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51" name="Google Shape;151;p19"/>
          <p:cNvSpPr/>
          <p:nvPr/>
        </p:nvSpPr>
        <p:spPr>
          <a:xfrm rot="-9000757" flipH="1">
            <a:off x="4302228" y="2191108"/>
            <a:ext cx="2690226" cy="2690226"/>
          </a:xfrm>
          <a:prstGeom prst="blockArc">
            <a:avLst>
              <a:gd name="adj1" fmla="val 15738599"/>
              <a:gd name="adj2" fmla="val 20008131"/>
              <a:gd name="adj3" fmla="val 9063"/>
            </a:avLst>
          </a:prstGeom>
          <a:solidFill>
            <a:srgbClr val="55156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52" name="Google Shape;152;p19"/>
          <p:cNvSpPr/>
          <p:nvPr/>
        </p:nvSpPr>
        <p:spPr>
          <a:xfrm rot="9240359">
            <a:off x="4308212" y="2959641"/>
            <a:ext cx="363469" cy="363469"/>
          </a:xfrm>
          <a:prstGeom prst="rtTriangle">
            <a:avLst/>
          </a:prstGeom>
          <a:solidFill>
            <a:srgbClr val="9225A5"/>
          </a:solidFill>
          <a:ln>
            <a:noFill/>
          </a:ln>
        </p:spPr>
        <p:txBody>
          <a:bodyPr spcFirstLastPara="1" wrap="square" lIns="91425" tIns="91425" rIns="91425" bIns="91425" anchor="ctr" anchorCtr="0">
            <a:noAutofit/>
          </a:bodyPr>
          <a:lstStyle/>
          <a:p>
            <a:endParaRPr/>
          </a:p>
        </p:txBody>
      </p:sp>
      <p:sp>
        <p:nvSpPr>
          <p:cNvPr id="153" name="Google Shape;153;p19"/>
          <p:cNvSpPr/>
          <p:nvPr/>
        </p:nvSpPr>
        <p:spPr>
          <a:xfrm rot="476150">
            <a:off x="6214659" y="4341151"/>
            <a:ext cx="362875" cy="362875"/>
          </a:xfrm>
          <a:prstGeom prst="rtTriangle">
            <a:avLst/>
          </a:prstGeom>
          <a:solidFill>
            <a:srgbClr val="9225A5"/>
          </a:solidFill>
          <a:ln>
            <a:noFill/>
          </a:ln>
        </p:spPr>
        <p:txBody>
          <a:bodyPr spcFirstLastPara="1" wrap="square" lIns="91425" tIns="91425" rIns="91425" bIns="91425" anchor="ctr" anchorCtr="0">
            <a:noAutofit/>
          </a:bodyPr>
          <a:lstStyle/>
          <a:p>
            <a:endParaRPr/>
          </a:p>
        </p:txBody>
      </p:sp>
      <p:sp>
        <p:nvSpPr>
          <p:cNvPr id="154" name="Google Shape;154;p19"/>
          <p:cNvSpPr/>
          <p:nvPr/>
        </p:nvSpPr>
        <p:spPr>
          <a:xfrm rot="4857950">
            <a:off x="4748424" y="4341102"/>
            <a:ext cx="363003" cy="363003"/>
          </a:xfrm>
          <a:prstGeom prst="rtTriangle">
            <a:avLst/>
          </a:prstGeom>
          <a:solidFill>
            <a:srgbClr val="551561"/>
          </a:solidFill>
          <a:ln>
            <a:noFill/>
          </a:ln>
        </p:spPr>
        <p:txBody>
          <a:bodyPr spcFirstLastPara="1" wrap="square" lIns="91425" tIns="91425" rIns="91425" bIns="91425" anchor="ctr" anchorCtr="0">
            <a:noAutofit/>
          </a:bodyPr>
          <a:lstStyle/>
          <a:p>
            <a:endParaRPr/>
          </a:p>
        </p:txBody>
      </p:sp>
      <p:sp>
        <p:nvSpPr>
          <p:cNvPr id="155" name="Google Shape;155;p19"/>
          <p:cNvSpPr/>
          <p:nvPr/>
        </p:nvSpPr>
        <p:spPr>
          <a:xfrm rot="-8100000">
            <a:off x="5477415" y="2129343"/>
            <a:ext cx="363170" cy="363170"/>
          </a:xfrm>
          <a:prstGeom prst="rtTriangle">
            <a:avLst/>
          </a:prstGeom>
          <a:solidFill>
            <a:srgbClr val="D686E4"/>
          </a:solidFill>
          <a:ln>
            <a:noFill/>
          </a:ln>
        </p:spPr>
        <p:txBody>
          <a:bodyPr spcFirstLastPara="1" wrap="square" lIns="91425" tIns="91425" rIns="91425" bIns="91425" anchor="ctr" anchorCtr="0">
            <a:noAutofit/>
          </a:bodyPr>
          <a:lstStyle/>
          <a:p>
            <a:endParaRPr/>
          </a:p>
        </p:txBody>
      </p:sp>
      <p:sp>
        <p:nvSpPr>
          <p:cNvPr id="156" name="Google Shape;156;p19"/>
          <p:cNvSpPr/>
          <p:nvPr/>
        </p:nvSpPr>
        <p:spPr>
          <a:xfrm>
            <a:off x="2099250" y="3278475"/>
            <a:ext cx="2265600" cy="1352700"/>
          </a:xfrm>
          <a:prstGeom prst="ellipse">
            <a:avLst/>
          </a:prstGeom>
          <a:noFill/>
          <a:ln w="762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7" name="Google Shape;157;p19"/>
          <p:cNvSpPr txBox="1"/>
          <p:nvPr/>
        </p:nvSpPr>
        <p:spPr>
          <a:xfrm>
            <a:off x="391075" y="4631126"/>
            <a:ext cx="3771050" cy="461635"/>
          </a:xfrm>
          <a:prstGeom prst="rect">
            <a:avLst/>
          </a:prstGeom>
          <a:noFill/>
          <a:ln>
            <a:noFill/>
          </a:ln>
        </p:spPr>
        <p:txBody>
          <a:bodyPr spcFirstLastPara="1" wrap="square" lIns="91425" tIns="91425" rIns="91425" bIns="91425" anchor="t" anchorCtr="0">
            <a:spAutoFit/>
          </a:bodyPr>
          <a:lstStyle/>
          <a:p>
            <a:r>
              <a:rPr lang="en" dirty="0"/>
              <a:t>See review by Kizilcec &amp; Lee (2022)</a:t>
            </a:r>
            <a:endParaRPr dirty="0"/>
          </a:p>
        </p:txBody>
      </p:sp>
      <p:sp>
        <p:nvSpPr>
          <p:cNvPr id="3" name="Title 2">
            <a:extLst>
              <a:ext uri="{FF2B5EF4-FFF2-40B4-BE49-F238E27FC236}">
                <a16:creationId xmlns:a16="http://schemas.microsoft.com/office/drawing/2014/main" id="{A83746E0-5862-DADC-AA29-AC903F2B0491}"/>
              </a:ext>
            </a:extLst>
          </p:cNvPr>
          <p:cNvSpPr>
            <a:spLocks noGrp="1"/>
          </p:cNvSpPr>
          <p:nvPr>
            <p:ph type="title"/>
          </p:nvPr>
        </p:nvSpPr>
        <p:spPr/>
        <p:txBody>
          <a:bodyPr>
            <a:normAutofit fontScale="90000"/>
          </a:bodyPr>
          <a:lstStyle/>
          <a:p>
            <a:endParaRPr lang="en-US"/>
          </a:p>
        </p:txBody>
      </p:sp>
      <p:sp>
        <p:nvSpPr>
          <p:cNvPr id="4" name="Google Shape;95;p18">
            <a:extLst>
              <a:ext uri="{FF2B5EF4-FFF2-40B4-BE49-F238E27FC236}">
                <a16:creationId xmlns:a16="http://schemas.microsoft.com/office/drawing/2014/main" id="{FF9DF2F0-C5F9-9CE9-382E-42243DA91F94}"/>
              </a:ext>
            </a:extLst>
          </p:cNvPr>
          <p:cNvSpPr txBox="1">
            <a:spLocks/>
          </p:cNvSpPr>
          <p:nvPr/>
        </p:nvSpPr>
        <p:spPr>
          <a:xfrm>
            <a:off x="229646" y="241752"/>
            <a:ext cx="8520600" cy="572700"/>
          </a:xfrm>
          <a:prstGeom prst="rect">
            <a:avLst/>
          </a:prstGeom>
        </p:spPr>
        <p:txBody>
          <a:bodyPr spcFirstLastPara="1" vert="horz" wrap="square" lIns="91425" tIns="91425" rIns="91425" bIns="91425" rtlCol="0" anchor="t" anchorCtr="0">
            <a:noAutofit/>
          </a:bodyPr>
          <a:lstStyle>
            <a:lvl1pPr lvl="0" algn="ctr" defTabSz="914400" rtl="0" eaLnBrk="1" latinLnBrk="0" hangingPunct="1">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l"/>
            <a:r>
              <a:rPr lang="en-US" sz="4000" dirty="0"/>
              <a:t>The Machine Learning Lifecycle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0"/>
          <p:cNvSpPr/>
          <p:nvPr/>
        </p:nvSpPr>
        <p:spPr>
          <a:xfrm>
            <a:off x="4392200" y="226769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endParaRPr/>
          </a:p>
        </p:txBody>
      </p:sp>
      <p:grpSp>
        <p:nvGrpSpPr>
          <p:cNvPr id="164" name="Google Shape;164;p20"/>
          <p:cNvGrpSpPr/>
          <p:nvPr/>
        </p:nvGrpSpPr>
        <p:grpSpPr>
          <a:xfrm>
            <a:off x="6308750" y="1953650"/>
            <a:ext cx="2036800" cy="680372"/>
            <a:chOff x="5214050" y="851700"/>
            <a:chExt cx="2036800" cy="680372"/>
          </a:xfrm>
        </p:grpSpPr>
        <p:cxnSp>
          <p:nvCxnSpPr>
            <p:cNvPr id="165" name="Google Shape;165;p20"/>
            <p:cNvCxnSpPr/>
            <p:nvPr/>
          </p:nvCxnSpPr>
          <p:spPr>
            <a:xfrm flipH="1">
              <a:off x="5214050" y="1153772"/>
              <a:ext cx="273000" cy="378300"/>
            </a:xfrm>
            <a:prstGeom prst="straightConnector1">
              <a:avLst/>
            </a:prstGeom>
            <a:noFill/>
            <a:ln w="19050" cap="flat" cmpd="sng">
              <a:solidFill>
                <a:srgbClr val="551561"/>
              </a:solidFill>
              <a:prstDash val="solid"/>
              <a:round/>
              <a:headEnd type="oval" w="med" len="med"/>
              <a:tailEnd type="none" w="sm" len="sm"/>
            </a:ln>
          </p:spPr>
        </p:cxnSp>
        <p:sp>
          <p:nvSpPr>
            <p:cNvPr id="166" name="Google Shape;166;p20"/>
            <p:cNvSpPr txBox="1"/>
            <p:nvPr/>
          </p:nvSpPr>
          <p:spPr>
            <a:xfrm>
              <a:off x="5514150" y="851700"/>
              <a:ext cx="1736700" cy="409500"/>
            </a:xfrm>
            <a:prstGeom prst="rect">
              <a:avLst/>
            </a:prstGeom>
            <a:noFill/>
            <a:ln>
              <a:noFill/>
            </a:ln>
          </p:spPr>
          <p:txBody>
            <a:bodyPr spcFirstLastPara="1" wrap="square" lIns="91425" tIns="91425" rIns="91425" bIns="91425" anchor="t" anchorCtr="0">
              <a:noAutofit/>
            </a:bodyPr>
            <a:lstStyle/>
            <a:p>
              <a:pPr>
                <a:lnSpc>
                  <a:spcPct val="115000"/>
                </a:lnSpc>
              </a:pPr>
              <a:r>
                <a:rPr lang="en" b="1">
                  <a:latin typeface="Roboto"/>
                  <a:ea typeface="Roboto"/>
                  <a:cs typeface="Roboto"/>
                  <a:sym typeface="Roboto"/>
                </a:rPr>
                <a:t>Actual World</a:t>
              </a:r>
              <a:endParaRPr sz="1200" b="1">
                <a:latin typeface="Roboto"/>
                <a:ea typeface="Roboto"/>
                <a:cs typeface="Roboto"/>
                <a:sym typeface="Roboto"/>
              </a:endParaRPr>
            </a:p>
          </p:txBody>
        </p:sp>
      </p:grpSp>
      <p:grpSp>
        <p:nvGrpSpPr>
          <p:cNvPr id="167" name="Google Shape;167;p20"/>
          <p:cNvGrpSpPr/>
          <p:nvPr/>
        </p:nvGrpSpPr>
        <p:grpSpPr>
          <a:xfrm>
            <a:off x="2151925" y="1953650"/>
            <a:ext cx="2850736" cy="680372"/>
            <a:chOff x="1057225" y="851700"/>
            <a:chExt cx="2850736" cy="680372"/>
          </a:xfrm>
        </p:grpSpPr>
        <p:cxnSp>
          <p:nvCxnSpPr>
            <p:cNvPr id="168" name="Google Shape;168;p20"/>
            <p:cNvCxnSpPr/>
            <p:nvPr/>
          </p:nvCxnSpPr>
          <p:spPr>
            <a:xfrm>
              <a:off x="3634961" y="1153772"/>
              <a:ext cx="273000" cy="378300"/>
            </a:xfrm>
            <a:prstGeom prst="straightConnector1">
              <a:avLst/>
            </a:prstGeom>
            <a:noFill/>
            <a:ln w="19050" cap="flat" cmpd="sng">
              <a:solidFill>
                <a:srgbClr val="D686E4"/>
              </a:solidFill>
              <a:prstDash val="solid"/>
              <a:round/>
              <a:headEnd type="oval" w="med" len="med"/>
              <a:tailEnd type="none" w="sm" len="sm"/>
            </a:ln>
          </p:spPr>
        </p:cxnSp>
        <p:sp>
          <p:nvSpPr>
            <p:cNvPr id="169" name="Google Shape;169;p20"/>
            <p:cNvSpPr txBox="1"/>
            <p:nvPr/>
          </p:nvSpPr>
          <p:spPr>
            <a:xfrm>
              <a:off x="1057225" y="851700"/>
              <a:ext cx="2540100" cy="488400"/>
            </a:xfrm>
            <a:prstGeom prst="rect">
              <a:avLst/>
            </a:prstGeom>
            <a:noFill/>
            <a:ln>
              <a:noFill/>
            </a:ln>
          </p:spPr>
          <p:txBody>
            <a:bodyPr spcFirstLastPara="1" wrap="square" lIns="91425" tIns="91425" rIns="91425" bIns="91425" anchor="t" anchorCtr="0">
              <a:noAutofit/>
            </a:bodyPr>
            <a:lstStyle/>
            <a:p>
              <a:pPr algn="r">
                <a:lnSpc>
                  <a:spcPct val="115000"/>
                </a:lnSpc>
              </a:pPr>
              <a:r>
                <a:rPr lang="en" b="1">
                  <a:latin typeface="Roboto"/>
                  <a:ea typeface="Roboto"/>
                  <a:cs typeface="Roboto"/>
                  <a:sym typeface="Roboto"/>
                </a:rPr>
                <a:t>Action/ Deployment</a:t>
              </a:r>
              <a:endParaRPr sz="800" b="1">
                <a:latin typeface="Roboto"/>
                <a:ea typeface="Roboto"/>
                <a:cs typeface="Roboto"/>
                <a:sym typeface="Roboto"/>
              </a:endParaRPr>
            </a:p>
          </p:txBody>
        </p:sp>
      </p:grpSp>
      <p:grpSp>
        <p:nvGrpSpPr>
          <p:cNvPr id="170" name="Google Shape;170;p20"/>
          <p:cNvGrpSpPr/>
          <p:nvPr/>
        </p:nvGrpSpPr>
        <p:grpSpPr>
          <a:xfrm>
            <a:off x="6720175" y="3803675"/>
            <a:ext cx="1937400" cy="409500"/>
            <a:chOff x="5625475" y="2701725"/>
            <a:chExt cx="1937400" cy="409500"/>
          </a:xfrm>
        </p:grpSpPr>
        <p:cxnSp>
          <p:nvCxnSpPr>
            <p:cNvPr id="171" name="Google Shape;171;p20"/>
            <p:cNvCxnSpPr/>
            <p:nvPr/>
          </p:nvCxnSpPr>
          <p:spPr>
            <a:xfrm rot="10800000">
              <a:off x="5625475" y="2771675"/>
              <a:ext cx="442200" cy="153300"/>
            </a:xfrm>
            <a:prstGeom prst="straightConnector1">
              <a:avLst/>
            </a:prstGeom>
            <a:noFill/>
            <a:ln w="19050" cap="flat" cmpd="sng">
              <a:solidFill>
                <a:srgbClr val="9225A5"/>
              </a:solidFill>
              <a:prstDash val="solid"/>
              <a:round/>
              <a:headEnd type="oval" w="med" len="med"/>
              <a:tailEnd type="none" w="sm" len="sm"/>
            </a:ln>
          </p:spPr>
        </p:cxnSp>
        <p:sp>
          <p:nvSpPr>
            <p:cNvPr id="172" name="Google Shape;172;p20"/>
            <p:cNvSpPr txBox="1"/>
            <p:nvPr/>
          </p:nvSpPr>
          <p:spPr>
            <a:xfrm>
              <a:off x="6067675" y="2701725"/>
              <a:ext cx="1495200" cy="409500"/>
            </a:xfrm>
            <a:prstGeom prst="rect">
              <a:avLst/>
            </a:prstGeom>
            <a:noFill/>
            <a:ln>
              <a:noFill/>
            </a:ln>
          </p:spPr>
          <p:txBody>
            <a:bodyPr spcFirstLastPara="1" wrap="square" lIns="91425" tIns="91425" rIns="91425" bIns="91425" anchor="t" anchorCtr="0">
              <a:noAutofit/>
            </a:bodyPr>
            <a:lstStyle/>
            <a:p>
              <a:pPr>
                <a:lnSpc>
                  <a:spcPct val="115000"/>
                </a:lnSpc>
              </a:pPr>
              <a:r>
                <a:rPr lang="en" b="1">
                  <a:latin typeface="Roboto"/>
                  <a:ea typeface="Roboto"/>
                  <a:cs typeface="Roboto"/>
                  <a:sym typeface="Roboto"/>
                </a:rPr>
                <a:t>The Task</a:t>
              </a:r>
              <a:endParaRPr sz="1200" b="1">
                <a:latin typeface="Roboto"/>
                <a:ea typeface="Roboto"/>
                <a:cs typeface="Roboto"/>
                <a:sym typeface="Roboto"/>
              </a:endParaRPr>
            </a:p>
          </p:txBody>
        </p:sp>
      </p:grpSp>
      <p:grpSp>
        <p:nvGrpSpPr>
          <p:cNvPr id="173" name="Google Shape;173;p20"/>
          <p:cNvGrpSpPr/>
          <p:nvPr/>
        </p:nvGrpSpPr>
        <p:grpSpPr>
          <a:xfrm>
            <a:off x="2338700" y="3719633"/>
            <a:ext cx="2265673" cy="485996"/>
            <a:chOff x="1244002" y="2635088"/>
            <a:chExt cx="2265673" cy="669600"/>
          </a:xfrm>
        </p:grpSpPr>
        <p:cxnSp>
          <p:nvCxnSpPr>
            <p:cNvPr id="174" name="Google Shape;174;p20"/>
            <p:cNvCxnSpPr/>
            <p:nvPr/>
          </p:nvCxnSpPr>
          <p:spPr>
            <a:xfrm rot="10800000" flipH="1">
              <a:off x="3059375" y="2771675"/>
              <a:ext cx="450300" cy="145200"/>
            </a:xfrm>
            <a:prstGeom prst="straightConnector1">
              <a:avLst/>
            </a:prstGeom>
            <a:noFill/>
            <a:ln w="19050" cap="flat" cmpd="sng">
              <a:solidFill>
                <a:srgbClr val="9225A5"/>
              </a:solidFill>
              <a:prstDash val="solid"/>
              <a:round/>
              <a:headEnd type="oval" w="med" len="med"/>
              <a:tailEnd type="none" w="sm" len="sm"/>
            </a:ln>
          </p:spPr>
        </p:cxnSp>
        <p:sp>
          <p:nvSpPr>
            <p:cNvPr id="175" name="Google Shape;175;p20"/>
            <p:cNvSpPr txBox="1"/>
            <p:nvPr/>
          </p:nvSpPr>
          <p:spPr>
            <a:xfrm>
              <a:off x="1244002" y="2635088"/>
              <a:ext cx="1805700" cy="669600"/>
            </a:xfrm>
            <a:prstGeom prst="rect">
              <a:avLst/>
            </a:prstGeom>
            <a:noFill/>
            <a:ln>
              <a:noFill/>
            </a:ln>
          </p:spPr>
          <p:txBody>
            <a:bodyPr spcFirstLastPara="1" wrap="square" lIns="91425" tIns="91425" rIns="91425" bIns="91425" anchor="t" anchorCtr="0">
              <a:noAutofit/>
            </a:bodyPr>
            <a:lstStyle/>
            <a:p>
              <a:pPr algn="r">
                <a:lnSpc>
                  <a:spcPct val="115000"/>
                </a:lnSpc>
              </a:pPr>
              <a:r>
                <a:rPr lang="en" b="1">
                  <a:latin typeface="Roboto"/>
                  <a:ea typeface="Roboto"/>
                  <a:cs typeface="Roboto"/>
                  <a:sym typeface="Roboto"/>
                </a:rPr>
                <a:t>Model Learning</a:t>
              </a:r>
              <a:endParaRPr sz="800" b="1">
                <a:latin typeface="Roboto"/>
                <a:ea typeface="Roboto"/>
                <a:cs typeface="Roboto"/>
                <a:sym typeface="Roboto"/>
              </a:endParaRPr>
            </a:p>
          </p:txBody>
        </p:sp>
      </p:grpSp>
      <p:grpSp>
        <p:nvGrpSpPr>
          <p:cNvPr id="176" name="Google Shape;176;p20"/>
          <p:cNvGrpSpPr/>
          <p:nvPr/>
        </p:nvGrpSpPr>
        <p:grpSpPr>
          <a:xfrm>
            <a:off x="4040300" y="4631125"/>
            <a:ext cx="2540100" cy="1159200"/>
            <a:chOff x="3293350" y="3541000"/>
            <a:chExt cx="2540100" cy="1159200"/>
          </a:xfrm>
        </p:grpSpPr>
        <p:cxnSp>
          <p:nvCxnSpPr>
            <p:cNvPr id="177" name="Google Shape;177;p20"/>
            <p:cNvCxnSpPr/>
            <p:nvPr/>
          </p:nvCxnSpPr>
          <p:spPr>
            <a:xfrm rot="10800000">
              <a:off x="4563402" y="3541000"/>
              <a:ext cx="0" cy="489600"/>
            </a:xfrm>
            <a:prstGeom prst="straightConnector1">
              <a:avLst/>
            </a:prstGeom>
            <a:noFill/>
            <a:ln w="19050" cap="flat" cmpd="sng">
              <a:solidFill>
                <a:srgbClr val="551561"/>
              </a:solidFill>
              <a:prstDash val="solid"/>
              <a:round/>
              <a:headEnd type="oval" w="med" len="med"/>
              <a:tailEnd type="none" w="sm" len="sm"/>
            </a:ln>
          </p:spPr>
        </p:cxnSp>
        <p:sp>
          <p:nvSpPr>
            <p:cNvPr id="178" name="Google Shape;178;p20"/>
            <p:cNvSpPr txBox="1"/>
            <p:nvPr/>
          </p:nvSpPr>
          <p:spPr>
            <a:xfrm>
              <a:off x="3293350" y="4030600"/>
              <a:ext cx="2540100" cy="669600"/>
            </a:xfrm>
            <a:prstGeom prst="rect">
              <a:avLst/>
            </a:prstGeom>
            <a:noFill/>
            <a:ln>
              <a:noFill/>
            </a:ln>
          </p:spPr>
          <p:txBody>
            <a:bodyPr spcFirstLastPara="1" wrap="square" lIns="91425" tIns="91425" rIns="91425" bIns="91425" anchor="t" anchorCtr="0">
              <a:noAutofit/>
            </a:bodyPr>
            <a:lstStyle/>
            <a:p>
              <a:pPr algn="ctr">
                <a:lnSpc>
                  <a:spcPct val="115000"/>
                </a:lnSpc>
              </a:pPr>
              <a:r>
                <a:rPr lang="en" b="1">
                  <a:latin typeface="Roboto"/>
                  <a:ea typeface="Roboto"/>
                  <a:cs typeface="Roboto"/>
                  <a:sym typeface="Roboto"/>
                </a:rPr>
                <a:t>Measurement/Data</a:t>
              </a:r>
              <a:endParaRPr sz="800" b="1">
                <a:latin typeface="Roboto"/>
                <a:ea typeface="Roboto"/>
                <a:cs typeface="Roboto"/>
                <a:sym typeface="Roboto"/>
              </a:endParaRPr>
            </a:p>
          </p:txBody>
        </p:sp>
      </p:grpSp>
      <p:sp>
        <p:nvSpPr>
          <p:cNvPr id="179" name="Google Shape;179;p20"/>
          <p:cNvSpPr/>
          <p:nvPr/>
        </p:nvSpPr>
        <p:spPr>
          <a:xfrm rot="1800047">
            <a:off x="4314543" y="2188384"/>
            <a:ext cx="2690936" cy="2690936"/>
          </a:xfrm>
          <a:prstGeom prst="blockArc">
            <a:avLst>
              <a:gd name="adj1" fmla="val 14414370"/>
              <a:gd name="adj2" fmla="val 18998613"/>
              <a:gd name="adj3" fmla="val 8907"/>
            </a:avLst>
          </a:prstGeom>
          <a:solidFill>
            <a:srgbClr val="55156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80" name="Google Shape;180;p20"/>
          <p:cNvSpPr/>
          <p:nvPr/>
        </p:nvSpPr>
        <p:spPr>
          <a:xfrm rot="-9000757" flipH="1">
            <a:off x="4320416" y="2186758"/>
            <a:ext cx="2690226" cy="2690226"/>
          </a:xfrm>
          <a:prstGeom prst="blockArc">
            <a:avLst>
              <a:gd name="adj1" fmla="val 20178804"/>
              <a:gd name="adj2" fmla="val 2623923"/>
              <a:gd name="adj3" fmla="val 8858"/>
            </a:avLst>
          </a:prstGeom>
          <a:solidFill>
            <a:srgbClr val="9225A5"/>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81" name="Google Shape;181;p20"/>
          <p:cNvSpPr txBox="1"/>
          <p:nvPr/>
        </p:nvSpPr>
        <p:spPr>
          <a:xfrm>
            <a:off x="4815799" y="3132550"/>
            <a:ext cx="1690200" cy="804300"/>
          </a:xfrm>
          <a:prstGeom prst="rect">
            <a:avLst/>
          </a:prstGeom>
          <a:noFill/>
          <a:ln>
            <a:noFill/>
          </a:ln>
        </p:spPr>
        <p:txBody>
          <a:bodyPr spcFirstLastPara="1" wrap="square" lIns="91425" tIns="91425" rIns="91425" bIns="91425" anchor="ctr" anchorCtr="0">
            <a:noAutofit/>
          </a:bodyPr>
          <a:lstStyle/>
          <a:p>
            <a:pPr algn="ctr">
              <a:lnSpc>
                <a:spcPct val="115000"/>
              </a:lnSpc>
            </a:pPr>
            <a:r>
              <a:rPr lang="en" sz="1600" b="1">
                <a:solidFill>
                  <a:srgbClr val="020202"/>
                </a:solidFill>
                <a:latin typeface="Roboto"/>
                <a:ea typeface="Roboto"/>
                <a:cs typeface="Roboto"/>
                <a:sym typeface="Roboto"/>
              </a:rPr>
              <a:t>Machine Learning Lifecycle</a:t>
            </a:r>
            <a:endParaRPr sz="1600">
              <a:solidFill>
                <a:srgbClr val="020202"/>
              </a:solidFill>
            </a:endParaRPr>
          </a:p>
        </p:txBody>
      </p:sp>
      <p:sp>
        <p:nvSpPr>
          <p:cNvPr id="182" name="Google Shape;182;p20"/>
          <p:cNvSpPr/>
          <p:nvPr/>
        </p:nvSpPr>
        <p:spPr>
          <a:xfrm rot="-3781968">
            <a:off x="6651466" y="2959935"/>
            <a:ext cx="363191" cy="363191"/>
          </a:xfrm>
          <a:prstGeom prst="rtTriangle">
            <a:avLst/>
          </a:prstGeom>
          <a:solidFill>
            <a:srgbClr val="551561"/>
          </a:solidFill>
          <a:ln>
            <a:noFill/>
          </a:ln>
        </p:spPr>
        <p:txBody>
          <a:bodyPr spcFirstLastPara="1" wrap="square" lIns="91425" tIns="91425" rIns="91425" bIns="91425" anchor="ctr" anchorCtr="0">
            <a:noAutofit/>
          </a:bodyPr>
          <a:lstStyle/>
          <a:p>
            <a:endParaRPr/>
          </a:p>
        </p:txBody>
      </p:sp>
      <p:sp>
        <p:nvSpPr>
          <p:cNvPr id="183" name="Google Shape;183;p20"/>
          <p:cNvSpPr/>
          <p:nvPr/>
        </p:nvSpPr>
        <p:spPr>
          <a:xfrm rot="-1800109" flipH="1">
            <a:off x="4309730" y="2184424"/>
            <a:ext cx="2696852" cy="2696852"/>
          </a:xfrm>
          <a:prstGeom prst="blockArc">
            <a:avLst>
              <a:gd name="adj1" fmla="val 14334136"/>
              <a:gd name="adj2" fmla="val 18854681"/>
              <a:gd name="adj3" fmla="val 8846"/>
            </a:avLst>
          </a:prstGeom>
          <a:solidFill>
            <a:srgbClr val="D686E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84" name="Google Shape;184;p20"/>
          <p:cNvSpPr/>
          <p:nvPr/>
        </p:nvSpPr>
        <p:spPr>
          <a:xfrm rot="9000757">
            <a:off x="4302132" y="2189583"/>
            <a:ext cx="2690226" cy="2690226"/>
          </a:xfrm>
          <a:prstGeom prst="blockArc">
            <a:avLst>
              <a:gd name="adj1" fmla="val 20184517"/>
              <a:gd name="adj2" fmla="val 3007258"/>
              <a:gd name="adj3" fmla="val 9336"/>
            </a:avLst>
          </a:prstGeom>
          <a:solidFill>
            <a:srgbClr val="9225A5"/>
          </a:solidFill>
          <a:ln w="9525" cap="flat" cmpd="sng">
            <a:solidFill>
              <a:srgbClr val="9225A5"/>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85" name="Google Shape;185;p20"/>
          <p:cNvSpPr/>
          <p:nvPr/>
        </p:nvSpPr>
        <p:spPr>
          <a:xfrm rot="-9000757" flipH="1">
            <a:off x="4302228" y="2191108"/>
            <a:ext cx="2690226" cy="2690226"/>
          </a:xfrm>
          <a:prstGeom prst="blockArc">
            <a:avLst>
              <a:gd name="adj1" fmla="val 15738599"/>
              <a:gd name="adj2" fmla="val 20008131"/>
              <a:gd name="adj3" fmla="val 9063"/>
            </a:avLst>
          </a:prstGeom>
          <a:solidFill>
            <a:srgbClr val="55156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endParaRPr/>
          </a:p>
        </p:txBody>
      </p:sp>
      <p:sp>
        <p:nvSpPr>
          <p:cNvPr id="186" name="Google Shape;186;p20"/>
          <p:cNvSpPr/>
          <p:nvPr/>
        </p:nvSpPr>
        <p:spPr>
          <a:xfrm rot="9240359">
            <a:off x="4308212" y="2959641"/>
            <a:ext cx="363469" cy="363469"/>
          </a:xfrm>
          <a:prstGeom prst="rtTriangle">
            <a:avLst/>
          </a:prstGeom>
          <a:solidFill>
            <a:srgbClr val="9225A5"/>
          </a:solidFill>
          <a:ln>
            <a:noFill/>
          </a:ln>
        </p:spPr>
        <p:txBody>
          <a:bodyPr spcFirstLastPara="1" wrap="square" lIns="91425" tIns="91425" rIns="91425" bIns="91425" anchor="ctr" anchorCtr="0">
            <a:noAutofit/>
          </a:bodyPr>
          <a:lstStyle/>
          <a:p>
            <a:endParaRPr/>
          </a:p>
        </p:txBody>
      </p:sp>
      <p:sp>
        <p:nvSpPr>
          <p:cNvPr id="187" name="Google Shape;187;p20"/>
          <p:cNvSpPr/>
          <p:nvPr/>
        </p:nvSpPr>
        <p:spPr>
          <a:xfrm rot="476150">
            <a:off x="6214659" y="4341151"/>
            <a:ext cx="362875" cy="362875"/>
          </a:xfrm>
          <a:prstGeom prst="rtTriangle">
            <a:avLst/>
          </a:prstGeom>
          <a:solidFill>
            <a:srgbClr val="9225A5"/>
          </a:solidFill>
          <a:ln>
            <a:noFill/>
          </a:ln>
        </p:spPr>
        <p:txBody>
          <a:bodyPr spcFirstLastPara="1" wrap="square" lIns="91425" tIns="91425" rIns="91425" bIns="91425" anchor="ctr" anchorCtr="0">
            <a:noAutofit/>
          </a:bodyPr>
          <a:lstStyle/>
          <a:p>
            <a:endParaRPr/>
          </a:p>
        </p:txBody>
      </p:sp>
      <p:sp>
        <p:nvSpPr>
          <p:cNvPr id="188" name="Google Shape;188;p20"/>
          <p:cNvSpPr/>
          <p:nvPr/>
        </p:nvSpPr>
        <p:spPr>
          <a:xfrm rot="4857950">
            <a:off x="4748424" y="4341102"/>
            <a:ext cx="363003" cy="363003"/>
          </a:xfrm>
          <a:prstGeom prst="rtTriangle">
            <a:avLst/>
          </a:prstGeom>
          <a:solidFill>
            <a:srgbClr val="551561"/>
          </a:solidFill>
          <a:ln>
            <a:noFill/>
          </a:ln>
        </p:spPr>
        <p:txBody>
          <a:bodyPr spcFirstLastPara="1" wrap="square" lIns="91425" tIns="91425" rIns="91425" bIns="91425" anchor="ctr" anchorCtr="0">
            <a:noAutofit/>
          </a:bodyPr>
          <a:lstStyle/>
          <a:p>
            <a:endParaRPr/>
          </a:p>
        </p:txBody>
      </p:sp>
      <p:sp>
        <p:nvSpPr>
          <p:cNvPr id="189" name="Google Shape;189;p20"/>
          <p:cNvSpPr/>
          <p:nvPr/>
        </p:nvSpPr>
        <p:spPr>
          <a:xfrm rot="-8100000">
            <a:off x="5477415" y="2129343"/>
            <a:ext cx="363170" cy="363170"/>
          </a:xfrm>
          <a:prstGeom prst="rtTriangle">
            <a:avLst/>
          </a:prstGeom>
          <a:solidFill>
            <a:srgbClr val="D686E4"/>
          </a:solidFill>
          <a:ln>
            <a:noFill/>
          </a:ln>
        </p:spPr>
        <p:txBody>
          <a:bodyPr spcFirstLastPara="1" wrap="square" lIns="91425" tIns="91425" rIns="91425" bIns="91425" anchor="ctr" anchorCtr="0">
            <a:noAutofit/>
          </a:bodyPr>
          <a:lstStyle/>
          <a:p>
            <a:endParaRPr/>
          </a:p>
        </p:txBody>
      </p:sp>
      <p:sp>
        <p:nvSpPr>
          <p:cNvPr id="190" name="Google Shape;190;p20"/>
          <p:cNvSpPr/>
          <p:nvPr/>
        </p:nvSpPr>
        <p:spPr>
          <a:xfrm>
            <a:off x="4177550" y="4730350"/>
            <a:ext cx="2265600" cy="1159200"/>
          </a:xfrm>
          <a:prstGeom prst="ellipse">
            <a:avLst/>
          </a:prstGeom>
          <a:noFill/>
          <a:ln w="762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1" name="Google Shape;191;p20"/>
          <p:cNvSpPr txBox="1"/>
          <p:nvPr/>
        </p:nvSpPr>
        <p:spPr>
          <a:xfrm>
            <a:off x="6580400" y="5273950"/>
            <a:ext cx="2265599" cy="1015632"/>
          </a:xfrm>
          <a:prstGeom prst="rect">
            <a:avLst/>
          </a:prstGeom>
          <a:noFill/>
          <a:ln>
            <a:noFill/>
          </a:ln>
        </p:spPr>
        <p:txBody>
          <a:bodyPr spcFirstLastPara="1" wrap="square" lIns="91425" tIns="91425" rIns="91425" bIns="91425" anchor="t" anchorCtr="0">
            <a:spAutoFit/>
          </a:bodyPr>
          <a:lstStyle/>
          <a:p>
            <a:r>
              <a:rPr lang="en" dirty="0"/>
              <a:t>See IJAIED paper by </a:t>
            </a:r>
            <a:br>
              <a:rPr lang="en" dirty="0"/>
            </a:br>
            <a:r>
              <a:rPr lang="en" dirty="0"/>
              <a:t>Baker &amp; Hawn (in press)</a:t>
            </a:r>
            <a:endParaRPr dirty="0"/>
          </a:p>
        </p:txBody>
      </p:sp>
      <p:sp>
        <p:nvSpPr>
          <p:cNvPr id="3" name="Title 2">
            <a:extLst>
              <a:ext uri="{FF2B5EF4-FFF2-40B4-BE49-F238E27FC236}">
                <a16:creationId xmlns:a16="http://schemas.microsoft.com/office/drawing/2014/main" id="{186DD65A-80F1-7225-A4CB-4403849715F3}"/>
              </a:ext>
            </a:extLst>
          </p:cNvPr>
          <p:cNvSpPr>
            <a:spLocks noGrp="1"/>
          </p:cNvSpPr>
          <p:nvPr>
            <p:ph type="title"/>
          </p:nvPr>
        </p:nvSpPr>
        <p:spPr/>
        <p:txBody>
          <a:bodyPr>
            <a:normAutofit fontScale="90000"/>
          </a:bodyPr>
          <a:lstStyle/>
          <a:p>
            <a:endParaRPr lang="en-US"/>
          </a:p>
        </p:txBody>
      </p:sp>
      <p:sp>
        <p:nvSpPr>
          <p:cNvPr id="4" name="Google Shape;95;p18">
            <a:extLst>
              <a:ext uri="{FF2B5EF4-FFF2-40B4-BE49-F238E27FC236}">
                <a16:creationId xmlns:a16="http://schemas.microsoft.com/office/drawing/2014/main" id="{460EEE19-05C1-4FAD-4307-049BA6ACD7AD}"/>
              </a:ext>
            </a:extLst>
          </p:cNvPr>
          <p:cNvSpPr txBox="1">
            <a:spLocks/>
          </p:cNvSpPr>
          <p:nvPr/>
        </p:nvSpPr>
        <p:spPr>
          <a:xfrm>
            <a:off x="229646" y="241752"/>
            <a:ext cx="8520600" cy="572700"/>
          </a:xfrm>
          <a:prstGeom prst="rect">
            <a:avLst/>
          </a:prstGeom>
        </p:spPr>
        <p:txBody>
          <a:bodyPr spcFirstLastPara="1" vert="horz" wrap="square" lIns="91425" tIns="91425" rIns="91425" bIns="91425" rtlCol="0" anchor="t" anchorCtr="0">
            <a:noAutofit/>
          </a:bodyPr>
          <a:lstStyle>
            <a:lvl1pPr lvl="0" algn="ctr" defTabSz="914400" rtl="0" eaLnBrk="1" latinLnBrk="0" hangingPunct="1">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l"/>
            <a:r>
              <a:rPr lang="en-US" sz="4000" dirty="0"/>
              <a:t>The Machine Learning Lifecycle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normAutofit fontScale="90000"/>
          </a:bodyPr>
          <a:lstStyle/>
          <a:p>
            <a:r>
              <a:rPr lang="en" dirty="0"/>
              <a:t>Bias from </a:t>
            </a:r>
            <a:br>
              <a:rPr lang="en" dirty="0"/>
            </a:br>
            <a:r>
              <a:rPr lang="en" dirty="0"/>
              <a:t>Measurement/Data Collection</a:t>
            </a:r>
            <a:endParaRPr lang="en-US" dirty="0"/>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normAutofit fontScale="92500" lnSpcReduction="10000"/>
          </a:bodyPr>
          <a:lstStyle/>
          <a:p>
            <a:pPr marL="457200" lvl="0" indent="-368300" algn="l" rtl="0">
              <a:spcBef>
                <a:spcPts val="0"/>
              </a:spcBef>
              <a:spcAft>
                <a:spcPts val="0"/>
              </a:spcAft>
              <a:buSzPts val="2200"/>
              <a:buChar char="●"/>
            </a:pPr>
            <a:r>
              <a:rPr lang="en-US" dirty="0"/>
              <a:t>Representational Bias (Suresh &amp; </a:t>
            </a:r>
            <a:r>
              <a:rPr lang="en-US" dirty="0" err="1"/>
              <a:t>Guttag</a:t>
            </a:r>
            <a:r>
              <a:rPr lang="en-US" dirty="0"/>
              <a:t>, 2020)</a:t>
            </a:r>
          </a:p>
          <a:p>
            <a:pPr marL="914400" lvl="1" indent="-355600" algn="l" rtl="0">
              <a:spcBef>
                <a:spcPts val="1000"/>
              </a:spcBef>
              <a:spcAft>
                <a:spcPts val="0"/>
              </a:spcAft>
              <a:buSzPts val="2000"/>
              <a:buChar char="○"/>
            </a:pPr>
            <a:r>
              <a:rPr lang="en-US" sz="3200" dirty="0"/>
              <a:t>Model performs less well for groups less represented in data used to develop models </a:t>
            </a:r>
          </a:p>
          <a:p>
            <a:pPr marL="1371600" lvl="2" indent="-355600" algn="l" rtl="0">
              <a:spcBef>
                <a:spcPts val="1000"/>
              </a:spcBef>
              <a:spcAft>
                <a:spcPts val="0"/>
              </a:spcAft>
              <a:buSzPts val="2000"/>
              <a:buChar char="■"/>
            </a:pPr>
            <a:r>
              <a:rPr lang="en-US" sz="3200" dirty="0"/>
              <a:t>For example, model mostly developed using data from suburban middle class learners and then used in Jackson Heights</a:t>
            </a:r>
          </a:p>
          <a:p>
            <a:pPr marL="1371600" lvl="2" indent="-355600" algn="l" rtl="0">
              <a:spcBef>
                <a:spcPts val="1000"/>
              </a:spcBef>
              <a:spcAft>
                <a:spcPts val="1000"/>
              </a:spcAft>
              <a:buSzPts val="2000"/>
              <a:buChar char="■"/>
            </a:pPr>
            <a:r>
              <a:rPr lang="en-US" sz="3200" dirty="0"/>
              <a:t>Even a “complete” data set may not be enough if a group is rarely seen in the data set</a:t>
            </a:r>
          </a:p>
          <a:p>
            <a:pPr marL="114300" lvl="0" indent="0" algn="l" rtl="0">
              <a:spcBef>
                <a:spcPts val="1200"/>
              </a:spcBef>
              <a:spcAft>
                <a:spcPts val="0"/>
              </a:spcAft>
              <a:buSzPts val="1800"/>
              <a:buNone/>
            </a:pPr>
            <a:endParaRPr lang="en-US" sz="4400" dirty="0"/>
          </a:p>
        </p:txBody>
      </p:sp>
    </p:spTree>
    <p:extLst>
      <p:ext uri="{BB962C8B-B14F-4D97-AF65-F5344CB8AC3E}">
        <p14:creationId xmlns:p14="http://schemas.microsoft.com/office/powerpoint/2010/main" val="4028932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normAutofit/>
          </a:bodyPr>
          <a:lstStyle/>
          <a:p>
            <a:r>
              <a:rPr lang="en" dirty="0"/>
              <a:t>Measuring Algorithmic Bias</a:t>
            </a:r>
            <a:endParaRPr lang="en-US" dirty="0"/>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normAutofit/>
          </a:bodyPr>
          <a:lstStyle/>
          <a:p>
            <a:pPr marL="457200" lvl="0" indent="-368300" algn="l" rtl="0">
              <a:spcBef>
                <a:spcPts val="0"/>
              </a:spcBef>
              <a:spcAft>
                <a:spcPts val="0"/>
              </a:spcAft>
              <a:buSzPts val="2200"/>
              <a:buChar char="●"/>
            </a:pPr>
            <a:r>
              <a:rPr lang="en-US" dirty="0"/>
              <a:t>Testing by group</a:t>
            </a:r>
          </a:p>
          <a:p>
            <a:pPr marL="457200" lvl="0" indent="-368300" algn="l" rtl="0">
              <a:spcBef>
                <a:spcPts val="0"/>
              </a:spcBef>
              <a:spcAft>
                <a:spcPts val="0"/>
              </a:spcAft>
              <a:buSzPts val="2200"/>
              <a:buChar char="●"/>
            </a:pPr>
            <a:r>
              <a:rPr lang="en-US" dirty="0"/>
              <a:t>Cross-validating by group</a:t>
            </a:r>
          </a:p>
          <a:p>
            <a:pPr marL="457200" lvl="0" indent="-368300" algn="l" rtl="0">
              <a:spcBef>
                <a:spcPts val="0"/>
              </a:spcBef>
              <a:spcAft>
                <a:spcPts val="0"/>
              </a:spcAft>
              <a:buSzPts val="2200"/>
              <a:buChar char="●"/>
            </a:pPr>
            <a:endParaRPr lang="en-US" dirty="0"/>
          </a:p>
          <a:p>
            <a:pPr marL="457200" lvl="0" indent="-368300" algn="l" rtl="0">
              <a:spcBef>
                <a:spcPts val="0"/>
              </a:spcBef>
              <a:spcAft>
                <a:spcPts val="0"/>
              </a:spcAft>
              <a:buSzPts val="2200"/>
              <a:buChar char="●"/>
            </a:pPr>
            <a:r>
              <a:rPr lang="en-US" dirty="0"/>
              <a:t>What are the pluses and minuses of these approaches?</a:t>
            </a:r>
          </a:p>
          <a:p>
            <a:pPr marL="457200" lvl="0" indent="-368300" algn="l" rtl="0">
              <a:spcBef>
                <a:spcPts val="0"/>
              </a:spcBef>
              <a:spcAft>
                <a:spcPts val="0"/>
              </a:spcAft>
              <a:buSzPts val="2200"/>
              <a:buChar char="●"/>
            </a:pPr>
            <a:endParaRPr lang="en-US" dirty="0"/>
          </a:p>
          <a:p>
            <a:pPr marL="457200" lvl="0" indent="-368300" algn="l" rtl="0">
              <a:spcBef>
                <a:spcPts val="0"/>
              </a:spcBef>
              <a:spcAft>
                <a:spcPts val="0"/>
              </a:spcAft>
              <a:buSzPts val="2200"/>
              <a:buChar char="●"/>
            </a:pPr>
            <a:endParaRPr lang="en-US" dirty="0"/>
          </a:p>
          <a:p>
            <a:pPr marL="114300" lvl="0" indent="0" algn="l" rtl="0">
              <a:spcBef>
                <a:spcPts val="1200"/>
              </a:spcBef>
              <a:spcAft>
                <a:spcPts val="0"/>
              </a:spcAft>
              <a:buSzPts val="1800"/>
              <a:buNone/>
            </a:pPr>
            <a:endParaRPr lang="en-US" sz="4400" dirty="0"/>
          </a:p>
        </p:txBody>
      </p:sp>
    </p:spTree>
    <p:extLst>
      <p:ext uri="{BB962C8B-B14F-4D97-AF65-F5344CB8AC3E}">
        <p14:creationId xmlns:p14="http://schemas.microsoft.com/office/powerpoint/2010/main" val="94603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8453-C045-2929-71CF-51095AD4A2EB}"/>
              </a:ext>
            </a:extLst>
          </p:cNvPr>
          <p:cNvSpPr>
            <a:spLocks noGrp="1"/>
          </p:cNvSpPr>
          <p:nvPr>
            <p:ph type="title"/>
          </p:nvPr>
        </p:nvSpPr>
        <p:spPr/>
        <p:txBody>
          <a:bodyPr/>
          <a:lstStyle/>
          <a:p>
            <a:r>
              <a:rPr lang="en-US" dirty="0"/>
              <a:t>But even this may not be enough</a:t>
            </a:r>
          </a:p>
        </p:txBody>
      </p:sp>
      <p:sp>
        <p:nvSpPr>
          <p:cNvPr id="3" name="Content Placeholder 2">
            <a:extLst>
              <a:ext uri="{FF2B5EF4-FFF2-40B4-BE49-F238E27FC236}">
                <a16:creationId xmlns:a16="http://schemas.microsoft.com/office/drawing/2014/main" id="{C4033D33-D2C4-C1DF-F05B-FBBD8DC9D6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80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RapidMiner folks</a:t>
            </a:r>
          </a:p>
        </p:txBody>
      </p:sp>
      <p:sp>
        <p:nvSpPr>
          <p:cNvPr id="3" name="Content Placeholder 2"/>
          <p:cNvSpPr>
            <a:spLocks noGrp="1"/>
          </p:cNvSpPr>
          <p:nvPr>
            <p:ph idx="1"/>
          </p:nvPr>
        </p:nvSpPr>
        <p:spPr/>
        <p:txBody>
          <a:bodyPr/>
          <a:lstStyle/>
          <a:p>
            <a:r>
              <a:rPr lang="en-US" dirty="0"/>
              <a:t>How well did you succeed in making the tool work?</a:t>
            </a:r>
          </a:p>
          <a:p>
            <a:endParaRPr lang="en-US" dirty="0"/>
          </a:p>
          <a:p>
            <a:r>
              <a:rPr lang="en-US" dirty="0"/>
              <a:t>What were some of the biggest challenges?</a:t>
            </a:r>
          </a:p>
        </p:txBody>
      </p:sp>
    </p:spTree>
    <p:extLst>
      <p:ext uri="{BB962C8B-B14F-4D97-AF65-F5344CB8AC3E}">
        <p14:creationId xmlns:p14="http://schemas.microsoft.com/office/powerpoint/2010/main" val="48523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normAutofit fontScale="90000"/>
          </a:bodyPr>
          <a:lstStyle/>
          <a:p>
            <a:r>
              <a:rPr lang="en" dirty="0"/>
              <a:t>Bias from </a:t>
            </a:r>
            <a:br>
              <a:rPr lang="en" dirty="0"/>
            </a:br>
            <a:r>
              <a:rPr lang="en" dirty="0"/>
              <a:t>Measurement/Data Collection</a:t>
            </a:r>
            <a:endParaRPr lang="en-US" dirty="0"/>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normAutofit/>
          </a:bodyPr>
          <a:lstStyle/>
          <a:p>
            <a:pPr indent="-368300">
              <a:buSzPts val="2200"/>
            </a:pPr>
            <a:r>
              <a:rPr lang="en-US" dirty="0"/>
              <a:t>Measurement Bias (Suresh &amp; </a:t>
            </a:r>
            <a:r>
              <a:rPr lang="en-US" dirty="0" err="1"/>
              <a:t>Guttag</a:t>
            </a:r>
            <a:r>
              <a:rPr lang="en-US" dirty="0"/>
              <a:t>, 2020)</a:t>
            </a:r>
          </a:p>
          <a:p>
            <a:pPr marL="914400" lvl="1" indent="-355600" algn="l" rtl="0">
              <a:spcBef>
                <a:spcPts val="1000"/>
              </a:spcBef>
              <a:spcAft>
                <a:spcPts val="0"/>
              </a:spcAft>
              <a:buSzPts val="2000"/>
              <a:buChar char="○"/>
            </a:pPr>
            <a:r>
              <a:rPr lang="en-US" sz="3200" dirty="0"/>
              <a:t>Bias in training examples used to develop models</a:t>
            </a:r>
          </a:p>
          <a:p>
            <a:pPr marL="914400" lvl="1" indent="-355600" algn="l" rtl="0">
              <a:spcBef>
                <a:spcPts val="1000"/>
              </a:spcBef>
              <a:spcAft>
                <a:spcPts val="0"/>
              </a:spcAft>
              <a:buSzPts val="2000"/>
              <a:buChar char="○"/>
            </a:pPr>
            <a:r>
              <a:rPr lang="en-US" sz="3200" dirty="0"/>
              <a:t>Judgement by others</a:t>
            </a:r>
          </a:p>
          <a:p>
            <a:pPr marL="914400" lvl="1" indent="-355600" algn="l" rtl="0">
              <a:spcBef>
                <a:spcPts val="1000"/>
              </a:spcBef>
              <a:spcAft>
                <a:spcPts val="0"/>
              </a:spcAft>
              <a:buSzPts val="2000"/>
              <a:buChar char="○"/>
            </a:pPr>
            <a:r>
              <a:rPr lang="en-US" sz="3200" dirty="0"/>
              <a:t>Judgement by self</a:t>
            </a:r>
          </a:p>
          <a:p>
            <a:pPr marL="914400" lvl="1" indent="-355600" algn="l" rtl="0">
              <a:spcBef>
                <a:spcPts val="1000"/>
              </a:spcBef>
              <a:spcAft>
                <a:spcPts val="1000"/>
              </a:spcAft>
              <a:buSzPts val="2000"/>
              <a:buChar char="○"/>
            </a:pPr>
            <a:r>
              <a:rPr lang="en-US" sz="3200" dirty="0"/>
              <a:t>Human coders</a:t>
            </a:r>
          </a:p>
          <a:p>
            <a:pPr marL="114300" lvl="0" indent="0" algn="l" rtl="0">
              <a:spcBef>
                <a:spcPts val="1200"/>
              </a:spcBef>
              <a:spcAft>
                <a:spcPts val="0"/>
              </a:spcAft>
              <a:buSzPts val="1800"/>
              <a:buNone/>
            </a:pPr>
            <a:endParaRPr lang="en-US" sz="6000" dirty="0"/>
          </a:p>
        </p:txBody>
      </p:sp>
    </p:spTree>
    <p:extLst>
      <p:ext uri="{BB962C8B-B14F-4D97-AF65-F5344CB8AC3E}">
        <p14:creationId xmlns:p14="http://schemas.microsoft.com/office/powerpoint/2010/main" val="3054663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BB1-E5A6-0081-7DDA-12A0525ED2A1}"/>
              </a:ext>
            </a:extLst>
          </p:cNvPr>
          <p:cNvSpPr>
            <a:spLocks noGrp="1"/>
          </p:cNvSpPr>
          <p:nvPr>
            <p:ph type="title"/>
          </p:nvPr>
        </p:nvSpPr>
        <p:spPr/>
        <p:txBody>
          <a:bodyPr>
            <a:normAutofit fontScale="90000"/>
          </a:bodyPr>
          <a:lstStyle/>
          <a:p>
            <a:r>
              <a:rPr lang="en" dirty="0"/>
              <a:t>Can anyone offer examples of each of these?</a:t>
            </a:r>
            <a:endParaRPr lang="en-US" dirty="0"/>
          </a:p>
        </p:txBody>
      </p:sp>
      <p:sp>
        <p:nvSpPr>
          <p:cNvPr id="3" name="Content Placeholder 2">
            <a:extLst>
              <a:ext uri="{FF2B5EF4-FFF2-40B4-BE49-F238E27FC236}">
                <a16:creationId xmlns:a16="http://schemas.microsoft.com/office/drawing/2014/main" id="{3B58A5CC-BD9B-28AD-BA69-17D9E3C18C06}"/>
              </a:ext>
            </a:extLst>
          </p:cNvPr>
          <p:cNvSpPr>
            <a:spLocks noGrp="1"/>
          </p:cNvSpPr>
          <p:nvPr>
            <p:ph idx="1"/>
          </p:nvPr>
        </p:nvSpPr>
        <p:spPr/>
        <p:txBody>
          <a:bodyPr>
            <a:normAutofit/>
          </a:bodyPr>
          <a:lstStyle/>
          <a:p>
            <a:pPr indent="-368300">
              <a:buSzPts val="2200"/>
            </a:pPr>
            <a:r>
              <a:rPr lang="en-US" dirty="0"/>
              <a:t>Measurement Bias (Suresh &amp; </a:t>
            </a:r>
            <a:r>
              <a:rPr lang="en-US" dirty="0" err="1"/>
              <a:t>Guttag</a:t>
            </a:r>
            <a:r>
              <a:rPr lang="en-US" dirty="0"/>
              <a:t>, 2020)</a:t>
            </a:r>
          </a:p>
          <a:p>
            <a:pPr marL="914400" lvl="1" indent="-355600" algn="l" rtl="0">
              <a:spcBef>
                <a:spcPts val="1000"/>
              </a:spcBef>
              <a:spcAft>
                <a:spcPts val="0"/>
              </a:spcAft>
              <a:buSzPts val="2000"/>
              <a:buChar char="○"/>
            </a:pPr>
            <a:r>
              <a:rPr lang="en-US" sz="3200" dirty="0"/>
              <a:t>Bias in training examples used to develop models</a:t>
            </a:r>
          </a:p>
          <a:p>
            <a:pPr marL="914400" lvl="1" indent="-355600" algn="l" rtl="0">
              <a:spcBef>
                <a:spcPts val="1000"/>
              </a:spcBef>
              <a:spcAft>
                <a:spcPts val="0"/>
              </a:spcAft>
              <a:buSzPts val="2000"/>
              <a:buChar char="○"/>
            </a:pPr>
            <a:r>
              <a:rPr lang="en-US" sz="3200" dirty="0"/>
              <a:t>Judgement by others</a:t>
            </a:r>
          </a:p>
          <a:p>
            <a:pPr marL="914400" lvl="1" indent="-355600" algn="l" rtl="0">
              <a:spcBef>
                <a:spcPts val="1000"/>
              </a:spcBef>
              <a:spcAft>
                <a:spcPts val="0"/>
              </a:spcAft>
              <a:buSzPts val="2000"/>
              <a:buChar char="○"/>
            </a:pPr>
            <a:r>
              <a:rPr lang="en-US" sz="3200" dirty="0"/>
              <a:t>Judgement by self</a:t>
            </a:r>
          </a:p>
          <a:p>
            <a:pPr marL="914400" lvl="1" indent="-355600" algn="l" rtl="0">
              <a:spcBef>
                <a:spcPts val="1000"/>
              </a:spcBef>
              <a:spcAft>
                <a:spcPts val="1000"/>
              </a:spcAft>
              <a:buSzPts val="2000"/>
              <a:buChar char="○"/>
            </a:pPr>
            <a:r>
              <a:rPr lang="en-US" sz="3200" dirty="0"/>
              <a:t>Human coders</a:t>
            </a:r>
          </a:p>
          <a:p>
            <a:pPr marL="114300" lvl="0" indent="0" algn="l" rtl="0">
              <a:spcBef>
                <a:spcPts val="1200"/>
              </a:spcBef>
              <a:spcAft>
                <a:spcPts val="0"/>
              </a:spcAft>
              <a:buSzPts val="1800"/>
              <a:buNone/>
            </a:pPr>
            <a:endParaRPr lang="en-US" sz="6000" dirty="0"/>
          </a:p>
        </p:txBody>
      </p:sp>
    </p:spTree>
    <p:extLst>
      <p:ext uri="{BB962C8B-B14F-4D97-AF65-F5344CB8AC3E}">
        <p14:creationId xmlns:p14="http://schemas.microsoft.com/office/powerpoint/2010/main" val="2815876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fontScale="90000"/>
          </a:bodyPr>
          <a:lstStyle/>
          <a:p>
            <a:r>
              <a:rPr lang="en-US" dirty="0"/>
              <a:t>A brief summary of evidence on algorithmic bias</a:t>
            </a:r>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p:txBody>
          <a:bodyPr>
            <a:normAutofit lnSpcReduction="10000"/>
          </a:bodyPr>
          <a:lstStyle/>
          <a:p>
            <a:r>
              <a:rPr lang="en-US" dirty="0"/>
              <a:t>For full details as of 2021, see our IJAIED article (Baker &amp; Hawn, 2021) </a:t>
            </a:r>
          </a:p>
          <a:p>
            <a:endParaRPr lang="en-US" dirty="0"/>
          </a:p>
          <a:p>
            <a:r>
              <a:rPr lang="en-US" dirty="0"/>
              <a:t>For the very most up-to-date info, see our wiki at </a:t>
            </a:r>
            <a:r>
              <a:rPr lang="en-US" dirty="0">
                <a:hlinkClick r:id="rId2"/>
              </a:rPr>
              <a:t>https://www.pcla.wiki/index.php/Algorithmic_Bias_in_Education</a:t>
            </a:r>
            <a:endParaRPr lang="en-US" dirty="0"/>
          </a:p>
          <a:p>
            <a:r>
              <a:rPr lang="en-US" dirty="0"/>
              <a:t>Developed in large part through hard work by </a:t>
            </a:r>
            <a:r>
              <a:rPr lang="en-US" dirty="0" err="1"/>
              <a:t>Seiyon</a:t>
            </a:r>
            <a:r>
              <a:rPr lang="en-US" dirty="0"/>
              <a:t> Lee</a:t>
            </a:r>
          </a:p>
          <a:p>
            <a:endParaRPr lang="en-US" dirty="0"/>
          </a:p>
          <a:p>
            <a:endParaRPr lang="en-US" dirty="0"/>
          </a:p>
        </p:txBody>
      </p:sp>
    </p:spTree>
    <p:extLst>
      <p:ext uri="{BB962C8B-B14F-4D97-AF65-F5344CB8AC3E}">
        <p14:creationId xmlns:p14="http://schemas.microsoft.com/office/powerpoint/2010/main" val="3485481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a:bodyPr>
          <a:lstStyle/>
          <a:p>
            <a:r>
              <a:rPr lang="en-US" dirty="0"/>
              <a:t>Race/ethnicity</a:t>
            </a:r>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p:txBody>
          <a:bodyPr>
            <a:normAutofit fontScale="92500"/>
          </a:bodyPr>
          <a:lstStyle/>
          <a:p>
            <a:pPr marL="457200" lvl="0" indent="-342900" algn="l" rtl="0">
              <a:spcBef>
                <a:spcPts val="0"/>
              </a:spcBef>
              <a:spcAft>
                <a:spcPts val="0"/>
              </a:spcAft>
              <a:buSzPts val="1800"/>
              <a:buChar char="●"/>
            </a:pPr>
            <a:r>
              <a:rPr lang="en" sz="2400" dirty="0"/>
              <a:t>Several papers show that educational prediction algorithms perform worse for African-American students and Latino students </a:t>
            </a:r>
            <a:br>
              <a:rPr lang="en" sz="2400" dirty="0"/>
            </a:br>
            <a:r>
              <a:rPr lang="en" sz="2400" dirty="0"/>
              <a:t>(Hu &amp; Rangwala, 2020; Anderson et al., 2019; Lee &amp; Kizilcec, 2020)</a:t>
            </a:r>
          </a:p>
          <a:p>
            <a:pPr marL="457200" lvl="0" indent="-342900" algn="l" rtl="0">
              <a:spcBef>
                <a:spcPts val="0"/>
              </a:spcBef>
              <a:spcAft>
                <a:spcPts val="0"/>
              </a:spcAft>
              <a:buSzPts val="1800"/>
              <a:buChar char="●"/>
            </a:pPr>
            <a:endParaRPr lang="en" sz="2400" dirty="0"/>
          </a:p>
          <a:p>
            <a:pPr marL="457200" lvl="0" indent="-342900" algn="l" rtl="0">
              <a:spcBef>
                <a:spcPts val="0"/>
              </a:spcBef>
              <a:spcAft>
                <a:spcPts val="0"/>
              </a:spcAft>
              <a:buSzPts val="1800"/>
              <a:buChar char="●"/>
            </a:pPr>
            <a:r>
              <a:rPr lang="en" sz="2400" dirty="0"/>
              <a:t>Including prediction of grades, course failure, graduation, dropout </a:t>
            </a:r>
          </a:p>
          <a:p>
            <a:pPr marL="457200" lvl="0" indent="-342900" algn="l" rtl="0">
              <a:spcBef>
                <a:spcPts val="0"/>
              </a:spcBef>
              <a:spcAft>
                <a:spcPts val="0"/>
              </a:spcAft>
              <a:buSzPts val="1800"/>
              <a:buChar char="●"/>
            </a:pPr>
            <a:endParaRPr lang="en" sz="2400" dirty="0"/>
          </a:p>
          <a:p>
            <a:pPr marL="457200" lvl="0" indent="-342900" algn="l" rtl="0">
              <a:spcBef>
                <a:spcPts val="0"/>
              </a:spcBef>
              <a:spcAft>
                <a:spcPts val="0"/>
              </a:spcAft>
              <a:buSzPts val="1800"/>
              <a:buChar char="●"/>
            </a:pPr>
            <a:r>
              <a:rPr lang="en" sz="2400" dirty="0"/>
              <a:t>However, automated essay scoring and self-regulated learning detection found to be largely unbiased (Litman et al., 2021; Zhang et al., 2022)</a:t>
            </a:r>
          </a:p>
          <a:p>
            <a:pPr marL="457200" lvl="0" indent="-342900" algn="l" rtl="0">
              <a:spcBef>
                <a:spcPts val="0"/>
              </a:spcBef>
              <a:spcAft>
                <a:spcPts val="0"/>
              </a:spcAft>
              <a:buSzPts val="1800"/>
              <a:buChar char="●"/>
            </a:pPr>
            <a:endParaRPr lang="en" sz="2400" dirty="0"/>
          </a:p>
          <a:p>
            <a:r>
              <a:rPr lang="en-US" sz="2400" dirty="0"/>
              <a:t>Almost never enough data to test for biases impacting Native American learners (but see Christie et al., 2019)</a:t>
            </a:r>
          </a:p>
          <a:p>
            <a:pPr marL="457200" lvl="0" indent="-342900" algn="l" rtl="0">
              <a:spcBef>
                <a:spcPts val="0"/>
              </a:spcBef>
              <a:spcAft>
                <a:spcPts val="0"/>
              </a:spcAft>
              <a:buSzPts val="1800"/>
              <a:buChar char="●"/>
            </a:pPr>
            <a:endParaRPr lang="en" sz="2400" dirty="0"/>
          </a:p>
          <a:p>
            <a:endParaRPr lang="en-US" sz="2400" dirty="0"/>
          </a:p>
        </p:txBody>
      </p:sp>
    </p:spTree>
    <p:extLst>
      <p:ext uri="{BB962C8B-B14F-4D97-AF65-F5344CB8AC3E}">
        <p14:creationId xmlns:p14="http://schemas.microsoft.com/office/powerpoint/2010/main" val="781647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a:bodyPr>
          <a:lstStyle/>
          <a:p>
            <a:r>
              <a:rPr lang="en-US" dirty="0"/>
              <a:t>Race/ethnicity</a:t>
            </a:r>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p:txBody>
          <a:bodyPr>
            <a:normAutofit/>
          </a:bodyPr>
          <a:lstStyle/>
          <a:p>
            <a:pPr marL="457200" lvl="0" indent="-342900" algn="l" rtl="0">
              <a:buSzPts val="1800"/>
              <a:buChar char="●"/>
            </a:pPr>
            <a:r>
              <a:rPr lang="en" dirty="0"/>
              <a:t>Import</a:t>
            </a:r>
            <a:r>
              <a:rPr lang="en-US" dirty="0"/>
              <a:t>an</a:t>
            </a:r>
            <a:r>
              <a:rPr lang="en" dirty="0"/>
              <a:t>t note: many argue for predicting explicitly based on race, but doing so:</a:t>
            </a:r>
          </a:p>
          <a:p>
            <a:pPr lvl="1" indent="-342900">
              <a:buSzPts val="1800"/>
              <a:buChar char="●"/>
            </a:pPr>
            <a:r>
              <a:rPr lang="en" dirty="0"/>
              <a:t>Can actually make model less accurate (Yu et al., 2020, 2021) </a:t>
            </a:r>
          </a:p>
          <a:p>
            <a:pPr lvl="1" indent="-342900">
              <a:buSzPts val="1800"/>
              <a:buChar char="●"/>
            </a:pPr>
            <a:r>
              <a:rPr lang="en" dirty="0"/>
              <a:t>Can replicate bias in decisions being made by instructors (i.e. Wolff et al., 2017)</a:t>
            </a:r>
          </a:p>
          <a:p>
            <a:pPr lvl="1" indent="-342900">
              <a:buSzPts val="1800"/>
              <a:buChar char="●"/>
            </a:pPr>
            <a:r>
              <a:rPr lang="en" dirty="0"/>
              <a:t>Can lead to blatantly discriminatory algorithms (Feathers, 2022)</a:t>
            </a:r>
          </a:p>
          <a:p>
            <a:pPr marL="571500" lvl="1" indent="0">
              <a:buSzPts val="1800"/>
              <a:buNone/>
            </a:pPr>
            <a:endParaRPr lang="en" dirty="0"/>
          </a:p>
          <a:p>
            <a:pPr marL="457200" lvl="0" indent="-342900" algn="l" rtl="0">
              <a:spcBef>
                <a:spcPts val="0"/>
              </a:spcBef>
              <a:spcAft>
                <a:spcPts val="0"/>
              </a:spcAft>
              <a:buSzPts val="1800"/>
              <a:buChar char="●"/>
            </a:pPr>
            <a:endParaRPr lang="en" sz="2400" dirty="0"/>
          </a:p>
          <a:p>
            <a:endParaRPr lang="en-US" sz="2400" dirty="0"/>
          </a:p>
        </p:txBody>
      </p:sp>
    </p:spTree>
    <p:extLst>
      <p:ext uri="{BB962C8B-B14F-4D97-AF65-F5344CB8AC3E}">
        <p14:creationId xmlns:p14="http://schemas.microsoft.com/office/powerpoint/2010/main" val="1718097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a:bodyPr>
          <a:lstStyle/>
          <a:p>
            <a:r>
              <a:rPr lang="en-US" dirty="0"/>
              <a:t>Gender</a:t>
            </a:r>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p:txBody>
          <a:bodyPr>
            <a:normAutofit fontScale="85000" lnSpcReduction="10000"/>
          </a:bodyPr>
          <a:lstStyle/>
          <a:p>
            <a:pPr marL="457200" lvl="0" indent="-342900" algn="l" rtl="0">
              <a:lnSpc>
                <a:spcPct val="115000"/>
              </a:lnSpc>
              <a:spcBef>
                <a:spcPts val="0"/>
              </a:spcBef>
              <a:spcAft>
                <a:spcPts val="0"/>
              </a:spcAft>
              <a:buSzPts val="1800"/>
              <a:buChar char="●"/>
            </a:pPr>
            <a:r>
              <a:rPr lang="en" dirty="0"/>
              <a:t>Mixed complicated results for gender – has been studied several times</a:t>
            </a:r>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r>
              <a:rPr lang="en" dirty="0"/>
              <a:t>But sometimes models seem to be biased against female students (Gardner et al., 2019; Yu et al., 2020, 2021; Verdugo et al., 2022)</a:t>
            </a:r>
          </a:p>
          <a:p>
            <a:pPr marL="457200" lvl="0" indent="-342900" algn="l" rtl="0">
              <a:lnSpc>
                <a:spcPct val="115000"/>
              </a:lnSpc>
              <a:spcBef>
                <a:spcPts val="0"/>
              </a:spcBef>
              <a:spcAft>
                <a:spcPts val="0"/>
              </a:spcAft>
              <a:buSzPts val="1800"/>
              <a:buChar char="●"/>
            </a:pPr>
            <a:endParaRPr lang="en" dirty="0"/>
          </a:p>
          <a:p>
            <a:r>
              <a:rPr lang="en" dirty="0"/>
              <a:t>And sometimes models seem to be biased against male students </a:t>
            </a:r>
            <a:r>
              <a:rPr lang="en-US" dirty="0"/>
              <a:t>(Hu &amp; </a:t>
            </a:r>
            <a:r>
              <a:rPr lang="en-US" dirty="0" err="1"/>
              <a:t>Rangwala</a:t>
            </a:r>
            <a:r>
              <a:rPr lang="en-US" dirty="0"/>
              <a:t>, 2020; Anderson et al., 2019; Lee &amp; </a:t>
            </a:r>
            <a:r>
              <a:rPr lang="en-US" dirty="0" err="1"/>
              <a:t>Kizilcec</a:t>
            </a:r>
            <a:r>
              <a:rPr lang="en-US" dirty="0"/>
              <a:t>, 2020; Yu et al., 2021) </a:t>
            </a:r>
          </a:p>
          <a:p>
            <a:pPr marL="571500" lvl="1" indent="0">
              <a:buSzPts val="1800"/>
              <a:buNone/>
            </a:pPr>
            <a:endParaRPr lang="en" dirty="0"/>
          </a:p>
          <a:p>
            <a:pPr marL="457200" lvl="0" indent="-342900" algn="l" rtl="0">
              <a:spcBef>
                <a:spcPts val="0"/>
              </a:spcBef>
              <a:spcAft>
                <a:spcPts val="0"/>
              </a:spcAft>
              <a:buSzPts val="1800"/>
              <a:buChar char="●"/>
            </a:pPr>
            <a:endParaRPr lang="en" sz="2400" dirty="0"/>
          </a:p>
          <a:p>
            <a:endParaRPr lang="en-US" sz="2400" dirty="0"/>
          </a:p>
        </p:txBody>
      </p:sp>
    </p:spTree>
    <p:extLst>
      <p:ext uri="{BB962C8B-B14F-4D97-AF65-F5344CB8AC3E}">
        <p14:creationId xmlns:p14="http://schemas.microsoft.com/office/powerpoint/2010/main" val="1963208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fontScale="90000"/>
          </a:bodyPr>
          <a:lstStyle/>
          <a:p>
            <a:r>
              <a:rPr lang="en-US" dirty="0"/>
              <a:t>Also evidence for algorithmic bias in education in terms of</a:t>
            </a:r>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p:txBody>
          <a:bodyPr>
            <a:normAutofit fontScale="85000" lnSpcReduction="10000"/>
          </a:bodyPr>
          <a:lstStyle/>
          <a:p>
            <a:r>
              <a:rPr lang="en-US" dirty="0"/>
              <a:t>Socioeconomic status (</a:t>
            </a:r>
            <a:r>
              <a:rPr lang="en-US" dirty="0" err="1"/>
              <a:t>Yudelson</a:t>
            </a:r>
            <a:r>
              <a:rPr lang="en-US" dirty="0"/>
              <a:t> et al., 2014; Yu et al., 2020)</a:t>
            </a:r>
          </a:p>
          <a:p>
            <a:r>
              <a:rPr lang="en-US" dirty="0"/>
              <a:t>Student nationality (Bridgeman et al., 2012; </a:t>
            </a:r>
            <a:r>
              <a:rPr lang="en-US" dirty="0" err="1"/>
              <a:t>Ogan</a:t>
            </a:r>
            <a:r>
              <a:rPr lang="en-US" dirty="0"/>
              <a:t> et al., 2015; Li et al., 2021)</a:t>
            </a:r>
          </a:p>
          <a:p>
            <a:r>
              <a:rPr lang="en-US" dirty="0"/>
              <a:t>Native language (Naismith et al., 2018; Sha et al., 2021)</a:t>
            </a:r>
          </a:p>
          <a:p>
            <a:r>
              <a:rPr lang="en-US" dirty="0"/>
              <a:t>Disabilities (</a:t>
            </a:r>
            <a:r>
              <a:rPr lang="en-US" dirty="0" err="1"/>
              <a:t>Loukina</a:t>
            </a:r>
            <a:r>
              <a:rPr lang="en-US" dirty="0"/>
              <a:t> et al., 2018; </a:t>
            </a:r>
            <a:r>
              <a:rPr lang="en-US" dirty="0" err="1"/>
              <a:t>Riazy</a:t>
            </a:r>
            <a:r>
              <a:rPr lang="en-US" dirty="0"/>
              <a:t> et al., 2020)</a:t>
            </a:r>
          </a:p>
          <a:p>
            <a:r>
              <a:rPr lang="en-US" dirty="0"/>
              <a:t>Urbanicity (</a:t>
            </a:r>
            <a:r>
              <a:rPr lang="en-US" dirty="0" err="1"/>
              <a:t>Ocumpaugh</a:t>
            </a:r>
            <a:r>
              <a:rPr lang="en-US" dirty="0"/>
              <a:t> et al., 2014)</a:t>
            </a:r>
          </a:p>
          <a:p>
            <a:r>
              <a:rPr lang="en-US" dirty="0"/>
              <a:t>Parental Educational Background (Kai et al., 2017)</a:t>
            </a:r>
          </a:p>
          <a:p>
            <a:r>
              <a:rPr lang="en-US" dirty="0"/>
              <a:t>Parent in military (Baker et al., 2020)</a:t>
            </a:r>
          </a:p>
          <a:p>
            <a:pPr marL="571500" lvl="1" indent="0">
              <a:buSzPts val="1800"/>
              <a:buNone/>
            </a:pPr>
            <a:endParaRPr lang="en" dirty="0"/>
          </a:p>
          <a:p>
            <a:pPr marL="457200" lvl="0" indent="-342900" algn="l" rtl="0">
              <a:spcBef>
                <a:spcPts val="0"/>
              </a:spcBef>
              <a:spcAft>
                <a:spcPts val="0"/>
              </a:spcAft>
              <a:buSzPts val="1800"/>
              <a:buChar char="●"/>
            </a:pPr>
            <a:endParaRPr lang="en" sz="2400" dirty="0"/>
          </a:p>
          <a:p>
            <a:endParaRPr lang="en-US" sz="2400" dirty="0"/>
          </a:p>
        </p:txBody>
      </p:sp>
    </p:spTree>
    <p:extLst>
      <p:ext uri="{BB962C8B-B14F-4D97-AF65-F5344CB8AC3E}">
        <p14:creationId xmlns:p14="http://schemas.microsoft.com/office/powerpoint/2010/main" val="1179884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fontScale="90000"/>
          </a:bodyPr>
          <a:lstStyle/>
          <a:p>
            <a:r>
              <a:rPr lang="en" dirty="0"/>
              <a:t>What do we know about bias impacting other groups?</a:t>
            </a:r>
            <a:endParaRPr lang="en-US" dirty="0"/>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p:txBody>
          <a:bodyPr>
            <a:normAutofit/>
          </a:bodyPr>
          <a:lstStyle/>
          <a:p>
            <a:pPr marL="457200" lvl="0" indent="-342900" algn="l" rtl="0">
              <a:spcBef>
                <a:spcPts val="0"/>
              </a:spcBef>
              <a:spcAft>
                <a:spcPts val="0"/>
              </a:spcAft>
              <a:buSzPts val="1800"/>
              <a:buChar char="●"/>
            </a:pPr>
            <a:r>
              <a:rPr lang="en-US" dirty="0"/>
              <a:t>Insufficient research -- there needs to be more</a:t>
            </a:r>
          </a:p>
          <a:p>
            <a:pPr marL="457200" lvl="0" indent="-342900" algn="l" rtl="0">
              <a:spcBef>
                <a:spcPts val="1000"/>
              </a:spcBef>
              <a:spcAft>
                <a:spcPts val="1000"/>
              </a:spcAft>
              <a:buSzPts val="1800"/>
              <a:buChar char="●"/>
            </a:pPr>
            <a:r>
              <a:rPr lang="en-US" dirty="0"/>
              <a:t>Do we even know about all the groups that are impacted?</a:t>
            </a:r>
          </a:p>
          <a:p>
            <a:pPr marL="571500" lvl="1" indent="0">
              <a:buSzPts val="1800"/>
              <a:buNone/>
            </a:pPr>
            <a:endParaRPr lang="en" dirty="0"/>
          </a:p>
          <a:p>
            <a:pPr marL="457200" lvl="0" indent="-342900" algn="l" rtl="0">
              <a:spcBef>
                <a:spcPts val="0"/>
              </a:spcBef>
              <a:spcAft>
                <a:spcPts val="0"/>
              </a:spcAft>
              <a:buSzPts val="1800"/>
              <a:buChar char="●"/>
            </a:pPr>
            <a:endParaRPr lang="en" sz="2400" dirty="0"/>
          </a:p>
          <a:p>
            <a:endParaRPr lang="en-US" sz="2400" dirty="0"/>
          </a:p>
        </p:txBody>
      </p:sp>
    </p:spTree>
    <p:extLst>
      <p:ext uri="{BB962C8B-B14F-4D97-AF65-F5344CB8AC3E}">
        <p14:creationId xmlns:p14="http://schemas.microsoft.com/office/powerpoint/2010/main" val="568983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D22-AB77-FBAA-09E9-681A6483E7C3}"/>
              </a:ext>
            </a:extLst>
          </p:cNvPr>
          <p:cNvSpPr>
            <a:spLocks noGrp="1"/>
          </p:cNvSpPr>
          <p:nvPr>
            <p:ph type="title"/>
          </p:nvPr>
        </p:nvSpPr>
        <p:spPr/>
        <p:txBody>
          <a:bodyPr>
            <a:normAutofit fontScale="90000"/>
          </a:bodyPr>
          <a:lstStyle/>
          <a:p>
            <a:r>
              <a:rPr lang="en" dirty="0"/>
              <a:t>What do we know about bias impacting other groups?</a:t>
            </a:r>
            <a:endParaRPr lang="en-US" dirty="0"/>
          </a:p>
        </p:txBody>
      </p:sp>
      <p:sp>
        <p:nvSpPr>
          <p:cNvPr id="3" name="Content Placeholder 2">
            <a:extLst>
              <a:ext uri="{FF2B5EF4-FFF2-40B4-BE49-F238E27FC236}">
                <a16:creationId xmlns:a16="http://schemas.microsoft.com/office/drawing/2014/main" id="{586B4770-C42C-8383-AE71-1F7A13239094}"/>
              </a:ext>
            </a:extLst>
          </p:cNvPr>
          <p:cNvSpPr>
            <a:spLocks noGrp="1"/>
          </p:cNvSpPr>
          <p:nvPr>
            <p:ph idx="1"/>
          </p:nvPr>
        </p:nvSpPr>
        <p:spPr>
          <a:xfrm>
            <a:off x="457200" y="1600200"/>
            <a:ext cx="8229600" cy="4983162"/>
          </a:xfrm>
        </p:spPr>
        <p:txBody>
          <a:bodyPr>
            <a:normAutofit fontScale="92500" lnSpcReduction="10000"/>
          </a:bodyPr>
          <a:lstStyle/>
          <a:p>
            <a:pPr marL="457200" lvl="0" indent="-342900" algn="l" rtl="0">
              <a:spcBef>
                <a:spcPts val="0"/>
              </a:spcBef>
              <a:spcAft>
                <a:spcPts val="0"/>
              </a:spcAft>
              <a:buSzPts val="1800"/>
              <a:buChar char="●"/>
            </a:pPr>
            <a:r>
              <a:rPr lang="en-US" dirty="0"/>
              <a:t>Insufficient research -- there needs to be more</a:t>
            </a:r>
          </a:p>
          <a:p>
            <a:pPr marL="457200" lvl="0" indent="-342900" algn="l" rtl="0">
              <a:spcBef>
                <a:spcPts val="1000"/>
              </a:spcBef>
              <a:spcAft>
                <a:spcPts val="1000"/>
              </a:spcAft>
              <a:buSzPts val="1800"/>
              <a:buChar char="●"/>
            </a:pPr>
            <a:r>
              <a:rPr lang="en-US" dirty="0"/>
              <a:t>Do we even know about all the groups that are impacted?</a:t>
            </a:r>
          </a:p>
          <a:p>
            <a:pPr marL="457200" lvl="0" indent="-342900" algn="l" rtl="0">
              <a:spcBef>
                <a:spcPts val="1000"/>
              </a:spcBef>
              <a:spcAft>
                <a:spcPts val="1000"/>
              </a:spcAft>
              <a:buSzPts val="1800"/>
              <a:buChar char="●"/>
            </a:pPr>
            <a:endParaRPr lang="en-US" dirty="0"/>
          </a:p>
          <a:p>
            <a:pPr marL="457200" lvl="0" indent="-342900" algn="l" rtl="0">
              <a:spcBef>
                <a:spcPts val="1000"/>
              </a:spcBef>
              <a:spcAft>
                <a:spcPts val="1000"/>
              </a:spcAft>
              <a:buSzPts val="1800"/>
              <a:buChar char="●"/>
            </a:pPr>
            <a:r>
              <a:rPr lang="en-US" dirty="0"/>
              <a:t>Almost all papers on empirical evidence for algorithmic bias in education published by researchers in USA</a:t>
            </a:r>
          </a:p>
          <a:p>
            <a:pPr marL="457200" lvl="0" indent="-342900" algn="l" rtl="0">
              <a:spcBef>
                <a:spcPts val="1000"/>
              </a:spcBef>
              <a:spcAft>
                <a:spcPts val="1000"/>
              </a:spcAft>
              <a:buSzPts val="1800"/>
              <a:buChar char="●"/>
            </a:pPr>
            <a:r>
              <a:rPr lang="en-US" dirty="0"/>
              <a:t>We need to learn more about algorithmic bias worldwide</a:t>
            </a:r>
            <a:endParaRPr lang="en" dirty="0"/>
          </a:p>
          <a:p>
            <a:pPr marL="457200" lvl="0" indent="-342900" algn="l" rtl="0">
              <a:spcBef>
                <a:spcPts val="0"/>
              </a:spcBef>
              <a:spcAft>
                <a:spcPts val="0"/>
              </a:spcAft>
              <a:buSzPts val="1800"/>
              <a:buChar char="●"/>
            </a:pPr>
            <a:endParaRPr lang="en" sz="2400" dirty="0"/>
          </a:p>
          <a:p>
            <a:endParaRPr lang="en-US" sz="2400" dirty="0"/>
          </a:p>
        </p:txBody>
      </p:sp>
    </p:spTree>
    <p:extLst>
      <p:ext uri="{BB962C8B-B14F-4D97-AF65-F5344CB8AC3E}">
        <p14:creationId xmlns:p14="http://schemas.microsoft.com/office/powerpoint/2010/main" val="3609845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F7F4-BE11-0783-9CA2-04C8DA71A8EF}"/>
              </a:ext>
            </a:extLst>
          </p:cNvPr>
          <p:cNvSpPr>
            <a:spLocks noGrp="1"/>
          </p:cNvSpPr>
          <p:nvPr>
            <p:ph type="title"/>
          </p:nvPr>
        </p:nvSpPr>
        <p:spPr/>
        <p:txBody>
          <a:bodyPr/>
          <a:lstStyle/>
          <a:p>
            <a:r>
              <a:rPr lang="en-US" dirty="0"/>
              <a:t>Other takeaways</a:t>
            </a:r>
          </a:p>
        </p:txBody>
      </p:sp>
      <p:sp>
        <p:nvSpPr>
          <p:cNvPr id="3" name="Content Placeholder 2">
            <a:extLst>
              <a:ext uri="{FF2B5EF4-FFF2-40B4-BE49-F238E27FC236}">
                <a16:creationId xmlns:a16="http://schemas.microsoft.com/office/drawing/2014/main" id="{C764C5D9-3BA9-F669-7530-A46C255C5C90}"/>
              </a:ext>
            </a:extLst>
          </p:cNvPr>
          <p:cNvSpPr>
            <a:spLocks noGrp="1"/>
          </p:cNvSpPr>
          <p:nvPr>
            <p:ph idx="1"/>
          </p:nvPr>
        </p:nvSpPr>
        <p:spPr/>
        <p:txBody>
          <a:bodyPr>
            <a:normAutofit lnSpcReduction="10000"/>
          </a:bodyPr>
          <a:lstStyle/>
          <a:p>
            <a:pPr marL="457200" lvl="0" indent="-342900" algn="l" rtl="0">
              <a:spcBef>
                <a:spcPts val="0"/>
              </a:spcBef>
              <a:spcAft>
                <a:spcPts val="0"/>
              </a:spcAft>
              <a:buSzPts val="1800"/>
              <a:buChar char="●"/>
            </a:pPr>
            <a:r>
              <a:rPr lang="en-US" dirty="0"/>
              <a:t>Models trained on one group of learners generally perform more poorly for new groups.</a:t>
            </a:r>
          </a:p>
          <a:p>
            <a:pPr marL="457200" lvl="0" indent="-342900" algn="l" rtl="0">
              <a:spcBef>
                <a:spcPts val="1000"/>
              </a:spcBef>
              <a:spcAft>
                <a:spcPts val="0"/>
              </a:spcAft>
              <a:buSzPts val="1800"/>
              <a:buChar char="●"/>
            </a:pPr>
            <a:r>
              <a:rPr lang="en-US" dirty="0"/>
              <a:t>Investigation of bias for many groups still needed, e.g. indigenous learners, specific disabilities, non-binary and transgender learners, religious minorities.</a:t>
            </a:r>
          </a:p>
          <a:p>
            <a:pPr marL="457200" lvl="0" indent="-342900" algn="l" rtl="0">
              <a:spcBef>
                <a:spcPts val="1000"/>
              </a:spcBef>
              <a:spcAft>
                <a:spcPts val="0"/>
              </a:spcAft>
              <a:buSzPts val="1800"/>
              <a:buChar char="●"/>
            </a:pPr>
            <a:r>
              <a:rPr lang="en-US" dirty="0"/>
              <a:t>Collecting and training on a diverse sample of students can help.</a:t>
            </a:r>
          </a:p>
          <a:p>
            <a:endParaRPr lang="en-US" dirty="0"/>
          </a:p>
        </p:txBody>
      </p:sp>
    </p:spTree>
    <p:extLst>
      <p:ext uri="{BB962C8B-B14F-4D97-AF65-F5344CB8AC3E}">
        <p14:creationId xmlns:p14="http://schemas.microsoft.com/office/powerpoint/2010/main" val="133005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folks</a:t>
            </a:r>
          </a:p>
        </p:txBody>
      </p:sp>
      <p:sp>
        <p:nvSpPr>
          <p:cNvPr id="3" name="Content Placeholder 2"/>
          <p:cNvSpPr>
            <a:spLocks noGrp="1"/>
          </p:cNvSpPr>
          <p:nvPr>
            <p:ph idx="1"/>
          </p:nvPr>
        </p:nvSpPr>
        <p:spPr/>
        <p:txBody>
          <a:bodyPr/>
          <a:lstStyle/>
          <a:p>
            <a:r>
              <a:rPr lang="en-US" dirty="0"/>
              <a:t>How well did you succeed in making the tool work?</a:t>
            </a:r>
          </a:p>
          <a:p>
            <a:endParaRPr lang="en-US" dirty="0"/>
          </a:p>
          <a:p>
            <a:r>
              <a:rPr lang="en-US" dirty="0"/>
              <a:t>What were some of the biggest challenges?</a:t>
            </a:r>
          </a:p>
        </p:txBody>
      </p:sp>
    </p:spTree>
    <p:extLst>
      <p:ext uri="{BB962C8B-B14F-4D97-AF65-F5344CB8AC3E}">
        <p14:creationId xmlns:p14="http://schemas.microsoft.com/office/powerpoint/2010/main" val="181721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28FD-C42E-A1CE-6B05-81ABAFEBD8BF}"/>
              </a:ext>
            </a:extLst>
          </p:cNvPr>
          <p:cNvSpPr>
            <a:spLocks noGrp="1"/>
          </p:cNvSpPr>
          <p:nvPr>
            <p:ph type="title"/>
          </p:nvPr>
        </p:nvSpPr>
        <p:spPr/>
        <p:txBody>
          <a:bodyPr/>
          <a:lstStyle/>
          <a:p>
            <a:r>
              <a:rPr lang="en-US" dirty="0"/>
              <a:t>Comments? Questions?</a:t>
            </a:r>
          </a:p>
        </p:txBody>
      </p:sp>
      <p:sp>
        <p:nvSpPr>
          <p:cNvPr id="3" name="Content Placeholder 2">
            <a:extLst>
              <a:ext uri="{FF2B5EF4-FFF2-40B4-BE49-F238E27FC236}">
                <a16:creationId xmlns:a16="http://schemas.microsoft.com/office/drawing/2014/main" id="{231DD0AC-6D91-F8E1-F595-B337E91010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4697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E925-950C-CCD8-4D58-71A57CE26339}"/>
              </a:ext>
            </a:extLst>
          </p:cNvPr>
          <p:cNvSpPr>
            <a:spLocks noGrp="1"/>
          </p:cNvSpPr>
          <p:nvPr>
            <p:ph type="title"/>
          </p:nvPr>
        </p:nvSpPr>
        <p:spPr/>
        <p:txBody>
          <a:bodyPr>
            <a:normAutofit fontScale="90000"/>
          </a:bodyPr>
          <a:lstStyle/>
          <a:p>
            <a:r>
              <a:rPr lang="en-US" dirty="0"/>
              <a:t>How can we address algorithmic bias</a:t>
            </a:r>
          </a:p>
        </p:txBody>
      </p:sp>
      <p:sp>
        <p:nvSpPr>
          <p:cNvPr id="3" name="Content Placeholder 2">
            <a:extLst>
              <a:ext uri="{FF2B5EF4-FFF2-40B4-BE49-F238E27FC236}">
                <a16:creationId xmlns:a16="http://schemas.microsoft.com/office/drawing/2014/main" id="{721A5B95-8479-C1B5-F4B6-CCA59E4E4860}"/>
              </a:ext>
            </a:extLst>
          </p:cNvPr>
          <p:cNvSpPr>
            <a:spLocks noGrp="1"/>
          </p:cNvSpPr>
          <p:nvPr>
            <p:ph idx="1"/>
          </p:nvPr>
        </p:nvSpPr>
        <p:spPr>
          <a:xfrm>
            <a:off x="457200" y="1600200"/>
            <a:ext cx="8229600" cy="4983162"/>
          </a:xfrm>
        </p:spPr>
        <p:txBody>
          <a:bodyPr>
            <a:normAutofit/>
          </a:bodyPr>
          <a:lstStyle/>
          <a:p>
            <a:r>
              <a:rPr lang="en-US" dirty="0"/>
              <a:t>Better data (with demographic variables)</a:t>
            </a:r>
          </a:p>
          <a:p>
            <a:r>
              <a:rPr lang="en-US" dirty="0"/>
              <a:t>Actually checking for algorithmic bias</a:t>
            </a:r>
          </a:p>
          <a:p>
            <a:endParaRPr lang="en-US" dirty="0"/>
          </a:p>
          <a:p>
            <a:endParaRPr lang="en-US" dirty="0"/>
          </a:p>
          <a:p>
            <a:endParaRPr lang="en-US" dirty="0"/>
          </a:p>
          <a:p>
            <a:endParaRPr lang="en-US" dirty="0"/>
          </a:p>
          <a:p>
            <a:r>
              <a:rPr lang="en-US" dirty="0"/>
              <a:t>And of course…</a:t>
            </a:r>
          </a:p>
          <a:p>
            <a:endParaRPr lang="en-US" dirty="0"/>
          </a:p>
        </p:txBody>
      </p:sp>
    </p:spTree>
    <p:extLst>
      <p:ext uri="{BB962C8B-B14F-4D97-AF65-F5344CB8AC3E}">
        <p14:creationId xmlns:p14="http://schemas.microsoft.com/office/powerpoint/2010/main" val="3827561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E925-950C-CCD8-4D58-71A57CE26339}"/>
              </a:ext>
            </a:extLst>
          </p:cNvPr>
          <p:cNvSpPr>
            <a:spLocks noGrp="1"/>
          </p:cNvSpPr>
          <p:nvPr>
            <p:ph type="title"/>
          </p:nvPr>
        </p:nvSpPr>
        <p:spPr/>
        <p:txBody>
          <a:bodyPr>
            <a:normAutofit fontScale="90000"/>
          </a:bodyPr>
          <a:lstStyle/>
          <a:p>
            <a:r>
              <a:rPr lang="en-US" dirty="0"/>
              <a:t>How can we address algorithmic bias</a:t>
            </a:r>
          </a:p>
        </p:txBody>
      </p:sp>
      <p:sp>
        <p:nvSpPr>
          <p:cNvPr id="3" name="Content Placeholder 2">
            <a:extLst>
              <a:ext uri="{FF2B5EF4-FFF2-40B4-BE49-F238E27FC236}">
                <a16:creationId xmlns:a16="http://schemas.microsoft.com/office/drawing/2014/main" id="{721A5B95-8479-C1B5-F4B6-CCA59E4E4860}"/>
              </a:ext>
            </a:extLst>
          </p:cNvPr>
          <p:cNvSpPr>
            <a:spLocks noGrp="1"/>
          </p:cNvSpPr>
          <p:nvPr>
            <p:ph idx="1"/>
          </p:nvPr>
        </p:nvSpPr>
        <p:spPr>
          <a:xfrm>
            <a:off x="457200" y="1600200"/>
            <a:ext cx="8229600" cy="4983162"/>
          </a:xfrm>
        </p:spPr>
        <p:txBody>
          <a:bodyPr>
            <a:normAutofit/>
          </a:bodyPr>
          <a:lstStyle/>
          <a:p>
            <a:r>
              <a:rPr lang="en-US" dirty="0"/>
              <a:t>Algorithmic approaches that can reduce algorithmic bias (see discussion in </a:t>
            </a:r>
            <a:r>
              <a:rPr lang="en-US" dirty="0" err="1"/>
              <a:t>Kizilcec</a:t>
            </a:r>
            <a:r>
              <a:rPr lang="en-US" dirty="0"/>
              <a:t> &amp; Lee, 2022)</a:t>
            </a:r>
          </a:p>
          <a:p>
            <a:pPr lvl="1"/>
            <a:r>
              <a:rPr lang="en-US" dirty="0"/>
              <a:t>Data rebalancing</a:t>
            </a:r>
          </a:p>
          <a:p>
            <a:pPr lvl="1"/>
            <a:r>
              <a:rPr lang="en-US" dirty="0"/>
              <a:t>Cost-sensitive classification</a:t>
            </a:r>
          </a:p>
          <a:p>
            <a:pPr lvl="1"/>
            <a:r>
              <a:rPr lang="en-US" dirty="0"/>
              <a:t>Adversarial learning</a:t>
            </a:r>
          </a:p>
          <a:p>
            <a:pPr lvl="2"/>
            <a:r>
              <a:rPr lang="en-US" dirty="0"/>
              <a:t>One algorithm predicts what you want to predict</a:t>
            </a:r>
          </a:p>
          <a:p>
            <a:pPr lvl="2"/>
            <a:r>
              <a:rPr lang="en-US" dirty="0"/>
              <a:t>Another predicts the sensitive attribute</a:t>
            </a:r>
          </a:p>
          <a:p>
            <a:pPr lvl="2"/>
            <a:r>
              <a:rPr lang="en-US" dirty="0"/>
              <a:t>Re-train main prediction algorithm to make adversary less effective</a:t>
            </a:r>
          </a:p>
        </p:txBody>
      </p:sp>
    </p:spTree>
    <p:extLst>
      <p:ext uri="{BB962C8B-B14F-4D97-AF65-F5344CB8AC3E}">
        <p14:creationId xmlns:p14="http://schemas.microsoft.com/office/powerpoint/2010/main" val="1109047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504F-0196-72B4-0A3D-22EC7DC7221D}"/>
              </a:ext>
            </a:extLst>
          </p:cNvPr>
          <p:cNvSpPr>
            <a:spLocks noGrp="1"/>
          </p:cNvSpPr>
          <p:nvPr>
            <p:ph type="title"/>
          </p:nvPr>
        </p:nvSpPr>
        <p:spPr/>
        <p:txBody>
          <a:bodyPr/>
          <a:lstStyle/>
          <a:p>
            <a:r>
              <a:rPr lang="en-US" dirty="0"/>
              <a:t>Comments? Questions?</a:t>
            </a:r>
          </a:p>
        </p:txBody>
      </p:sp>
      <p:sp>
        <p:nvSpPr>
          <p:cNvPr id="3" name="Content Placeholder 2">
            <a:extLst>
              <a:ext uri="{FF2B5EF4-FFF2-40B4-BE49-F238E27FC236}">
                <a16:creationId xmlns:a16="http://schemas.microsoft.com/office/drawing/2014/main" id="{B129AB46-4C4C-BDBF-67D3-C5FC1581D3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5043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questions, comments, concerns?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78629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Creative HW 1</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0388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Creative HW 1?</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2546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57D4-D902-6D6A-115D-A67F9F9A7E3E}"/>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8CF7407D-1D27-BDDD-9BD8-E9466D1B4012}"/>
              </a:ext>
            </a:extLst>
          </p:cNvPr>
          <p:cNvSpPr>
            <a:spLocks noGrp="1"/>
          </p:cNvSpPr>
          <p:nvPr>
            <p:ph idx="1"/>
          </p:nvPr>
        </p:nvSpPr>
        <p:spPr>
          <a:xfrm>
            <a:off x="457200" y="1600200"/>
            <a:ext cx="8229600" cy="5181600"/>
          </a:xfrm>
        </p:spPr>
        <p:txBody>
          <a:bodyPr/>
          <a:lstStyle/>
          <a:p>
            <a:r>
              <a:rPr lang="en-US" dirty="0"/>
              <a:t>September 22</a:t>
            </a:r>
          </a:p>
          <a:p>
            <a:pPr lvl="1"/>
            <a:r>
              <a:rPr lang="en-US" dirty="0"/>
              <a:t>Diagnostic Metrics</a:t>
            </a:r>
          </a:p>
          <a:p>
            <a:pPr lvl="1"/>
            <a:r>
              <a:rPr lang="en-US" dirty="0"/>
              <a:t>Creative: Behavior Detection Due</a:t>
            </a:r>
          </a:p>
          <a:p>
            <a:r>
              <a:rPr lang="en-US" dirty="0"/>
              <a:t>September 29 VIRTUAL</a:t>
            </a:r>
          </a:p>
          <a:p>
            <a:pPr lvl="1"/>
            <a:r>
              <a:rPr lang="en-US" dirty="0"/>
              <a:t>Feature Engineering and Distillation</a:t>
            </a:r>
          </a:p>
          <a:p>
            <a:pPr lvl="1"/>
            <a:r>
              <a:rPr lang="en-US" dirty="0"/>
              <a:t>Basic: Diagnostic Metrics Due</a:t>
            </a:r>
          </a:p>
          <a:p>
            <a:r>
              <a:rPr lang="en-US" dirty="0"/>
              <a:t>October 6</a:t>
            </a:r>
          </a:p>
          <a:p>
            <a:pPr lvl="1"/>
            <a:r>
              <a:rPr lang="en-US" dirty="0"/>
              <a:t>Network Analysis</a:t>
            </a:r>
          </a:p>
          <a:p>
            <a:pPr lvl="1"/>
            <a:r>
              <a:rPr lang="en-US" dirty="0"/>
              <a:t>Creative: Feature Engineering Due</a:t>
            </a:r>
          </a:p>
        </p:txBody>
      </p:sp>
    </p:spTree>
    <p:extLst>
      <p:ext uri="{BB962C8B-B14F-4D97-AF65-F5344CB8AC3E}">
        <p14:creationId xmlns:p14="http://schemas.microsoft.com/office/powerpoint/2010/main" val="2380180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AF9B-E16E-43F8-B424-AE1D67D37708}"/>
              </a:ext>
            </a:extLst>
          </p:cNvPr>
          <p:cNvSpPr>
            <a:spLocks noGrp="1"/>
          </p:cNvSpPr>
          <p:nvPr>
            <p:ph type="title"/>
          </p:nvPr>
        </p:nvSpPr>
        <p:spPr/>
        <p:txBody>
          <a:bodyPr>
            <a:normAutofit fontScale="90000"/>
          </a:bodyPr>
          <a:lstStyle/>
          <a:p>
            <a:r>
              <a:rPr lang="en-US" dirty="0"/>
              <a:t>Why did assignment have you remove student from model?</a:t>
            </a:r>
          </a:p>
        </p:txBody>
      </p:sp>
      <p:sp>
        <p:nvSpPr>
          <p:cNvPr id="3" name="Content Placeholder 2">
            <a:extLst>
              <a:ext uri="{FF2B5EF4-FFF2-40B4-BE49-F238E27FC236}">
                <a16:creationId xmlns:a16="http://schemas.microsoft.com/office/drawing/2014/main" id="{2F69426B-46B5-4E84-9062-84800CCB60B0}"/>
              </a:ext>
            </a:extLst>
          </p:cNvPr>
          <p:cNvSpPr>
            <a:spLocks noGrp="1"/>
          </p:cNvSpPr>
          <p:nvPr>
            <p:ph idx="1"/>
          </p:nvPr>
        </p:nvSpPr>
        <p:spPr/>
        <p:txBody>
          <a:bodyPr/>
          <a:lstStyle/>
          <a:p>
            <a:endParaRPr lang="en-US" dirty="0"/>
          </a:p>
          <a:p>
            <a:pPr marL="0" indent="0">
              <a:buNone/>
            </a:pPr>
            <a:endParaRPr lang="en-US" dirty="0"/>
          </a:p>
        </p:txBody>
      </p:sp>
    </p:spTree>
    <p:extLst>
      <p:ext uri="{BB962C8B-B14F-4D97-AF65-F5344CB8AC3E}">
        <p14:creationId xmlns:p14="http://schemas.microsoft.com/office/powerpoint/2010/main" val="181867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student from the model</a:t>
            </a:r>
          </a:p>
        </p:txBody>
      </p:sp>
      <p:sp>
        <p:nvSpPr>
          <p:cNvPr id="3" name="Content Placeholder 2"/>
          <p:cNvSpPr>
            <a:spLocks noGrp="1"/>
          </p:cNvSpPr>
          <p:nvPr>
            <p:ph idx="1"/>
          </p:nvPr>
        </p:nvSpPr>
        <p:spPr/>
        <p:txBody>
          <a:bodyPr>
            <a:normAutofit/>
          </a:bodyPr>
          <a:lstStyle/>
          <a:p>
            <a:r>
              <a:rPr lang="en-US" dirty="0"/>
              <a:t>How did you remove student from the model?</a:t>
            </a:r>
          </a:p>
          <a:p>
            <a:endParaRPr lang="en-US" dirty="0"/>
          </a:p>
          <a:p>
            <a:r>
              <a:rPr lang="en-US" dirty="0"/>
              <a:t>There were multiple ways to accomplish this</a:t>
            </a:r>
          </a:p>
        </p:txBody>
      </p:sp>
    </p:spTree>
    <p:extLst>
      <p:ext uri="{BB962C8B-B14F-4D97-AF65-F5344CB8AC3E}">
        <p14:creationId xmlns:p14="http://schemas.microsoft.com/office/powerpoint/2010/main" val="217013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AF9B-E16E-43F8-B424-AE1D67D37708}"/>
              </a:ext>
            </a:extLst>
          </p:cNvPr>
          <p:cNvSpPr>
            <a:spLocks noGrp="1"/>
          </p:cNvSpPr>
          <p:nvPr>
            <p:ph type="title"/>
          </p:nvPr>
        </p:nvSpPr>
        <p:spPr/>
        <p:txBody>
          <a:bodyPr/>
          <a:lstStyle/>
          <a:p>
            <a:r>
              <a:rPr lang="en-US" dirty="0"/>
              <a:t>How would you know…</a:t>
            </a:r>
          </a:p>
        </p:txBody>
      </p:sp>
      <p:sp>
        <p:nvSpPr>
          <p:cNvPr id="3" name="Content Placeholder 2">
            <a:extLst>
              <a:ext uri="{FF2B5EF4-FFF2-40B4-BE49-F238E27FC236}">
                <a16:creationId xmlns:a16="http://schemas.microsoft.com/office/drawing/2014/main" id="{2F69426B-46B5-4E84-9062-84800CCB60B0}"/>
              </a:ext>
            </a:extLst>
          </p:cNvPr>
          <p:cNvSpPr>
            <a:spLocks noGrp="1"/>
          </p:cNvSpPr>
          <p:nvPr>
            <p:ph idx="1"/>
          </p:nvPr>
        </p:nvSpPr>
        <p:spPr/>
        <p:txBody>
          <a:bodyPr/>
          <a:lstStyle/>
          <a:p>
            <a:r>
              <a:rPr lang="en-US" dirty="0"/>
              <a:t>If you were over-fitting to student?</a:t>
            </a:r>
          </a:p>
          <a:p>
            <a:endParaRPr lang="en-US" dirty="0"/>
          </a:p>
          <a:p>
            <a:r>
              <a:rPr lang="en-US" dirty="0"/>
              <a:t>Or any variable, for that matter?</a:t>
            </a:r>
          </a:p>
        </p:txBody>
      </p:sp>
    </p:spTree>
    <p:extLst>
      <p:ext uri="{BB962C8B-B14F-4D97-AF65-F5344CB8AC3E}">
        <p14:creationId xmlns:p14="http://schemas.microsoft.com/office/powerpoint/2010/main" val="60511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AF9B-E16E-43F8-B424-AE1D67D37708}"/>
              </a:ext>
            </a:extLst>
          </p:cNvPr>
          <p:cNvSpPr>
            <a:spLocks noGrp="1"/>
          </p:cNvSpPr>
          <p:nvPr>
            <p:ph type="title"/>
          </p:nvPr>
        </p:nvSpPr>
        <p:spPr/>
        <p:txBody>
          <a:bodyPr/>
          <a:lstStyle/>
          <a:p>
            <a:r>
              <a:rPr lang="en-US" dirty="0"/>
              <a:t>What are some variables…</a:t>
            </a:r>
          </a:p>
        </p:txBody>
      </p:sp>
      <p:sp>
        <p:nvSpPr>
          <p:cNvPr id="3" name="Content Placeholder 2">
            <a:extLst>
              <a:ext uri="{FF2B5EF4-FFF2-40B4-BE49-F238E27FC236}">
                <a16:creationId xmlns:a16="http://schemas.microsoft.com/office/drawing/2014/main" id="{2F69426B-46B5-4E84-9062-84800CCB60B0}"/>
              </a:ext>
            </a:extLst>
          </p:cNvPr>
          <p:cNvSpPr>
            <a:spLocks noGrp="1"/>
          </p:cNvSpPr>
          <p:nvPr>
            <p:ph idx="1"/>
          </p:nvPr>
        </p:nvSpPr>
        <p:spPr/>
        <p:txBody>
          <a:bodyPr/>
          <a:lstStyle/>
          <a:p>
            <a:r>
              <a:rPr lang="en-US" dirty="0"/>
              <a:t>That could cause your model not to apply to new data sets you might be interested in?</a:t>
            </a:r>
          </a:p>
          <a:p>
            <a:endParaRPr lang="en-US" dirty="0"/>
          </a:p>
          <a:p>
            <a:r>
              <a:rPr lang="en-US" dirty="0"/>
              <a:t>Student is one example… what else?</a:t>
            </a:r>
          </a:p>
        </p:txBody>
      </p:sp>
    </p:spTree>
    <p:extLst>
      <p:ext uri="{BB962C8B-B14F-4D97-AF65-F5344CB8AC3E}">
        <p14:creationId xmlns:p14="http://schemas.microsoft.com/office/powerpoint/2010/main" val="116736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5630</TotalTime>
  <Words>1586</Words>
  <Application>Microsoft Macintosh PowerPoint</Application>
  <PresentationFormat>On-screen Show (4:3)</PresentationFormat>
  <Paragraphs>213</Paragraphs>
  <Slides>58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Roboto</vt:lpstr>
      <vt:lpstr>Office Theme</vt:lpstr>
      <vt:lpstr>Core Methods in  Educational Data Mining</vt:lpstr>
      <vt:lpstr>The Homework</vt:lpstr>
      <vt:lpstr>The Homework</vt:lpstr>
      <vt:lpstr>RapidMiner folks</vt:lpstr>
      <vt:lpstr>Python folks</vt:lpstr>
      <vt:lpstr>Why did assignment have you remove student from model?</vt:lpstr>
      <vt:lpstr>Removing student from the model</vt:lpstr>
      <vt:lpstr>How would you know…</vt:lpstr>
      <vt:lpstr>What are some variables…</vt:lpstr>
      <vt:lpstr>Did it make a difference?</vt:lpstr>
      <vt:lpstr>Questions? Comments? Concerns?</vt:lpstr>
      <vt:lpstr>How are you liking  RapidMiner and Python?</vt:lpstr>
      <vt:lpstr>Other RapidMiner or Python questions?</vt:lpstr>
      <vt:lpstr>Textbook/Readings</vt:lpstr>
      <vt:lpstr>What is a behavior detector?</vt:lpstr>
      <vt:lpstr>What are some of the methods for collecting ground truth for complex behavior?</vt:lpstr>
      <vt:lpstr>What are some of the methods for collecting ground truth for complex behavior?</vt:lpstr>
      <vt:lpstr>What are some indicators of ground truth for student success?</vt:lpstr>
      <vt:lpstr>What are some indicators of ground truth for student success?</vt:lpstr>
      <vt:lpstr>Thoughts on the San Pedro et al.  case study?</vt:lpstr>
      <vt:lpstr>Thoughts on the  Botelho et al. paper?</vt:lpstr>
      <vt:lpstr>Thoughts on the  Hutt et al. paper?</vt:lpstr>
      <vt:lpstr>An advance?</vt:lpstr>
      <vt:lpstr>Thoughts on the  Zhang et al. paper?</vt:lpstr>
      <vt:lpstr>Grain-sizes</vt:lpstr>
      <vt:lpstr>Grain-sizes</vt:lpstr>
      <vt:lpstr>Any questions about the  over-fitting diagrams</vt:lpstr>
      <vt:lpstr>Why…</vt:lpstr>
      <vt:lpstr>Questions? Comments?</vt:lpstr>
      <vt:lpstr>Algorithmic Bias</vt:lpstr>
      <vt:lpstr>Algorithmic Bias: Classical Definition</vt:lpstr>
      <vt:lpstr>Algorithmic Bias: Working Definition</vt:lpstr>
      <vt:lpstr>Where does it come from?</vt:lpstr>
      <vt:lpstr>The Machine Learning Lifecycle</vt:lpstr>
      <vt:lpstr>PowerPoint Presentation</vt:lpstr>
      <vt:lpstr>PowerPoint Presentation</vt:lpstr>
      <vt:lpstr>Bias from  Measurement/Data Collection</vt:lpstr>
      <vt:lpstr>Measuring Algorithmic Bias</vt:lpstr>
      <vt:lpstr>But even this may not be enough</vt:lpstr>
      <vt:lpstr>Bias from  Measurement/Data Collection</vt:lpstr>
      <vt:lpstr>Can anyone offer examples of each of these?</vt:lpstr>
      <vt:lpstr>A brief summary of evidence on algorithmic bias</vt:lpstr>
      <vt:lpstr>Race/ethnicity</vt:lpstr>
      <vt:lpstr>Race/ethnicity</vt:lpstr>
      <vt:lpstr>Gender</vt:lpstr>
      <vt:lpstr>Also evidence for algorithmic bias in education in terms of</vt:lpstr>
      <vt:lpstr>What do we know about bias impacting other groups?</vt:lpstr>
      <vt:lpstr>What do we know about bias impacting other groups?</vt:lpstr>
      <vt:lpstr>Other takeaways</vt:lpstr>
      <vt:lpstr>Comments? Questions?</vt:lpstr>
      <vt:lpstr>How can we address algorithmic bias</vt:lpstr>
      <vt:lpstr>How can we address algorithmic bias</vt:lpstr>
      <vt:lpstr>Comments? Questions?</vt:lpstr>
      <vt:lpstr>General questions, comments, concerns?</vt:lpstr>
      <vt:lpstr>Creative HW 1</vt:lpstr>
      <vt:lpstr>Questions about Creative HW 1?</vt:lpstr>
      <vt:lpstr>Next classes</vt:lpstr>
      <vt:lpstr>The End</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for the Learning Sciences</dc:title>
  <dc:creator>rsbaker</dc:creator>
  <cp:lastModifiedBy>Ai, Shuhan</cp:lastModifiedBy>
  <cp:revision>419</cp:revision>
  <dcterms:created xsi:type="dcterms:W3CDTF">2010-01-07T20:34:12Z</dcterms:created>
  <dcterms:modified xsi:type="dcterms:W3CDTF">2022-09-15T20:52:10Z</dcterms:modified>
</cp:coreProperties>
</file>