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2"/>
  </p:notesMasterIdLst>
  <p:sldIdLst>
    <p:sldId id="663" r:id="rId3"/>
    <p:sldId id="533" r:id="rId4"/>
    <p:sldId id="592" r:id="rId5"/>
    <p:sldId id="593" r:id="rId6"/>
    <p:sldId id="595" r:id="rId7"/>
    <p:sldId id="569" r:id="rId8"/>
    <p:sldId id="570" r:id="rId9"/>
    <p:sldId id="599" r:id="rId10"/>
    <p:sldId id="596" r:id="rId11"/>
    <p:sldId id="597" r:id="rId12"/>
    <p:sldId id="598" r:id="rId13"/>
    <p:sldId id="507" r:id="rId14"/>
    <p:sldId id="572" r:id="rId15"/>
    <p:sldId id="601" r:id="rId16"/>
    <p:sldId id="651" r:id="rId17"/>
    <p:sldId id="602" r:id="rId18"/>
    <p:sldId id="664" r:id="rId19"/>
    <p:sldId id="604" r:id="rId20"/>
    <p:sldId id="606" r:id="rId21"/>
    <p:sldId id="605" r:id="rId22"/>
    <p:sldId id="607" r:id="rId23"/>
    <p:sldId id="610" r:id="rId24"/>
    <p:sldId id="611" r:id="rId25"/>
    <p:sldId id="608" r:id="rId26"/>
    <p:sldId id="609" r:id="rId27"/>
    <p:sldId id="620" r:id="rId28"/>
    <p:sldId id="614" r:id="rId29"/>
    <p:sldId id="615" r:id="rId30"/>
    <p:sldId id="616" r:id="rId31"/>
    <p:sldId id="617" r:id="rId32"/>
    <p:sldId id="618" r:id="rId33"/>
    <p:sldId id="619" r:id="rId34"/>
    <p:sldId id="612" r:id="rId35"/>
    <p:sldId id="621" r:id="rId36"/>
    <p:sldId id="623" r:id="rId37"/>
    <p:sldId id="624" r:id="rId38"/>
    <p:sldId id="625" r:id="rId39"/>
    <p:sldId id="626" r:id="rId40"/>
    <p:sldId id="668" r:id="rId41"/>
    <p:sldId id="666" r:id="rId42"/>
    <p:sldId id="667" r:id="rId43"/>
    <p:sldId id="665" r:id="rId44"/>
    <p:sldId id="627" r:id="rId45"/>
    <p:sldId id="629" r:id="rId46"/>
    <p:sldId id="630" r:id="rId47"/>
    <p:sldId id="631" r:id="rId48"/>
    <p:sldId id="632" r:id="rId49"/>
    <p:sldId id="529" r:id="rId50"/>
    <p:sldId id="657" r:id="rId51"/>
    <p:sldId id="659" r:id="rId52"/>
    <p:sldId id="661" r:id="rId53"/>
    <p:sldId id="660" r:id="rId54"/>
    <p:sldId id="652" r:id="rId55"/>
    <p:sldId id="653" r:id="rId56"/>
    <p:sldId id="500" r:id="rId57"/>
    <p:sldId id="670" r:id="rId58"/>
    <p:sldId id="669" r:id="rId59"/>
    <p:sldId id="658" r:id="rId60"/>
    <p:sldId id="527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ker, Ryan Shaun" initials="RYAN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F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 autoAdjust="0"/>
    <p:restoredTop sz="82396" autoAdjust="0"/>
  </p:normalViewPr>
  <p:slideViewPr>
    <p:cSldViewPr>
      <p:cViewPr varScale="1">
        <p:scale>
          <a:sx n="61" d="100"/>
          <a:sy n="61" d="100"/>
        </p:scale>
        <p:origin x="1373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1202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6" Type="http://schemas.openxmlformats.org/officeDocument/2006/relationships/commentAuthors" Target="commentAuthors.xml"/><Relationship Id="rId65" Type="http://schemas.openxmlformats.org/officeDocument/2006/relationships/tableStyles" Target="tableStyles.xml"/><Relationship Id="rId64" Type="http://schemas.openxmlformats.org/officeDocument/2006/relationships/viewProps" Target="viewProps.xml"/><Relationship Id="rId63" Type="http://schemas.openxmlformats.org/officeDocument/2006/relationships/presProps" Target="presProps.xml"/><Relationship Id="rId62" Type="http://schemas.openxmlformats.org/officeDocument/2006/relationships/notesMaster" Target="notesMasters/notesMaster1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AAA7C-7ACC-4BFB-BE93-9F32D66A2778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F639B-656A-4369-84E0-F13809BA208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7E0E-AA0C-4CA6-9370-9BDDCA79380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9C08-3B7E-407B-958B-ADCA6B9AA5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7E0E-AA0C-4CA6-9370-9BDDCA79380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9C08-3B7E-407B-958B-ADCA6B9AA5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7E0E-AA0C-4CA6-9370-9BDDCA79380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9C08-3B7E-407B-958B-ADCA6B9AA5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7E0E-AA0C-4CA6-9370-9BDDCA79380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9C08-3B7E-407B-958B-ADCA6B9AA5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7E0E-AA0C-4CA6-9370-9BDDCA79380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9C08-3B7E-407B-958B-ADCA6B9AA5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7E0E-AA0C-4CA6-9370-9BDDCA79380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9C08-3B7E-407B-958B-ADCA6B9AA5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7E0E-AA0C-4CA6-9370-9BDDCA79380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9C08-3B7E-407B-958B-ADCA6B9AA5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7E0E-AA0C-4CA6-9370-9BDDCA79380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9C08-3B7E-407B-958B-ADCA6B9AA5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7E0E-AA0C-4CA6-9370-9BDDCA79380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9C08-3B7E-407B-958B-ADCA6B9AA5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7E0E-AA0C-4CA6-9370-9BDDCA79380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9C08-3B7E-407B-958B-ADCA6B9AA5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7E0E-AA0C-4CA6-9370-9BDDCA79380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9C08-3B7E-407B-958B-ADCA6B9AA5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77E0E-AA0C-4CA6-9370-9BDDCA79380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49C08-3B7E-407B-958B-ADCA6B9AA50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Core Methods in </a:t>
            </a:r>
            <a:br>
              <a:rPr lang="en-US" b="1" dirty="0"/>
            </a:br>
            <a:r>
              <a:rPr lang="en-US" b="1" dirty="0"/>
              <a:t>Educational Data Mining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EDUC6191</a:t>
            </a:r>
            <a:br>
              <a:rPr lang="en-US" dirty="0"/>
            </a:br>
            <a:r>
              <a:rPr lang="en-US" dirty="0"/>
              <a:t>Fall 2022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on data 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university classes, you will often get excellent descriptions of the data (when it’s not simply made up)</a:t>
            </a:r>
            <a:endParaRPr lang="en-US" dirty="0"/>
          </a:p>
          <a:p>
            <a:r>
              <a:rPr lang="en-US" dirty="0"/>
              <a:t>In the real world, outside of national public databases, data dictionaries will often be low-quality or even non-existent</a:t>
            </a:r>
            <a:endParaRPr lang="en-US" dirty="0"/>
          </a:p>
          <a:p>
            <a:r>
              <a:rPr lang="en-US" dirty="0"/>
              <a:t>In the real world, variable names will be incomprehensible or – worse yet -- wrong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could you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some strategies to use when you get poorly-described data from someone?</a:t>
            </a:r>
            <a:endParaRPr lang="en-US" dirty="0"/>
          </a:p>
          <a:p>
            <a:r>
              <a:rPr lang="en-US" dirty="0"/>
              <a:t>Hint: “Ask them to go and write a better data dictionary” almost never works </a:t>
            </a:r>
            <a:r>
              <a:rPr lang="en-US" i="1" dirty="0"/>
              <a:t>even if you pay them for it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 Comments? Concerns?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Textbook/Readings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Detector Confidence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any questions about detector confidence?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Detector Confidence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detector confidence value?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Detector Confidence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pluses and minuses of making sharp distinctions at 50% confidence?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Detector Confidence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there real-world cases where it makes sense to have two cut-offs? 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Detector Confidence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would you determine where to place the two cut-offs?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Cost-Benefit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don’t more people do cost-benefit analysis of automated detectors?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go over the homework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Detector Confidence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there any way around having intervention cut-offs </a:t>
            </a:r>
            <a:r>
              <a:rPr lang="en-US" i="1" dirty="0"/>
              <a:t>somewhere?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Goodness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</a:t>
            </a:r>
            <a:endParaRPr lang="en-US" dirty="0"/>
          </a:p>
        </p:txBody>
      </p:sp>
      <p:sp>
        <p:nvSpPr>
          <p:cNvPr id="6" name="Rectangle 3"/>
          <p:cNvSpPr txBox="1"/>
          <p:nvPr/>
        </p:nvSpPr>
        <p:spPr>
          <a:xfrm>
            <a:off x="457200" y="1600202"/>
            <a:ext cx="8229600" cy="4952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is accuracy?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>
              <a:spcBef>
                <a:spcPct val="20000"/>
              </a:spcBef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38200" y="1565847"/>
          <a:ext cx="8077200" cy="25837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39363"/>
                <a:gridCol w="2799030"/>
                <a:gridCol w="3438807"/>
              </a:tblGrid>
              <a:tr h="953060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Detector</a:t>
                      </a:r>
                      <a:br>
                        <a:rPr lang="en-US" sz="1900" dirty="0"/>
                      </a:br>
                      <a:r>
                        <a:rPr lang="en-US" sz="1900" dirty="0"/>
                        <a:t>Academic</a:t>
                      </a:r>
                      <a:r>
                        <a:rPr lang="en-US" sz="1900" baseline="0" dirty="0"/>
                        <a:t> Suspension</a:t>
                      </a:r>
                      <a:endParaRPr lang="en-US" sz="19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900" dirty="0"/>
                        <a:t>Detector</a:t>
                      </a:r>
                      <a:br>
                        <a:rPr lang="en-US" sz="1900" dirty="0"/>
                      </a:br>
                      <a:r>
                        <a:rPr lang="en-US" sz="1900" dirty="0"/>
                        <a:t>No Academic</a:t>
                      </a:r>
                      <a:r>
                        <a:rPr lang="en-US" sz="1900" baseline="0" dirty="0"/>
                        <a:t> Suspension</a:t>
                      </a:r>
                      <a:endParaRPr lang="en-US" sz="19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944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900" b="1" dirty="0"/>
                        <a:t>Data</a:t>
                      </a:r>
                      <a:br>
                        <a:rPr lang="en-US" sz="1900" b="1" dirty="0"/>
                      </a:br>
                      <a:r>
                        <a:rPr lang="en-US" sz="1900" b="1" dirty="0"/>
                        <a:t>Suspension</a:t>
                      </a:r>
                      <a:endParaRPr lang="en-US" sz="1900" b="1" dirty="0"/>
                    </a:p>
                    <a:p>
                      <a:endParaRPr lang="en-US" sz="19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2</a:t>
                      </a:r>
                      <a:endParaRPr lang="en-US" sz="19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3</a:t>
                      </a:r>
                      <a:endParaRPr lang="en-US" sz="19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900" b="1" dirty="0"/>
                        <a:t>Data</a:t>
                      </a:r>
                      <a:br>
                        <a:rPr lang="en-US" sz="1900" b="1" dirty="0"/>
                      </a:br>
                      <a:r>
                        <a:rPr lang="en-US" sz="1900" b="1" dirty="0"/>
                        <a:t>No Suspension</a:t>
                      </a:r>
                      <a:endParaRPr lang="en-US" sz="19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5</a:t>
                      </a:r>
                      <a:endParaRPr lang="en-US" sz="19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140</a:t>
                      </a:r>
                      <a:endParaRPr lang="en-US" sz="19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</a:t>
            </a:r>
            <a:endParaRPr lang="en-US" dirty="0"/>
          </a:p>
        </p:txBody>
      </p:sp>
      <p:sp>
        <p:nvSpPr>
          <p:cNvPr id="6" name="Rectangle 3"/>
          <p:cNvSpPr txBox="1"/>
          <p:nvPr/>
        </p:nvSpPr>
        <p:spPr>
          <a:xfrm>
            <a:off x="457200" y="1600202"/>
            <a:ext cx="8229600" cy="4952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is kappa?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>
              <a:spcBef>
                <a:spcPct val="20000"/>
              </a:spcBef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38200" y="1565847"/>
          <a:ext cx="8077200" cy="25837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39363"/>
                <a:gridCol w="2799030"/>
                <a:gridCol w="3438807"/>
              </a:tblGrid>
              <a:tr h="953060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Detector</a:t>
                      </a:r>
                      <a:br>
                        <a:rPr lang="en-US" sz="1900" dirty="0"/>
                      </a:br>
                      <a:r>
                        <a:rPr lang="en-US" sz="1900" dirty="0"/>
                        <a:t>Academic</a:t>
                      </a:r>
                      <a:r>
                        <a:rPr lang="en-US" sz="1900" baseline="0" dirty="0"/>
                        <a:t> Suspension</a:t>
                      </a:r>
                      <a:endParaRPr lang="en-US" sz="19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900" dirty="0"/>
                        <a:t>Detector</a:t>
                      </a:r>
                      <a:br>
                        <a:rPr lang="en-US" sz="1900" dirty="0"/>
                      </a:br>
                      <a:r>
                        <a:rPr lang="en-US" sz="1900" dirty="0"/>
                        <a:t>No Academic</a:t>
                      </a:r>
                      <a:r>
                        <a:rPr lang="en-US" sz="1900" baseline="0" dirty="0"/>
                        <a:t> Suspension</a:t>
                      </a:r>
                      <a:endParaRPr lang="en-US" sz="19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944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900" b="1" dirty="0"/>
                        <a:t>Data</a:t>
                      </a:r>
                      <a:br>
                        <a:rPr lang="en-US" sz="1900" b="1" dirty="0"/>
                      </a:br>
                      <a:r>
                        <a:rPr lang="en-US" sz="1900" b="1" dirty="0"/>
                        <a:t>Suspension</a:t>
                      </a:r>
                      <a:endParaRPr lang="en-US" sz="1900" b="1" dirty="0"/>
                    </a:p>
                    <a:p>
                      <a:endParaRPr lang="en-US" sz="19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2</a:t>
                      </a:r>
                      <a:endParaRPr lang="en-US" sz="19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3</a:t>
                      </a:r>
                      <a:endParaRPr lang="en-US" sz="19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900" b="1" dirty="0"/>
                        <a:t>Data</a:t>
                      </a:r>
                      <a:br>
                        <a:rPr lang="en-US" sz="1900" b="1" dirty="0"/>
                      </a:br>
                      <a:r>
                        <a:rPr lang="en-US" sz="1900" b="1" dirty="0"/>
                        <a:t>No Suspension</a:t>
                      </a:r>
                      <a:endParaRPr lang="en-US" sz="19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5</a:t>
                      </a:r>
                      <a:endParaRPr lang="en-US" sz="19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140</a:t>
                      </a:r>
                      <a:endParaRPr lang="en-US" sz="19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is it bad?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Kappa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its pluses and minuses?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 this a good model or a bad model?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409" y="1715179"/>
            <a:ext cx="4472592" cy="4617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123">
        <p:fade/>
      </p:transition>
    </mc:Choice>
    <mc:Fallback>
      <p:transition spd="med" advTm="2123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 this a good model or a bad model?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794164"/>
            <a:ext cx="41529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123">
        <p:fade/>
      </p:transition>
    </mc:Choice>
    <mc:Fallback>
      <p:transition spd="med" advTm="2123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 this a good model or a bad model?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71518"/>
            <a:ext cx="4124325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123">
        <p:fade/>
      </p:transition>
    </mc:Choice>
    <mc:Fallback>
      <p:transition spd="med" advTm="2123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cross-validated or held out a test set? Who didn't?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 this a good model or a bad model?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011" y="1676400"/>
            <a:ext cx="4048125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123">
        <p:fade/>
      </p:transition>
    </mc:Choice>
    <mc:Fallback>
      <p:transition spd="med" advTm="2123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 this a good model or a bad model?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887" y="1752600"/>
            <a:ext cx="408622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123">
        <p:fade/>
      </p:transition>
    </mc:Choice>
    <mc:Fallback>
      <p:transition spd="med" advTm="2123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its pluses and minuses?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AUC ROC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its pluses and minuses?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questions about AUC ROC?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6000" y="2971800"/>
            <a:ext cx="1524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123">
        <p:fade/>
      </p:transition>
    </mc:Choice>
    <mc:Fallback>
      <p:transition spd="med" advTm="2123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and Recall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Precision = 		TP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		        TP + FP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Recall = 			TP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		        TP + FN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962400" y="2133600"/>
            <a:ext cx="1066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962400" y="3733800"/>
            <a:ext cx="1066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123">
        <p:fade/>
      </p:transition>
    </mc:Choice>
    <mc:Fallback>
      <p:transition spd="med" advTm="2123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and Recall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they mean?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these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Precision =  The probability that a data point classified as true is actually true</a:t>
            </a:r>
            <a:endParaRPr lang="en-US" dirty="0"/>
          </a:p>
          <a:p>
            <a:endParaRPr lang="en-US" dirty="0"/>
          </a:p>
          <a:p>
            <a:r>
              <a:rPr lang="en-US" dirty="0"/>
              <a:t>Recall = The probability that a data point that is actually true is classified as true 			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123">
        <p:fade/>
      </p:transition>
    </mc:Choice>
    <mc:Fallback>
      <p:transition spd="med" advTm="21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and Recall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their pluses and minuses?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Ratio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often used as a measure of detector goodness (but maybe it should be)</a:t>
            </a:r>
            <a:endParaRPr lang="en-US" dirty="0"/>
          </a:p>
          <a:p>
            <a:r>
              <a:rPr lang="en-US" dirty="0"/>
              <a:t>Often used to interpret individual features</a:t>
            </a:r>
            <a:endParaRPr lang="en-US" dirty="0"/>
          </a:p>
          <a:p>
            <a:r>
              <a:rPr lang="en-US" dirty="0"/>
              <a:t>Used in same situations as odds ratio, but </a:t>
            </a:r>
            <a:r>
              <a:rPr lang="en-US" b="1" i="1" dirty="0" err="1"/>
              <a:t>sooooo</a:t>
            </a:r>
            <a:r>
              <a:rPr lang="en-US" dirty="0"/>
              <a:t> much better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9212" y="4725988"/>
            <a:ext cx="6505575" cy="14001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cross-validated with a student batch? Why?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Ratio: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Our model detects a student will drop out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the model says they will drop out, they are 75% likely to drop out</a:t>
            </a:r>
            <a:endParaRPr lang="en-US" dirty="0"/>
          </a:p>
          <a:p>
            <a:r>
              <a:rPr lang="en-US" dirty="0"/>
              <a:t>If the model says they won’t drop out, they are 25% likely to drop out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9212" y="2728912"/>
            <a:ext cx="6505575" cy="140017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Ratio: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Our model’s prediction uses as a feature whether they were suspended from school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they were suspended from school, they are 20% likely to drop out</a:t>
            </a:r>
            <a:endParaRPr lang="en-US" dirty="0"/>
          </a:p>
          <a:p>
            <a:r>
              <a:rPr lang="en-US" dirty="0"/>
              <a:t>If they were never suspended, they are 15% likely to drop out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9212" y="2728912"/>
            <a:ext cx="6505575" cy="14001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Ratio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questions about risk ratio?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9212" y="2728912"/>
            <a:ext cx="6505575" cy="140017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vs RMSE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difference between correlation and RMSE?</a:t>
            </a:r>
            <a:endParaRPr lang="en-US" dirty="0"/>
          </a:p>
          <a:p>
            <a:endParaRPr lang="en-US" dirty="0"/>
          </a:p>
          <a:p>
            <a:r>
              <a:rPr lang="en-US" dirty="0"/>
              <a:t>What are their relative merits?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High correlation, low RMSE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Low correlation, high RMSE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High correlation, high RMSE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Low correlation, low RMSE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AIC/BIC vs Cross-Validation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AIC is asymptotically equivalent to LOOCV</a:t>
            </a:r>
            <a:endParaRPr lang="en-US" dirty="0"/>
          </a:p>
          <a:p>
            <a:r>
              <a:rPr lang="en-US" dirty="0"/>
              <a:t>BIC is asymptotically equivalent to k-fold cv</a:t>
            </a:r>
            <a:endParaRPr lang="en-US" dirty="0"/>
          </a:p>
          <a:p>
            <a:endParaRPr lang="en-US" dirty="0"/>
          </a:p>
          <a:p>
            <a:r>
              <a:rPr lang="en-US" dirty="0"/>
              <a:t>Why might you still want to use cross-validation instead of AIC/BIC?</a:t>
            </a:r>
            <a:endParaRPr lang="en-US" dirty="0"/>
          </a:p>
          <a:p>
            <a:r>
              <a:rPr lang="en-US" dirty="0"/>
              <a:t>Why might you still want to use AIC/BIC instead of cross-validation?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AIC vs BIC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comments or questions?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LOOCV vs k-fold CV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</a:t>
            </a:r>
            <a:r>
              <a:rPr lang="en-US"/>
              <a:t>comments or questions</a:t>
            </a:r>
            <a:r>
              <a:rPr lang="en-US" dirty="0"/>
              <a:t>?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questions, comments, concerns about textbook?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Thoughts on the </a:t>
            </a:r>
            <a:r>
              <a:rPr lang="en-US" dirty="0" err="1"/>
              <a:t>Kitto</a:t>
            </a:r>
            <a:r>
              <a:rPr lang="en-US" dirty="0"/>
              <a:t> reading?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Tools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used Python? </a:t>
            </a:r>
            <a:endParaRPr lang="en-US" dirty="0"/>
          </a:p>
          <a:p>
            <a:r>
              <a:rPr lang="en-US" dirty="0"/>
              <a:t>Who used RapidMiner? </a:t>
            </a:r>
            <a:endParaRPr lang="en-US" dirty="0"/>
          </a:p>
          <a:p>
            <a:r>
              <a:rPr lang="en-US" dirty="0"/>
              <a:t>Who used R?</a:t>
            </a:r>
            <a:endParaRPr lang="en-US" dirty="0"/>
          </a:p>
          <a:p>
            <a:r>
              <a:rPr lang="en-US" dirty="0"/>
              <a:t>Whose used something else?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Kitto</a:t>
            </a:r>
            <a:r>
              <a:rPr lang="en-US" dirty="0"/>
              <a:t> et al.’s warnings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Warning 1. For some educational scenarios, reporting improvement in algorithmic performance is insufficient as a form of validation.</a:t>
            </a:r>
            <a:endParaRPr lang="en-US" dirty="0"/>
          </a:p>
          <a:p>
            <a:endParaRPr lang="en-US" dirty="0"/>
          </a:p>
          <a:p>
            <a:r>
              <a:rPr lang="en-US" dirty="0"/>
              <a:t>Warning 2. Being able to report upon a metric does not mean that you should use it, either in the tool, or in reporting its worth. </a:t>
            </a:r>
            <a:endParaRPr lang="en-US" dirty="0"/>
          </a:p>
          <a:p>
            <a:endParaRPr lang="en-US" dirty="0"/>
          </a:p>
          <a:p>
            <a:r>
              <a:rPr lang="en-US" dirty="0"/>
              <a:t>Warning 3. Feedback should not necessarily be set at the same resolution that the analytics make possible.</a:t>
            </a:r>
            <a:endParaRPr lang="en-US" dirty="0"/>
          </a:p>
          <a:p>
            <a:endParaRPr lang="en-US" dirty="0"/>
          </a:p>
          <a:p>
            <a:r>
              <a:rPr lang="en-US" dirty="0"/>
              <a:t>Warning 4. </a:t>
            </a:r>
            <a:r>
              <a:rPr lang="en-US" dirty="0" err="1"/>
              <a:t>Overemphasising</a:t>
            </a:r>
            <a:r>
              <a:rPr lang="en-US" dirty="0"/>
              <a:t> computational accuracy is likely to delay the adoption of LA tools that could already be used productively.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Please explain why </a:t>
            </a:r>
            <a:r>
              <a:rPr lang="en-US" dirty="0" err="1"/>
              <a:t>Kitto</a:t>
            </a:r>
            <a:r>
              <a:rPr lang="en-US" dirty="0"/>
              <a:t> says these; </a:t>
            </a:r>
            <a:br>
              <a:rPr lang="en-US" dirty="0"/>
            </a:br>
            <a:r>
              <a:rPr lang="en-US" dirty="0"/>
              <a:t>do you agree?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Warning 1. For some educational scenarios, reporting improvement in algorithmic performance is insufficient as a form of validation.</a:t>
            </a:r>
            <a:endParaRPr lang="en-US" dirty="0"/>
          </a:p>
          <a:p>
            <a:endParaRPr lang="en-US" dirty="0"/>
          </a:p>
          <a:p>
            <a:r>
              <a:rPr lang="en-US" dirty="0"/>
              <a:t>Warning 2. Being able to report upon a metric does not mean that you should use it, either in the tool, or in reporting its worth. </a:t>
            </a:r>
            <a:endParaRPr lang="en-US" dirty="0"/>
          </a:p>
          <a:p>
            <a:endParaRPr lang="en-US" dirty="0"/>
          </a:p>
          <a:p>
            <a:r>
              <a:rPr lang="en-US" dirty="0"/>
              <a:t>Warning 3. Feedback should not necessarily be set at the same resolution that the analytics make possible.</a:t>
            </a:r>
            <a:endParaRPr lang="en-US" dirty="0"/>
          </a:p>
          <a:p>
            <a:endParaRPr lang="en-US" dirty="0"/>
          </a:p>
          <a:p>
            <a:r>
              <a:rPr lang="en-US" dirty="0"/>
              <a:t>Warning 4. </a:t>
            </a:r>
            <a:r>
              <a:rPr lang="en-US" dirty="0" err="1"/>
              <a:t>Overemphasising</a:t>
            </a:r>
            <a:r>
              <a:rPr lang="en-US" dirty="0"/>
              <a:t> computational accuracy is likely to delay the adoption of LA tools that could already be used productively.</a:t>
            </a: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Kitto</a:t>
            </a:r>
            <a:r>
              <a:rPr lang="en-US" dirty="0"/>
              <a:t> et al.’s suggestion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Once the analytics is embedded in an appropriate learning design we can see that its purpose is to provide enough scaffolding to “start a conversation” between the student and the analytics-driven feedback, or between peers.</a:t>
            </a:r>
            <a:endParaRPr lang="en-US" i="1" dirty="0"/>
          </a:p>
          <a:p>
            <a:endParaRPr lang="en-US" i="1" dirty="0"/>
          </a:p>
          <a:p>
            <a:r>
              <a:rPr lang="en-US" dirty="0"/>
              <a:t>What are the pluses and minuses of </a:t>
            </a:r>
            <a:r>
              <a:rPr lang="en-US"/>
              <a:t>this framing?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Thoughts on the Knowles reading?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Thoughts on the Jeni reading?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questions or comments?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there is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 quote </a:t>
            </a:r>
            <a:endParaRPr lang="en-US" dirty="0"/>
          </a:p>
          <a:p>
            <a:endParaRPr lang="en-US" dirty="0"/>
          </a:p>
          <a:p>
            <a:r>
              <a:rPr lang="en-US" dirty="0"/>
              <a:t>“The idea of looking for a single best measure to choose between classifiers is wrongheaded.” – Powers (2012)</a:t>
            </a:r>
            <a:endParaRPr lang="en-US" dirty="0"/>
          </a:p>
          <a:p>
            <a:endParaRPr lang="en-US" dirty="0"/>
          </a:p>
          <a:p>
            <a:r>
              <a:rPr lang="en-US" dirty="0"/>
              <a:t>Why would Powers say this? </a:t>
            </a:r>
            <a:br>
              <a:rPr lang="en-US" dirty="0"/>
            </a:br>
            <a:r>
              <a:rPr lang="en-US" dirty="0"/>
              <a:t>Why is this idea mostly ignored in practice?</a:t>
            </a:r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there is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F1 Statistic</a:t>
            </a:r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Assignment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Diagnostic Metrics</a:t>
            </a:r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ASSISTments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one you can do in Excel, Google Sheets, </a:t>
            </a:r>
            <a:r>
              <a:rPr lang="en-US" dirty="0" err="1"/>
              <a:t>Matlab</a:t>
            </a:r>
            <a:r>
              <a:rPr lang="en-US" dirty="0"/>
              <a:t>, Maple, Python (not particularly recommended)…</a:t>
            </a:r>
            <a:endParaRPr lang="en-US" dirty="0"/>
          </a:p>
          <a:p>
            <a:r>
              <a:rPr lang="en-US" dirty="0"/>
              <a:t>Hints are written with Excel in mind</a:t>
            </a:r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/>
          <a:lstStyle/>
          <a:p>
            <a:r>
              <a:rPr lang="en-US" dirty="0"/>
              <a:t>September 29 VIRTUAL</a:t>
            </a:r>
            <a:endParaRPr lang="en-US" dirty="0"/>
          </a:p>
          <a:p>
            <a:pPr lvl="1"/>
            <a:r>
              <a:rPr lang="en-US" dirty="0"/>
              <a:t>Feature Engineering and Distillation</a:t>
            </a:r>
            <a:endParaRPr lang="en-US" dirty="0"/>
          </a:p>
          <a:p>
            <a:pPr lvl="1"/>
            <a:r>
              <a:rPr lang="en-US" dirty="0"/>
              <a:t>Basic: Diagnostic Metrics Due</a:t>
            </a:r>
            <a:endParaRPr lang="en-US" dirty="0"/>
          </a:p>
          <a:p>
            <a:r>
              <a:rPr lang="en-US" dirty="0"/>
              <a:t>October 6</a:t>
            </a:r>
            <a:endParaRPr lang="en-US" dirty="0"/>
          </a:p>
          <a:p>
            <a:pPr lvl="1"/>
            <a:r>
              <a:rPr lang="en-US" dirty="0"/>
              <a:t>Network Analysis</a:t>
            </a:r>
            <a:endParaRPr lang="en-US" dirty="0"/>
          </a:p>
          <a:p>
            <a:pPr lvl="1"/>
            <a:r>
              <a:rPr lang="en-US" dirty="0"/>
              <a:t>Creative: Feature Engineering Due</a:t>
            </a:r>
            <a:endParaRPr lang="en-US" dirty="0"/>
          </a:p>
          <a:p>
            <a:r>
              <a:rPr lang="en-US" dirty="0"/>
              <a:t>October 13</a:t>
            </a:r>
            <a:endParaRPr lang="en-US" dirty="0"/>
          </a:p>
          <a:p>
            <a:pPr lvl="1"/>
            <a:r>
              <a:rPr lang="en-US" dirty="0"/>
              <a:t>Bayesian Knowledge Tracing</a:t>
            </a:r>
            <a:endParaRPr lang="en-US" dirty="0"/>
          </a:p>
          <a:p>
            <a:pPr lvl="1"/>
            <a:r>
              <a:rPr lang="en-US"/>
              <a:t>Basic: SNA Due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Anything clever?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anyone in the audience have</a:t>
            </a:r>
            <a:endParaRPr lang="en-US" dirty="0"/>
          </a:p>
          <a:p>
            <a:pPr lvl="1"/>
            <a:r>
              <a:rPr lang="en-US" dirty="0"/>
              <a:t>Something clever they did and want to share?</a:t>
            </a:r>
            <a:endParaRPr lang="en-US" dirty="0"/>
          </a:p>
          <a:p>
            <a:pPr lvl="1"/>
            <a:r>
              <a:rPr lang="en-US" dirty="0"/>
              <a:t>Something clever they didn’t do but want to discuss?</a:t>
            </a:r>
            <a:endParaRPr lang="en-US" dirty="0"/>
          </a:p>
          <a:p>
            <a:pPr lvl="1"/>
            <a:r>
              <a:rPr lang="en-US" dirty="0"/>
              <a:t>A concern about how to do this right?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mattered?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could you do to get better model performance?</a:t>
            </a:r>
            <a:endParaRPr lang="en-US" dirty="0"/>
          </a:p>
          <a:p>
            <a:endParaRPr lang="en-US" dirty="0"/>
          </a:p>
          <a:p>
            <a:r>
              <a:rPr lang="en-US" dirty="0"/>
              <a:t>(Without cheating)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 Comments? Concerns?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on data 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of you really </a:t>
            </a:r>
            <a:r>
              <a:rPr lang="en-US" dirty="0" err="1"/>
              <a:t>really</a:t>
            </a:r>
            <a:r>
              <a:rPr lang="en-US" dirty="0"/>
              <a:t> </a:t>
            </a:r>
            <a:r>
              <a:rPr lang="en-US" i="1" dirty="0" err="1"/>
              <a:t>really</a:t>
            </a:r>
            <a:r>
              <a:rPr lang="en-US" dirty="0"/>
              <a:t> wanted more information on the variables</a:t>
            </a:r>
            <a:endParaRPr lang="en-US" dirty="0"/>
          </a:p>
          <a:p>
            <a:r>
              <a:rPr lang="en-US" dirty="0"/>
              <a:t>It is a good thing to thoroughly understand your variables</a:t>
            </a:r>
            <a:endParaRPr lang="en-US" dirty="0"/>
          </a:p>
          <a:p>
            <a:r>
              <a:rPr lang="en-US" dirty="0"/>
              <a:t>It is a good thing to want to thoroughly understand your variables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6323</Words>
  <Application>WPS Writer</Application>
  <PresentationFormat>On-screen Show (4:3)</PresentationFormat>
  <Paragraphs>336</Paragraphs>
  <Slides>59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9" baseType="lpstr">
      <vt:lpstr>Arial</vt:lpstr>
      <vt:lpstr>SimSun</vt:lpstr>
      <vt:lpstr>Wingdings</vt:lpstr>
      <vt:lpstr>Calibri</vt:lpstr>
      <vt:lpstr>Helvetica Neue</vt:lpstr>
      <vt:lpstr>Microsoft YaHei</vt:lpstr>
      <vt:lpstr>汉仪旗黑</vt:lpstr>
      <vt:lpstr>Arial Unicode MS</vt:lpstr>
      <vt:lpstr>宋体-简</vt:lpstr>
      <vt:lpstr>Office Theme</vt:lpstr>
      <vt:lpstr>Core Methods in  Educational Data Mining</vt:lpstr>
      <vt:lpstr>The Homework</vt:lpstr>
      <vt:lpstr>Who</vt:lpstr>
      <vt:lpstr>Who</vt:lpstr>
      <vt:lpstr>Tools used</vt:lpstr>
      <vt:lpstr>Anything clever?</vt:lpstr>
      <vt:lpstr>What mattered?</vt:lpstr>
      <vt:lpstr>Questions? Comments? Concerns?</vt:lpstr>
      <vt:lpstr>A word on data dictionaries</vt:lpstr>
      <vt:lpstr>A word on data dictionaries</vt:lpstr>
      <vt:lpstr>What could you do?</vt:lpstr>
      <vt:lpstr>Questions? Comments? Concerns?</vt:lpstr>
      <vt:lpstr>Textbook/Readings</vt:lpstr>
      <vt:lpstr>Detector Confidence</vt:lpstr>
      <vt:lpstr>Detector Confidence</vt:lpstr>
      <vt:lpstr>Detector Confidence</vt:lpstr>
      <vt:lpstr>Detector Confidence</vt:lpstr>
      <vt:lpstr>Detector Confidence</vt:lpstr>
      <vt:lpstr>Cost-Benefit Analysis</vt:lpstr>
      <vt:lpstr>Detector Confidence</vt:lpstr>
      <vt:lpstr>Goodness Metrics</vt:lpstr>
      <vt:lpstr>Exercise</vt:lpstr>
      <vt:lpstr>Exercise</vt:lpstr>
      <vt:lpstr>Accuracy</vt:lpstr>
      <vt:lpstr>Kappa</vt:lpstr>
      <vt:lpstr>ROC Curve</vt:lpstr>
      <vt:lpstr>Is this a good model or a bad model?</vt:lpstr>
      <vt:lpstr>Is this a good model or a bad model?</vt:lpstr>
      <vt:lpstr>Is this a good model or a bad model?</vt:lpstr>
      <vt:lpstr>Is this a good model or a bad model?</vt:lpstr>
      <vt:lpstr>Is this a good model or a bad model?</vt:lpstr>
      <vt:lpstr>ROC Curve</vt:lpstr>
      <vt:lpstr>AUC ROC</vt:lpstr>
      <vt:lpstr>Any questions about AUC ROC?</vt:lpstr>
      <vt:lpstr>Precision and Recall</vt:lpstr>
      <vt:lpstr>Precision and Recall</vt:lpstr>
      <vt:lpstr>What do these mean?</vt:lpstr>
      <vt:lpstr>Precision and Recall</vt:lpstr>
      <vt:lpstr>Risk Ratio</vt:lpstr>
      <vt:lpstr>Risk Ratio: Exercise</vt:lpstr>
      <vt:lpstr>Risk Ratio: Exercise</vt:lpstr>
      <vt:lpstr>Risk Ratio</vt:lpstr>
      <vt:lpstr>Correlation vs RMSE</vt:lpstr>
      <vt:lpstr>What does it mean?</vt:lpstr>
      <vt:lpstr>AIC/BIC vs Cross-Validation</vt:lpstr>
      <vt:lpstr>AIC vs BIC</vt:lpstr>
      <vt:lpstr>LOOCV vs k-fold CV</vt:lpstr>
      <vt:lpstr>Other questions, comments, concerns about textbook?</vt:lpstr>
      <vt:lpstr>Thoughts on the Kitto reading?</vt:lpstr>
      <vt:lpstr>Kitto et al.’s warnings</vt:lpstr>
      <vt:lpstr>Please explain why Kitto says these;  do you agree?</vt:lpstr>
      <vt:lpstr>Kitto et al.’s suggestion</vt:lpstr>
      <vt:lpstr>Thoughts on the Knowles reading?</vt:lpstr>
      <vt:lpstr>Thoughts on the Jeni reading?</vt:lpstr>
      <vt:lpstr>Other questions or comments?</vt:lpstr>
      <vt:lpstr>If there is time</vt:lpstr>
      <vt:lpstr>If there is time</vt:lpstr>
      <vt:lpstr>Basic Assignment 2</vt:lpstr>
      <vt:lpstr>Next classes</vt:lpstr>
    </vt:vector>
  </TitlesOfParts>
  <Company>Worcester Polytechnic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Methods for the Learning Sciences</dc:title>
  <dc:creator>rsbaker</dc:creator>
  <cp:lastModifiedBy>aishuhan</cp:lastModifiedBy>
  <cp:revision>462</cp:revision>
  <dcterms:created xsi:type="dcterms:W3CDTF">2022-09-22T20:45:32Z</dcterms:created>
  <dcterms:modified xsi:type="dcterms:W3CDTF">2022-09-22T20:45:32Z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1033-4.4.2.7667</vt:lpwstr>
  </property>
</Properties>
</file>