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654" r:id="rId4"/>
    <p:sldId id="879" r:id="rId5"/>
    <p:sldId id="655" r:id="rId6"/>
    <p:sldId id="656" r:id="rId7"/>
    <p:sldId id="659" r:id="rId8"/>
    <p:sldId id="882" r:id="rId9"/>
    <p:sldId id="883" r:id="rId10"/>
    <p:sldId id="663" r:id="rId12"/>
    <p:sldId id="664" r:id="rId13"/>
    <p:sldId id="675" r:id="rId14"/>
    <p:sldId id="676" r:id="rId15"/>
    <p:sldId id="677" r:id="rId16"/>
    <p:sldId id="678" r:id="rId17"/>
    <p:sldId id="679" r:id="rId18"/>
    <p:sldId id="880" r:id="rId19"/>
    <p:sldId id="680" r:id="rId20"/>
    <p:sldId id="684" r:id="rId21"/>
    <p:sldId id="697" r:id="rId22"/>
    <p:sldId id="698" r:id="rId23"/>
    <p:sldId id="701" r:id="rId24"/>
    <p:sldId id="702" r:id="rId25"/>
    <p:sldId id="703" r:id="rId26"/>
    <p:sldId id="704" r:id="rId27"/>
    <p:sldId id="705" r:id="rId28"/>
    <p:sldId id="706" r:id="rId29"/>
    <p:sldId id="708" r:id="rId30"/>
    <p:sldId id="662" r:id="rId31"/>
    <p:sldId id="665" r:id="rId32"/>
    <p:sldId id="666" r:id="rId33"/>
    <p:sldId id="887" r:id="rId34"/>
    <p:sldId id="888" r:id="rId35"/>
    <p:sldId id="889" r:id="rId36"/>
    <p:sldId id="886" r:id="rId37"/>
    <p:sldId id="881" r:id="rId38"/>
    <p:sldId id="884" r:id="rId39"/>
    <p:sldId id="885" r:id="rId40"/>
    <p:sldId id="707" r:id="rId41"/>
    <p:sldId id="527" r:id="rId42"/>
    <p:sldId id="301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F711411-5A74-4285-AB94-913E11AEAFC3}">
          <p14:sldIdLst>
            <p14:sldId id="256"/>
            <p14:sldId id="654"/>
            <p14:sldId id="879"/>
            <p14:sldId id="655"/>
            <p14:sldId id="656"/>
            <p14:sldId id="659"/>
            <p14:sldId id="882"/>
            <p14:sldId id="883"/>
            <p14:sldId id="663"/>
            <p14:sldId id="664"/>
            <p14:sldId id="675"/>
            <p14:sldId id="676"/>
            <p14:sldId id="677"/>
            <p14:sldId id="678"/>
            <p14:sldId id="679"/>
            <p14:sldId id="880"/>
            <p14:sldId id="680"/>
            <p14:sldId id="684"/>
            <p14:sldId id="697"/>
            <p14:sldId id="698"/>
            <p14:sldId id="701"/>
            <p14:sldId id="702"/>
            <p14:sldId id="703"/>
            <p14:sldId id="704"/>
            <p14:sldId id="705"/>
            <p14:sldId id="706"/>
            <p14:sldId id="708"/>
            <p14:sldId id="662"/>
            <p14:sldId id="665"/>
            <p14:sldId id="666"/>
            <p14:sldId id="887"/>
            <p14:sldId id="888"/>
            <p14:sldId id="889"/>
            <p14:sldId id="886"/>
            <p14:sldId id="881"/>
            <p14:sldId id="884"/>
            <p14:sldId id="885"/>
            <p14:sldId id="707"/>
          </p14:sldIdLst>
        </p14:section>
        <p14:section name="Untitled Section" id="{7C0EC489-2797-4695-99E6-50127CBBF94C}">
          <p14:sldIdLst>
            <p14:sldId id="527"/>
            <p14:sldId id="301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ker, Ryan Shaun" initials="RYAN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F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 autoAdjust="0"/>
    <p:restoredTop sz="82396" autoAdjust="0"/>
  </p:normalViewPr>
  <p:slideViewPr>
    <p:cSldViewPr>
      <p:cViewPr varScale="1">
        <p:scale>
          <a:sx n="72" d="100"/>
          <a:sy n="72" d="100"/>
        </p:scale>
        <p:origin x="1061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1202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commentAuthors" Target="commentAuthors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AAA7C-7ACC-4BFB-BE93-9F32D66A2778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F639B-656A-4369-84E0-F13809BA208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7E0E-AA0C-4CA6-9370-9BDDCA79380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9C08-3B7E-407B-958B-ADCA6B9AA5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7E0E-AA0C-4CA6-9370-9BDDCA79380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9C08-3B7E-407B-958B-ADCA6B9AA5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7E0E-AA0C-4CA6-9370-9BDDCA79380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9C08-3B7E-407B-958B-ADCA6B9AA5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7E0E-AA0C-4CA6-9370-9BDDCA79380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9C08-3B7E-407B-958B-ADCA6B9AA5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7E0E-AA0C-4CA6-9370-9BDDCA79380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9C08-3B7E-407B-958B-ADCA6B9AA5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7E0E-AA0C-4CA6-9370-9BDDCA79380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9C08-3B7E-407B-958B-ADCA6B9AA5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7E0E-AA0C-4CA6-9370-9BDDCA79380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9C08-3B7E-407B-958B-ADCA6B9AA5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7E0E-AA0C-4CA6-9370-9BDDCA79380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9C08-3B7E-407B-958B-ADCA6B9AA5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7E0E-AA0C-4CA6-9370-9BDDCA79380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9C08-3B7E-407B-958B-ADCA6B9AA5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7E0E-AA0C-4CA6-9370-9BDDCA79380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9C08-3B7E-407B-958B-ADCA6B9AA5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7E0E-AA0C-4CA6-9370-9BDDCA79380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9C08-3B7E-407B-958B-ADCA6B9AA5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77E0E-AA0C-4CA6-9370-9BDDCA79380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49C08-3B7E-407B-958B-ADCA6B9AA50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Core Methods in </a:t>
            </a:r>
            <a:br>
              <a:rPr lang="en-US" b="1" dirty="0"/>
            </a:br>
            <a:r>
              <a:rPr lang="en-US" b="1" dirty="0"/>
              <a:t>Educational Data Mining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EDUC6191</a:t>
            </a:r>
            <a:br>
              <a:rPr lang="en-US" dirty="0"/>
            </a:br>
            <a:r>
              <a:rPr lang="en-US" dirty="0"/>
              <a:t>Fall 2022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good feature?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feature that is potentially meaningfully linked to the construct you want to identify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Baker’s feature engineering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Brainstorming features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Deciding what features to create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Creating the features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Studying the impact of features on model goodness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Iterating on features if useful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to 3 (or 1)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Post to the chat: </a:t>
            </a:r>
            <a:br>
              <a:rPr lang="en-US" dirty="0"/>
            </a:br>
            <a:r>
              <a:rPr lang="en-US" dirty="0"/>
              <a:t>What’s useful and why?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Brainstorming features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Deciding what features to create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Creating the features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Studying the impact of features on model goodness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Iterating on features if useful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to 3 (or 1)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Post to the chat: </a:t>
            </a:r>
            <a:br>
              <a:rPr lang="en-US" dirty="0"/>
            </a:br>
            <a:r>
              <a:rPr lang="en-US" dirty="0"/>
              <a:t>What’s missing?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Brainstorming features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Deciding what features to create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Creating the features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Studying the impact of features on model goodness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Iterating on features if useful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to 3 (or 1)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else could it be improved?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IDEO tips for Brainstorming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1. Defer judgment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2. Encourage wild ideas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3. Build on the ideas of others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4. Stay focused on the topic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5. One conversation at a time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6. Be visual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7. Go for quantity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http://www.openideo.com/fieldnotes/openideo-team-notes/seven-tips-on-better-brainstorming</a:t>
            </a: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to the chat: Any thoughts?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1. Defer judgment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2. Encourage wild ideas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3. Build on the ideas of others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4. Stay focused on the topic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5. One conversation at a time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6. Be visual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7. Go for quantity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http://www.openideo.com/fieldnotes/openideo-team-notes/seven-tips-on-better-brainstorming</a:t>
            </a: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Deciding what features to create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Trade-off between the effort to create a feature and how likely it is to be useful</a:t>
            </a:r>
            <a:endParaRPr lang="en-US" dirty="0"/>
          </a:p>
          <a:p>
            <a:r>
              <a:rPr lang="en-US" dirty="0"/>
              <a:t>Worth biasing in favor of features that are different than anything else you’ve tried before</a:t>
            </a:r>
            <a:endParaRPr lang="en-US" dirty="0"/>
          </a:p>
          <a:p>
            <a:pPr lvl="1"/>
            <a:r>
              <a:rPr lang="en-US" dirty="0"/>
              <a:t>Explores a different part of the space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 thoughts about feature engineering?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Feature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advantages of automated feature generation, as compared to feature engineering?</a:t>
            </a:r>
            <a:endParaRPr lang="en-US" dirty="0"/>
          </a:p>
          <a:p>
            <a:endParaRPr lang="en-US" dirty="0"/>
          </a:p>
          <a:p>
            <a:r>
              <a:rPr lang="en-US" dirty="0"/>
              <a:t>What are the disadvantages?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Diagnostic Metrics -- HW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questions about any metrics?</a:t>
            </a:r>
            <a:endParaRPr lang="en-US" dirty="0"/>
          </a:p>
          <a:p>
            <a:endParaRPr lang="en-US" dirty="0"/>
          </a:p>
          <a:p>
            <a:r>
              <a:rPr lang="en-US" dirty="0"/>
              <a:t>Does anyone want to discuss any of the problems?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advantages of automated feature selection, as compared to having a domain expert decide? 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What are the disadvantages?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Outer-loop forward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advantages and disadvantages to doing this?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knowledge engineering?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difference between knowledge engineering and EDM?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difference between good knowledge engineering and bad knowledge engineering?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difference between (good) knowledge engineering and EDM?</a:t>
            </a:r>
            <a:endParaRPr lang="en-US" dirty="0"/>
          </a:p>
          <a:p>
            <a:endParaRPr lang="en-US" dirty="0"/>
          </a:p>
          <a:p>
            <a:r>
              <a:rPr lang="en-US" dirty="0"/>
              <a:t>What are the advantages and disadvantages of each?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they be integrated?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questions, comments, concerns about textbook?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look at some features </a:t>
            </a:r>
            <a:br>
              <a:rPr lang="en-US" dirty="0"/>
            </a:br>
            <a:r>
              <a:rPr lang="en-US" dirty="0"/>
              <a:t>used in real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look at some features </a:t>
            </a:r>
            <a:br>
              <a:rPr lang="en-US" dirty="0"/>
            </a:br>
            <a:r>
              <a:rPr lang="en-US" dirty="0"/>
              <a:t>used in real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Split into 12 break-out rooms in just a minute</a:t>
            </a:r>
            <a:endParaRPr lang="en-US" dirty="0"/>
          </a:p>
          <a:p>
            <a:endParaRPr lang="en-US" dirty="0"/>
          </a:p>
          <a:p>
            <a:r>
              <a:rPr lang="en-US" dirty="0"/>
              <a:t>Download list of features</a:t>
            </a:r>
            <a:endParaRPr lang="en-US" dirty="0"/>
          </a:p>
          <a:p>
            <a:endParaRPr lang="en-US" dirty="0"/>
          </a:p>
          <a:p>
            <a:r>
              <a:rPr lang="en-US" dirty="0"/>
              <a:t>Use list of features for your group number </a:t>
            </a:r>
            <a:br>
              <a:rPr lang="en-US" dirty="0"/>
            </a:br>
            <a:r>
              <a:rPr lang="en-US" dirty="0"/>
              <a:t>(at very beginning of each page)</a:t>
            </a:r>
            <a:endParaRPr lang="en-US" dirty="0"/>
          </a:p>
          <a:p>
            <a:endParaRPr lang="en-US" dirty="0"/>
          </a:p>
          <a:p>
            <a:r>
              <a:rPr lang="en-US" dirty="0"/>
              <a:t>Which features (or combinations) can you come up with “just so” stories for why they might predict the construct?</a:t>
            </a:r>
            <a:endParaRPr lang="en-US" dirty="0"/>
          </a:p>
          <a:p>
            <a:endParaRPr lang="en-US" dirty="0"/>
          </a:p>
          <a:p>
            <a:r>
              <a:rPr lang="en-US" dirty="0"/>
              <a:t>Are there any features that seem utterly irrelevant?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Diagnostic Metrics -- HW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a fail-soft intervention?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Groups 1 and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1: Tell us what your construct is</a:t>
            </a:r>
            <a:endParaRPr lang="en-US" dirty="0"/>
          </a:p>
          <a:p>
            <a:endParaRPr lang="en-US" dirty="0"/>
          </a:p>
          <a:p>
            <a:r>
              <a:rPr lang="en-US" dirty="0"/>
              <a:t>1,2: Tell us your favorite “just so story” from your features</a:t>
            </a:r>
            <a:endParaRPr lang="en-US" dirty="0"/>
          </a:p>
          <a:p>
            <a:endParaRPr lang="en-US" dirty="0"/>
          </a:p>
          <a:p>
            <a:r>
              <a:rPr lang="en-US" dirty="0"/>
              <a:t>2,1: Tell us about one feature that looks like junk</a:t>
            </a:r>
            <a:endParaRPr lang="en-US" dirty="0"/>
          </a:p>
          <a:p>
            <a:endParaRPr lang="en-US" dirty="0"/>
          </a:p>
          <a:p>
            <a:r>
              <a:rPr lang="en-US" dirty="0"/>
              <a:t>Everyone else: you have to give the feature a (chat window) yay or boo 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Groups 3 and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3: Tell us what your construct is</a:t>
            </a:r>
            <a:endParaRPr lang="en-US" dirty="0"/>
          </a:p>
          <a:p>
            <a:endParaRPr lang="en-US" dirty="0"/>
          </a:p>
          <a:p>
            <a:r>
              <a:rPr lang="en-US" dirty="0"/>
              <a:t>3,4: Tell us your favorite “just so story” from your features</a:t>
            </a:r>
            <a:endParaRPr lang="en-US" dirty="0"/>
          </a:p>
          <a:p>
            <a:endParaRPr lang="en-US" dirty="0"/>
          </a:p>
          <a:p>
            <a:r>
              <a:rPr lang="en-US" dirty="0"/>
              <a:t>4,3: Tell us about one feature that looks like junk</a:t>
            </a:r>
            <a:endParaRPr lang="en-US" dirty="0"/>
          </a:p>
          <a:p>
            <a:endParaRPr lang="en-US" dirty="0"/>
          </a:p>
          <a:p>
            <a:r>
              <a:rPr lang="en-US" dirty="0"/>
              <a:t>Everyone else: you have to give the feature a (chat window) yay or boo 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so 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&amp; 6</a:t>
            </a:r>
            <a:endParaRPr lang="en-US" dirty="0"/>
          </a:p>
          <a:p>
            <a:r>
              <a:rPr lang="en-US" dirty="0"/>
              <a:t>7 &amp; 8</a:t>
            </a:r>
            <a:endParaRPr lang="en-US" dirty="0"/>
          </a:p>
          <a:p>
            <a:r>
              <a:rPr lang="en-US" dirty="0"/>
              <a:t>9 &amp; 10</a:t>
            </a:r>
            <a:endParaRPr lang="en-US" dirty="0"/>
          </a:p>
          <a:p>
            <a:r>
              <a:rPr lang="en-US" dirty="0"/>
              <a:t>11 &amp; 12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Comments?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Slater et al (2020)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Iterative feature engineering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Slater et al (2020)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Conduct Feature Engineering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Build Model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Test Model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If model good enough, END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Qualitatively Study Model Errors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Go to 2</a:t>
            </a: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Slater et al (2020) caveat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test end result on totally new data</a:t>
            </a:r>
            <a:br>
              <a:rPr lang="en-US" dirty="0"/>
            </a:br>
            <a:r>
              <a:rPr lang="en-US" dirty="0"/>
              <a:t>(which unfortunately, this paper didn’t do)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Slater et al (2020)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Questions? Comments?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FCBF: What Variables will be kept? (Cutoff = 0.65)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variables emerge from this table?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1752600"/>
          <a:ext cx="8153400" cy="4133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175"/>
                <a:gridCol w="733425"/>
                <a:gridCol w="762000"/>
                <a:gridCol w="990600"/>
                <a:gridCol w="990600"/>
                <a:gridCol w="914400"/>
                <a:gridCol w="990600"/>
                <a:gridCol w="1752600"/>
              </a:tblGrid>
              <a:tr h="590550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G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H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I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J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K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L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Predicted</a:t>
                      </a:r>
                      <a:endParaRPr lang="en-US" sz="2800" dirty="0"/>
                    </a:p>
                  </a:txBody>
                  <a:tcPr/>
                </a:tc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G</a:t>
                      </a:r>
                      <a:endParaRPr 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.7</a:t>
                      </a:r>
                      <a:endParaRPr 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.8</a:t>
                      </a:r>
                      <a:endParaRPr 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.8</a:t>
                      </a:r>
                      <a:endParaRPr 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.4</a:t>
                      </a:r>
                      <a:endParaRPr 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.3</a:t>
                      </a:r>
                      <a:endParaRPr 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.72</a:t>
                      </a:r>
                      <a:endParaRPr lang="en-US" sz="3200" dirty="0"/>
                    </a:p>
                  </a:txBody>
                  <a:tcPr>
                    <a:noFill/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H</a:t>
                      </a:r>
                      <a:endParaRPr 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.8</a:t>
                      </a:r>
                      <a:endParaRPr 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.7</a:t>
                      </a:r>
                      <a:endParaRPr 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.6</a:t>
                      </a:r>
                      <a:endParaRPr 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.5</a:t>
                      </a:r>
                      <a:endParaRPr 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.38</a:t>
                      </a:r>
                      <a:endParaRPr lang="en-US" sz="3200" dirty="0"/>
                    </a:p>
                  </a:txBody>
                  <a:tcPr>
                    <a:noFill/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I</a:t>
                      </a:r>
                      <a:endParaRPr 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.8</a:t>
                      </a:r>
                      <a:endParaRPr 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.3</a:t>
                      </a:r>
                      <a:endParaRPr 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.4</a:t>
                      </a:r>
                      <a:endParaRPr 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.82</a:t>
                      </a:r>
                      <a:endParaRPr lang="en-US" sz="3200" dirty="0"/>
                    </a:p>
                  </a:txBody>
                  <a:tcPr>
                    <a:noFill/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J</a:t>
                      </a:r>
                      <a:endParaRPr 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.8</a:t>
                      </a:r>
                      <a:endParaRPr 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.1</a:t>
                      </a:r>
                      <a:endParaRPr 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.75</a:t>
                      </a:r>
                      <a:endParaRPr lang="en-US" sz="3200" dirty="0"/>
                    </a:p>
                  </a:txBody>
                  <a:tcPr>
                    <a:noFill/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K</a:t>
                      </a:r>
                      <a:endParaRPr 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.5</a:t>
                      </a:r>
                      <a:endParaRPr 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.65</a:t>
                      </a:r>
                      <a:endParaRPr lang="en-US" sz="3200" dirty="0"/>
                    </a:p>
                  </a:txBody>
                  <a:tcPr>
                    <a:noFill/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L</a:t>
                      </a:r>
                      <a:endParaRPr 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3200" dirty="0"/>
                        <a:t>.42</a:t>
                      </a:r>
                      <a:endParaRPr lang="en-US" sz="3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/>
          <a:lstStyle/>
          <a:p>
            <a:r>
              <a:rPr lang="en-US" dirty="0"/>
              <a:t>October 6</a:t>
            </a:r>
            <a:endParaRPr lang="en-US" dirty="0"/>
          </a:p>
          <a:p>
            <a:pPr lvl="1"/>
            <a:r>
              <a:rPr lang="en-US" dirty="0"/>
              <a:t>Network Analysis</a:t>
            </a:r>
            <a:endParaRPr lang="en-US" dirty="0"/>
          </a:p>
          <a:p>
            <a:pPr lvl="1"/>
            <a:r>
              <a:rPr lang="en-US" dirty="0"/>
              <a:t>Creative: Feature Engineering Due</a:t>
            </a:r>
            <a:endParaRPr lang="en-US" dirty="0"/>
          </a:p>
          <a:p>
            <a:r>
              <a:rPr lang="en-US" dirty="0"/>
              <a:t>October 13</a:t>
            </a:r>
            <a:endParaRPr lang="en-US" dirty="0"/>
          </a:p>
          <a:p>
            <a:pPr lvl="1"/>
            <a:r>
              <a:rPr lang="en-US" dirty="0"/>
              <a:t>Bayesian Knowledge Tracing</a:t>
            </a:r>
            <a:endParaRPr lang="en-US" dirty="0"/>
          </a:p>
          <a:p>
            <a:pPr lvl="1"/>
            <a:r>
              <a:rPr lang="en-US" dirty="0"/>
              <a:t>Basic: SNA Due</a:t>
            </a:r>
            <a:endParaRPr lang="en-US" dirty="0"/>
          </a:p>
          <a:p>
            <a:r>
              <a:rPr lang="en-US" dirty="0"/>
              <a:t>October 20</a:t>
            </a:r>
            <a:endParaRPr lang="en-US" dirty="0"/>
          </a:p>
          <a:p>
            <a:pPr lvl="1"/>
            <a:r>
              <a:rPr lang="en-US" dirty="0"/>
              <a:t>Association Rule Mining</a:t>
            </a:r>
            <a:endParaRPr lang="en-US" dirty="0"/>
          </a:p>
          <a:p>
            <a:pPr lvl="1"/>
            <a:r>
              <a:rPr lang="en-US" dirty="0"/>
              <a:t>Basic: BKT Due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Diagnostic Metrics -- HW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do you want to use fail-soft interventions?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Diagnostic Metrics -- HW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do you </a:t>
            </a:r>
            <a:r>
              <a:rPr lang="en-US" b="1" i="1" dirty="0"/>
              <a:t>not</a:t>
            </a:r>
            <a:r>
              <a:rPr lang="en-US" dirty="0"/>
              <a:t> want to use fail-soft interventions?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just throwing spaghetti at the wall and seeing what sticks</a:t>
            </a:r>
            <a:endParaRPr lang="en-US" dirty="0"/>
          </a:p>
        </p:txBody>
      </p:sp>
      <p:pic>
        <p:nvPicPr>
          <p:cNvPr id="1026" name="Picture 2" descr="http://4.bp.blogspot.com/_bnAeZ9Sw5NU/TFGhtGbQUMI/AAAAAAAAEgo/5xqfGha4kQM/s1600/_MG_7210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766419"/>
            <a:ext cx="5867400" cy="3912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b="1" i="1" dirty="0"/>
              <a:t>is</a:t>
            </a:r>
            <a:r>
              <a:rPr lang="en-US" dirty="0"/>
              <a:t> feature engineering?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 Engineering</a:t>
            </a:r>
            <a:br>
              <a:rPr lang="en-US" dirty="0"/>
            </a:br>
            <a:r>
              <a:rPr lang="en-US" dirty="0"/>
              <a:t>(Slater et al., 2020)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“the construction of contextual and relevant features from system log data”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Validity Matters!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Low-quality features will give you low-quality models</a:t>
            </a:r>
            <a:endParaRPr lang="en-US" dirty="0"/>
          </a:p>
          <a:p>
            <a:endParaRPr lang="en-US" dirty="0"/>
          </a:p>
          <a:p>
            <a:r>
              <a:rPr lang="en-US" dirty="0"/>
              <a:t>Low-quality features = reduced generalizability/more over-fitting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Detailed discussion of this in the Sao Pedro paper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4854</Words>
  <Application>WPS Spreadsheets</Application>
  <PresentationFormat>On-screen Show (4:3)</PresentationFormat>
  <Paragraphs>302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0" baseType="lpstr">
      <vt:lpstr>Arial</vt:lpstr>
      <vt:lpstr>SimSun</vt:lpstr>
      <vt:lpstr>Wingdings</vt:lpstr>
      <vt:lpstr>Calibri</vt:lpstr>
      <vt:lpstr>Helvetica Neue</vt:lpstr>
      <vt:lpstr>Microsoft YaHei</vt:lpstr>
      <vt:lpstr>汉仪旗黑</vt:lpstr>
      <vt:lpstr>Arial Unicode MS</vt:lpstr>
      <vt:lpstr>宋体-简</vt:lpstr>
      <vt:lpstr>Office Theme</vt:lpstr>
      <vt:lpstr>Core Methods in  Educational Data Mining</vt:lpstr>
      <vt:lpstr>Diagnostic Metrics -- HW</vt:lpstr>
      <vt:lpstr>Diagnostic Metrics -- HW</vt:lpstr>
      <vt:lpstr>Diagnostic Metrics -- HW</vt:lpstr>
      <vt:lpstr>Diagnostic Metrics -- HW</vt:lpstr>
      <vt:lpstr>Feature Engineering </vt:lpstr>
      <vt:lpstr>Feature Engineering </vt:lpstr>
      <vt:lpstr>Feature Engineering (Slater et al., 2020) </vt:lpstr>
      <vt:lpstr>Construct Validity Matters!</vt:lpstr>
      <vt:lpstr>What’s a good feature?</vt:lpstr>
      <vt:lpstr>Baker’s feature engineering process</vt:lpstr>
      <vt:lpstr>Post to the chat:  What’s useful and why?</vt:lpstr>
      <vt:lpstr>Post to the chat:  What’s missing?</vt:lpstr>
      <vt:lpstr>How else could it be improved?</vt:lpstr>
      <vt:lpstr>IDEO tips for Brainstorming</vt:lpstr>
      <vt:lpstr>Post to the chat: Any thoughts?</vt:lpstr>
      <vt:lpstr>Deciding what features to create</vt:lpstr>
      <vt:lpstr>General thoughts about feature engineering?</vt:lpstr>
      <vt:lpstr>Automated Feature Generation</vt:lpstr>
      <vt:lpstr>Automated Feature Selection</vt:lpstr>
      <vt:lpstr>Outer-loop forward selection</vt:lpstr>
      <vt:lpstr>Knowledge Engineering</vt:lpstr>
      <vt:lpstr>Knowledge Engineering</vt:lpstr>
      <vt:lpstr>Knowledge Engineering</vt:lpstr>
      <vt:lpstr>Knowledge Engineering</vt:lpstr>
      <vt:lpstr>How can they be integrated?</vt:lpstr>
      <vt:lpstr>Other questions, comments, concerns about textbook?</vt:lpstr>
      <vt:lpstr>Let’s look at some features  used in real models</vt:lpstr>
      <vt:lpstr>Let’s look at some features  used in real models</vt:lpstr>
      <vt:lpstr>Groups 1 and 2</vt:lpstr>
      <vt:lpstr>Groups 3 and 4</vt:lpstr>
      <vt:lpstr>And so on…</vt:lpstr>
      <vt:lpstr>Comments? Questions?</vt:lpstr>
      <vt:lpstr>Slater et al (2020) paper</vt:lpstr>
      <vt:lpstr>Slater et al (2020) paper</vt:lpstr>
      <vt:lpstr>Slater et al (2020) caveat</vt:lpstr>
      <vt:lpstr>Slater et al (2020) paper</vt:lpstr>
      <vt:lpstr>FCBF: What Variables will be kept? (Cutoff = 0.65)</vt:lpstr>
      <vt:lpstr>Next classes</vt:lpstr>
      <vt:lpstr>The End</vt:lpstr>
    </vt:vector>
  </TitlesOfParts>
  <Company>Worcester Polytechnic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Methods for the Learning Sciences</dc:title>
  <dc:creator>rsbaker</dc:creator>
  <cp:lastModifiedBy>aishuhan</cp:lastModifiedBy>
  <cp:revision>476</cp:revision>
  <dcterms:created xsi:type="dcterms:W3CDTF">2022-09-29T20:49:23Z</dcterms:created>
  <dcterms:modified xsi:type="dcterms:W3CDTF">2022-09-29T20:49:23Z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1033-4.5.1.7704</vt:lpwstr>
  </property>
</Properties>
</file>