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831" r:id="rId4"/>
    <p:sldId id="702" r:id="rId5"/>
    <p:sldId id="704" r:id="rId6"/>
    <p:sldId id="705" r:id="rId7"/>
    <p:sldId id="832" r:id="rId8"/>
    <p:sldId id="697" r:id="rId9"/>
    <p:sldId id="707" r:id="rId10"/>
    <p:sldId id="834" r:id="rId11"/>
    <p:sldId id="833" r:id="rId12"/>
    <p:sldId id="835" r:id="rId13"/>
    <p:sldId id="878" r:id="rId14"/>
    <p:sldId id="877" r:id="rId15"/>
    <p:sldId id="879" r:id="rId16"/>
    <p:sldId id="880" r:id="rId17"/>
    <p:sldId id="881" r:id="rId18"/>
    <p:sldId id="802" r:id="rId19"/>
    <p:sldId id="824" r:id="rId20"/>
    <p:sldId id="804" r:id="rId21"/>
    <p:sldId id="798" r:id="rId22"/>
    <p:sldId id="800" r:id="rId23"/>
    <p:sldId id="883" r:id="rId24"/>
    <p:sldId id="793" r:id="rId25"/>
    <p:sldId id="882" r:id="rId26"/>
    <p:sldId id="805" r:id="rId27"/>
    <p:sldId id="807" r:id="rId28"/>
    <p:sldId id="809" r:id="rId29"/>
    <p:sldId id="827" r:id="rId30"/>
    <p:sldId id="828" r:id="rId31"/>
    <p:sldId id="829" r:id="rId32"/>
    <p:sldId id="830" r:id="rId34"/>
    <p:sldId id="886" r:id="rId35"/>
    <p:sldId id="884" r:id="rId36"/>
    <p:sldId id="885" r:id="rId37"/>
    <p:sldId id="887" r:id="rId38"/>
    <p:sldId id="808" r:id="rId39"/>
    <p:sldId id="30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2BB8E8-32CF-4D36-94A9-863ED0E276C7}">
          <p14:sldIdLst>
            <p14:sldId id="256"/>
            <p14:sldId id="831"/>
            <p14:sldId id="702"/>
            <p14:sldId id="704"/>
            <p14:sldId id="705"/>
            <p14:sldId id="832"/>
            <p14:sldId id="697"/>
            <p14:sldId id="707"/>
            <p14:sldId id="834"/>
            <p14:sldId id="833"/>
            <p14:sldId id="835"/>
            <p14:sldId id="878"/>
            <p14:sldId id="877"/>
            <p14:sldId id="879"/>
            <p14:sldId id="880"/>
            <p14:sldId id="881"/>
            <p14:sldId id="802"/>
            <p14:sldId id="824"/>
            <p14:sldId id="804"/>
            <p14:sldId id="798"/>
            <p14:sldId id="800"/>
            <p14:sldId id="883"/>
            <p14:sldId id="793"/>
            <p14:sldId id="882"/>
            <p14:sldId id="805"/>
            <p14:sldId id="807"/>
            <p14:sldId id="809"/>
            <p14:sldId id="827"/>
            <p14:sldId id="828"/>
            <p14:sldId id="829"/>
            <p14:sldId id="830"/>
            <p14:sldId id="886"/>
            <p14:sldId id="884"/>
            <p14:sldId id="885"/>
            <p14:sldId id="887"/>
            <p14:sldId id="808"/>
            <p14:sldId id="30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ker, Ryan Shaun" initials="RYA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82396" autoAdjust="0"/>
  </p:normalViewPr>
  <p:slideViewPr>
    <p:cSldViewPr>
      <p:cViewPr varScale="1">
        <p:scale>
          <a:sx n="72" d="100"/>
          <a:sy n="72" d="100"/>
        </p:scale>
        <p:origin x="3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120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AAA7C-7ACC-4BFB-BE93-9F32D66A277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F639B-656A-4369-84E0-F13809BA208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F639B-656A-4369-84E0-F13809BA208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Methods in </a:t>
            </a:r>
            <a:br>
              <a:rPr lang="en-US" b="1" dirty="0"/>
            </a:br>
            <a:r>
              <a:rPr lang="en-US" b="1" dirty="0"/>
              <a:t>Educational Data Mining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EDUC6191</a:t>
            </a:r>
            <a:br>
              <a:rPr lang="en-US" dirty="0"/>
            </a:br>
            <a:r>
              <a:rPr lang="en-US" dirty="0"/>
              <a:t>Fall 2022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creative assignment… done…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semester is flying by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was your process for </a:t>
            </a:r>
            <a:br>
              <a:rPr lang="en-US" dirty="0"/>
            </a:br>
            <a:r>
              <a:rPr lang="en-US" dirty="0"/>
              <a:t>feature engineering for CA2?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decide what features to create?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Did feature engineering make your model better?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tools did you use to create features?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Any other comments about your process/results in CA2?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types of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were they again?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types of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Degree centrality</a:t>
            </a:r>
            <a:endParaRPr lang="en-US" dirty="0"/>
          </a:p>
          <a:p>
            <a:r>
              <a:rPr lang="en-US" dirty="0"/>
              <a:t>Closeness centrality</a:t>
            </a:r>
            <a:endParaRPr lang="en-US" dirty="0"/>
          </a:p>
          <a:p>
            <a:r>
              <a:rPr lang="en-US" dirty="0" err="1"/>
              <a:t>Betweeness</a:t>
            </a:r>
            <a:r>
              <a:rPr lang="en-US" dirty="0"/>
              <a:t> centrality</a:t>
            </a:r>
            <a:endParaRPr lang="en-US" dirty="0"/>
          </a:p>
          <a:p>
            <a:r>
              <a:rPr lang="en-US" dirty="0"/>
              <a:t>Eigenvector centrality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each one mean conceptually?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Degree centrality</a:t>
            </a:r>
            <a:endParaRPr lang="en-US" dirty="0"/>
          </a:p>
          <a:p>
            <a:r>
              <a:rPr lang="en-US" dirty="0"/>
              <a:t>Closeness centrality</a:t>
            </a:r>
            <a:endParaRPr lang="en-US" dirty="0"/>
          </a:p>
          <a:p>
            <a:r>
              <a:rPr lang="en-US" dirty="0" err="1"/>
              <a:t>Betweeness</a:t>
            </a:r>
            <a:r>
              <a:rPr lang="en-US" dirty="0"/>
              <a:t> centrality</a:t>
            </a:r>
            <a:endParaRPr lang="en-US" dirty="0"/>
          </a:p>
          <a:p>
            <a:r>
              <a:rPr lang="en-US" dirty="0"/>
              <a:t>Eigenvector centrality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from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the text, I described several types of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a graph of classroom interactions, there could be several different types of nodes</a:t>
            </a:r>
            <a:endParaRPr lang="en-US" dirty="0"/>
          </a:p>
          <a:p>
            <a:pPr lvl="1"/>
            <a:r>
              <a:rPr lang="en-US" dirty="0"/>
              <a:t>Teacher</a:t>
            </a:r>
            <a:endParaRPr lang="en-US" dirty="0"/>
          </a:p>
          <a:p>
            <a:pPr lvl="1"/>
            <a:r>
              <a:rPr lang="en-US" dirty="0"/>
              <a:t>TA</a:t>
            </a:r>
            <a:endParaRPr lang="en-US" dirty="0"/>
          </a:p>
          <a:p>
            <a:pPr lvl="1"/>
            <a:r>
              <a:rPr lang="en-US" dirty="0"/>
              <a:t>Student</a:t>
            </a:r>
            <a:endParaRPr lang="en-US" dirty="0"/>
          </a:p>
          <a:p>
            <a:pPr lvl="1"/>
            <a:r>
              <a:rPr lang="en-US" dirty="0"/>
              <a:t>Project Leader</a:t>
            </a:r>
            <a:endParaRPr lang="en-US" dirty="0"/>
          </a:p>
          <a:p>
            <a:pPr lvl="1"/>
            <a:r>
              <a:rPr lang="en-US" dirty="0"/>
              <a:t>Project Scribe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the text, I described several types of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graph of classroom interactions, there could be several types of links</a:t>
            </a:r>
            <a:endParaRPr lang="en-US" dirty="0"/>
          </a:p>
          <a:p>
            <a:pPr lvl="1"/>
            <a:r>
              <a:rPr lang="en-US" dirty="0"/>
              <a:t>Leadership role (X leads Y)</a:t>
            </a:r>
            <a:endParaRPr lang="en-US" dirty="0"/>
          </a:p>
          <a:p>
            <a:pPr lvl="1"/>
            <a:r>
              <a:rPr lang="en-US" dirty="0"/>
              <a:t>Working on same learning resource</a:t>
            </a:r>
            <a:endParaRPr lang="en-US" dirty="0"/>
          </a:p>
          <a:p>
            <a:pPr lvl="1"/>
            <a:r>
              <a:rPr lang="en-US" dirty="0"/>
              <a:t>Helping act</a:t>
            </a:r>
            <a:endParaRPr lang="en-US" dirty="0"/>
          </a:p>
          <a:p>
            <a:pPr lvl="1"/>
            <a:r>
              <a:rPr lang="en-US" dirty="0"/>
              <a:t>Criticism act</a:t>
            </a:r>
            <a:endParaRPr lang="en-US" dirty="0"/>
          </a:p>
          <a:p>
            <a:pPr lvl="1"/>
            <a:r>
              <a:rPr lang="en-US" dirty="0"/>
              <a:t>Insult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Note that links can be directed or undirected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use of network analysis is for social networks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Where else might it apply?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list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some types of networks one might encounter in education/learning?</a:t>
            </a:r>
            <a:endParaRPr lang="en-US" dirty="0"/>
          </a:p>
          <a:p>
            <a:pPr lvl="1"/>
            <a:r>
              <a:rPr lang="en-US" dirty="0"/>
              <a:t>Special cases of social networks with different nodes or links are fine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break into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group takes a type of network</a:t>
            </a:r>
            <a:endParaRPr lang="en-US" dirty="0"/>
          </a:p>
          <a:p>
            <a:pPr lvl="1"/>
            <a:r>
              <a:rPr lang="en-US" dirty="0"/>
              <a:t>One group per network type</a:t>
            </a:r>
            <a:endParaRPr lang="en-US" dirty="0"/>
          </a:p>
          <a:p>
            <a:r>
              <a:rPr lang="en-US" dirty="0"/>
              <a:t>Define what the meaning in this network would be (or could be) for</a:t>
            </a:r>
            <a:endParaRPr lang="en-US" dirty="0"/>
          </a:p>
          <a:p>
            <a:pPr lvl="1"/>
            <a:r>
              <a:rPr lang="en-US" dirty="0"/>
              <a:t>Node types, links, link types, link strength</a:t>
            </a:r>
            <a:endParaRPr lang="en-US" dirty="0"/>
          </a:p>
          <a:p>
            <a:pPr lvl="1"/>
            <a:r>
              <a:rPr lang="en-US" dirty="0"/>
              <a:t>Density</a:t>
            </a:r>
            <a:endParaRPr lang="en-US" dirty="0"/>
          </a:p>
          <a:p>
            <a:pPr lvl="1"/>
            <a:r>
              <a:rPr lang="en-US" dirty="0"/>
              <a:t>Reachability, Geodesic Distance, Flow</a:t>
            </a:r>
            <a:endParaRPr lang="en-US" dirty="0"/>
          </a:p>
          <a:p>
            <a:pPr lvl="1"/>
            <a:r>
              <a:rPr lang="en-US" dirty="0"/>
              <a:t>Centrality (in its four forms)</a:t>
            </a:r>
            <a:endParaRPr lang="en-US" dirty="0"/>
          </a:p>
          <a:p>
            <a:pPr lvl="1"/>
            <a:r>
              <a:rPr lang="en-US" dirty="0"/>
              <a:t>Other measures that might be particularly relevant for your type of network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reconvene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wants to share</a:t>
            </a:r>
            <a:endParaRPr lang="en-US" dirty="0"/>
          </a:p>
          <a:p>
            <a:pPr lvl="1"/>
            <a:r>
              <a:rPr lang="en-US" dirty="0"/>
              <a:t>What their network type is</a:t>
            </a:r>
            <a:endParaRPr lang="en-US" dirty="0"/>
          </a:p>
          <a:p>
            <a:pPr lvl="1"/>
            <a:r>
              <a:rPr lang="en-US" dirty="0"/>
              <a:t>Node types, links, link types, link strength</a:t>
            </a:r>
            <a:endParaRPr lang="en-US" dirty="0"/>
          </a:p>
          <a:p>
            <a:pPr lvl="1"/>
            <a:r>
              <a:rPr lang="en-US" dirty="0"/>
              <a:t>Anything else that’s interesting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Epistemic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anyone here familiar with ENA?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it?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Epistemic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anyone here familiar with ENA?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it?</a:t>
            </a:r>
            <a:endParaRPr lang="en-US" dirty="0"/>
          </a:p>
          <a:p>
            <a:endParaRPr lang="en-US" dirty="0"/>
          </a:p>
          <a:p>
            <a:r>
              <a:rPr lang="en-US" dirty="0"/>
              <a:t>Studying relationships between elements in coded data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knowledge engineering?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Studying Process of Successful and Unsuccessful Teams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Arastoopour</a:t>
            </a:r>
            <a:r>
              <a:rPr lang="en-US" dirty="0"/>
              <a:t> et al., 2016)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2220912"/>
            <a:ext cx="733425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Studying connections between topics in meetings over time</a:t>
            </a:r>
            <a:br>
              <a:rPr lang="en-US" dirty="0"/>
            </a:br>
            <a:r>
              <a:rPr lang="en-US" dirty="0"/>
              <a:t>(Nash &amp; Shaffer, 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237" y="2754313"/>
            <a:ext cx="686752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anyone here…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conducted an ENA?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so, please tell us about it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learn more about 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EDUC5100 Quantitative Ethnography</a:t>
            </a:r>
            <a:endParaRPr lang="en-US" dirty="0"/>
          </a:p>
        </p:txBody>
      </p:sp>
      <p:pic>
        <p:nvPicPr>
          <p:cNvPr id="1026" name="Picture 2" descr="Amanda Barany | Drexel Universit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4953000"/>
            <a:ext cx="158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learn more about SNA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EDUC7847 Social and Statistical Network Analysis</a:t>
            </a:r>
            <a:endParaRPr lang="en-US" dirty="0"/>
          </a:p>
        </p:txBody>
      </p:sp>
      <p:pic>
        <p:nvPicPr>
          <p:cNvPr id="2050" name="Picture 2" descr="Manuel González Canché | Institute of Higher Educa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good knowledge engineering and bad knowledge engineering?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(good) knowledge engineering and EDM?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are the advantages and disadvantages of each?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Comments?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Feature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What are the advantages of automated feature generation, as compared to feature engineering?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are the disadvantages?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FCBF: What Variables will be kept? (Cutoff = 0.65 for predictor-predictor)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variables emerge from this table?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752600"/>
          <a:ext cx="8153400" cy="413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175"/>
                <a:gridCol w="733425"/>
                <a:gridCol w="762000"/>
                <a:gridCol w="990600"/>
                <a:gridCol w="990600"/>
                <a:gridCol w="914400"/>
                <a:gridCol w="990600"/>
                <a:gridCol w="1752600"/>
              </a:tblGrid>
              <a:tr h="59055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H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Predicted</a:t>
                      </a:r>
                      <a:endParaRPr lang="en-US" sz="2800" dirty="0"/>
                    </a:p>
                  </a:txBody>
                  <a:tcPr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.7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.8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.8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.4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.3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.72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H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.8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.7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.6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.5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.38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.8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.3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.4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.82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.8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.1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.75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.5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.64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3200" dirty="0"/>
                        <a:t>.42</a:t>
                      </a:r>
                      <a:endParaRPr lang="en-US" sz="32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FCBF?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3177</Words>
  <Application>WPS Presentation</Application>
  <PresentationFormat>On-screen Show (4:3)</PresentationFormat>
  <Paragraphs>232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Core Methods in  Educational Data Mining</vt:lpstr>
      <vt:lpstr>Continuing from last class</vt:lpstr>
      <vt:lpstr>Knowledge Engineering</vt:lpstr>
      <vt:lpstr>Knowledge Engineering</vt:lpstr>
      <vt:lpstr>Knowledge Engineering</vt:lpstr>
      <vt:lpstr>Comments? Questions?</vt:lpstr>
      <vt:lpstr>Automated Feature Generation</vt:lpstr>
      <vt:lpstr>FCBF: What Variables will be kept? (Cutoff = 0.65 for predictor-predictor)</vt:lpstr>
      <vt:lpstr>Questions about FCBF?</vt:lpstr>
      <vt:lpstr>Other questions</vt:lpstr>
      <vt:lpstr>CA2	</vt:lpstr>
      <vt:lpstr>What was your process for  feature engineering for CA2? </vt:lpstr>
      <vt:lpstr>Did feature engineering make your model better?</vt:lpstr>
      <vt:lpstr>What tools did you use to create features?</vt:lpstr>
      <vt:lpstr>Any other comments about your process/results in CA2?</vt:lpstr>
      <vt:lpstr>Network Analysis</vt:lpstr>
      <vt:lpstr>Four types of centrality</vt:lpstr>
      <vt:lpstr>Four types of centrality</vt:lpstr>
      <vt:lpstr>What does each one mean conceptually?</vt:lpstr>
      <vt:lpstr>In the text, I described several types of nodes</vt:lpstr>
      <vt:lpstr>In the text, I described several types of links</vt:lpstr>
      <vt:lpstr>Questions or comments?</vt:lpstr>
      <vt:lpstr>Network Analysis</vt:lpstr>
      <vt:lpstr>Let’s list examples</vt:lpstr>
      <vt:lpstr>Let’s break into groups</vt:lpstr>
      <vt:lpstr>Now reconvene</vt:lpstr>
      <vt:lpstr>Questions or comments?</vt:lpstr>
      <vt:lpstr>Epistemic Network Analysis</vt:lpstr>
      <vt:lpstr>Epistemic Network Analysis</vt:lpstr>
      <vt:lpstr>Studying Process of Successful and Unsuccessful Teams  (Arastoopour et al., 2016)</vt:lpstr>
      <vt:lpstr>Studying connections between topics in meetings over time (Nash &amp; Shaffer, 2013)</vt:lpstr>
      <vt:lpstr>Questions? Comments?</vt:lpstr>
      <vt:lpstr>Has anyone here…</vt:lpstr>
      <vt:lpstr>To learn more about ENA</vt:lpstr>
      <vt:lpstr>To learn more about SNA</vt:lpstr>
      <vt:lpstr>Other questions or comments?</vt:lpstr>
      <vt:lpstr>The End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for the Learning Sciences</dc:title>
  <dc:creator>rsbaker</dc:creator>
  <cp:lastModifiedBy>aishuhan</cp:lastModifiedBy>
  <cp:revision>596</cp:revision>
  <dcterms:created xsi:type="dcterms:W3CDTF">2022-10-06T20:44:26Z</dcterms:created>
  <dcterms:modified xsi:type="dcterms:W3CDTF">2022-10-06T20:44:26Z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1033-4.5.1.7704</vt:lpwstr>
  </property>
</Properties>
</file>