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887" r:id="rId4"/>
    <p:sldId id="827" r:id="rId5"/>
    <p:sldId id="828" r:id="rId6"/>
    <p:sldId id="829" r:id="rId7"/>
    <p:sldId id="830" r:id="rId9"/>
    <p:sldId id="886" r:id="rId10"/>
    <p:sldId id="884" r:id="rId11"/>
    <p:sldId id="885" r:id="rId12"/>
    <p:sldId id="888" r:id="rId13"/>
    <p:sldId id="889" r:id="rId14"/>
    <p:sldId id="708" r:id="rId15"/>
    <p:sldId id="709" r:id="rId16"/>
    <p:sldId id="712" r:id="rId17"/>
    <p:sldId id="713" r:id="rId18"/>
    <p:sldId id="714" r:id="rId19"/>
    <p:sldId id="715" r:id="rId20"/>
    <p:sldId id="716" r:id="rId21"/>
    <p:sldId id="899" r:id="rId22"/>
    <p:sldId id="717" r:id="rId23"/>
    <p:sldId id="898" r:id="rId24"/>
    <p:sldId id="719" r:id="rId25"/>
    <p:sldId id="720" r:id="rId26"/>
    <p:sldId id="722" r:id="rId27"/>
    <p:sldId id="718" r:id="rId28"/>
    <p:sldId id="724" r:id="rId29"/>
    <p:sldId id="890" r:id="rId30"/>
    <p:sldId id="891" r:id="rId31"/>
    <p:sldId id="892" r:id="rId32"/>
    <p:sldId id="667" r:id="rId33"/>
    <p:sldId id="739" r:id="rId34"/>
    <p:sldId id="738" r:id="rId35"/>
    <p:sldId id="893" r:id="rId36"/>
    <p:sldId id="894" r:id="rId37"/>
    <p:sldId id="895" r:id="rId38"/>
    <p:sldId id="896" r:id="rId39"/>
    <p:sldId id="897" r:id="rId40"/>
    <p:sldId id="412" r:id="rId41"/>
    <p:sldId id="301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2BB8E8-32CF-4D36-94A9-863ED0E276C7}">
          <p14:sldIdLst>
            <p14:sldId id="256"/>
            <p14:sldId id="887"/>
            <p14:sldId id="827"/>
            <p14:sldId id="828"/>
            <p14:sldId id="829"/>
            <p14:sldId id="830"/>
            <p14:sldId id="886"/>
            <p14:sldId id="884"/>
            <p14:sldId id="885"/>
            <p14:sldId id="888"/>
            <p14:sldId id="889"/>
            <p14:sldId id="708"/>
            <p14:sldId id="709"/>
            <p14:sldId id="712"/>
            <p14:sldId id="713"/>
            <p14:sldId id="714"/>
            <p14:sldId id="715"/>
            <p14:sldId id="716"/>
            <p14:sldId id="899"/>
            <p14:sldId id="717"/>
            <p14:sldId id="898"/>
            <p14:sldId id="719"/>
            <p14:sldId id="720"/>
            <p14:sldId id="722"/>
            <p14:sldId id="718"/>
            <p14:sldId id="724"/>
            <p14:sldId id="890"/>
            <p14:sldId id="891"/>
            <p14:sldId id="892"/>
            <p14:sldId id="667"/>
            <p14:sldId id="739"/>
            <p14:sldId id="738"/>
            <p14:sldId id="893"/>
            <p14:sldId id="894"/>
            <p14:sldId id="895"/>
            <p14:sldId id="896"/>
            <p14:sldId id="897"/>
            <p14:sldId id="412"/>
            <p14:sldId id="30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ker, Ryan Shaun" initials="RYA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2396" autoAdjust="0"/>
  </p:normalViewPr>
  <p:slideViewPr>
    <p:cSldViewPr>
      <p:cViewPr varScale="1">
        <p:scale>
          <a:sx n="72" d="100"/>
          <a:sy n="72" d="100"/>
        </p:scale>
        <p:origin x="106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20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commentAuthors" Target="commentAuthors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AAA7C-7ACC-4BFB-BE93-9F32D66A277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F639B-656A-4369-84E0-F13809BA208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5F639B-656A-4369-84E0-F13809BA208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Methods in </a:t>
            </a:r>
            <a:br>
              <a:rPr lang="en-US" b="1" dirty="0"/>
            </a:br>
            <a:r>
              <a:rPr lang="en-US" b="1" dirty="0"/>
              <a:t>Educational Data Mining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EDUC6191</a:t>
            </a:r>
            <a:br>
              <a:rPr lang="en-US" dirty="0"/>
            </a:br>
            <a:r>
              <a:rPr lang="en-US" dirty="0"/>
              <a:t>Fall 2022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Assignment: SNA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questions? Comments?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Inference and BKT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</a:t>
            </a:r>
            <a:br>
              <a:rPr lang="en-US" dirty="0"/>
            </a:br>
            <a:r>
              <a:rPr lang="en-US" dirty="0"/>
              <a:t>Goal of Knowledge Inference?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the </a:t>
            </a:r>
            <a:br>
              <a:rPr lang="en-US" dirty="0"/>
            </a:br>
            <a:r>
              <a:rPr lang="en-US" dirty="0"/>
              <a:t>Goal of Knowledge Inference?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Measuring what a student knows at a specific time</a:t>
            </a:r>
            <a:endParaRPr lang="en-US" dirty="0"/>
          </a:p>
          <a:p>
            <a:endParaRPr lang="en-US" dirty="0"/>
          </a:p>
          <a:p>
            <a:r>
              <a:rPr lang="en-US" dirty="0"/>
              <a:t>Measuring what relevant knowledge components a student knows at a specific time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is it useful to measure student knowledge?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assumptions of BKT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Assess a student’s knowledge of skill/KC X</a:t>
            </a:r>
            <a:endParaRPr lang="en-US" dirty="0"/>
          </a:p>
          <a:p>
            <a:endParaRPr lang="en-US" dirty="0"/>
          </a:p>
          <a:p>
            <a:r>
              <a:rPr lang="en-US" dirty="0"/>
              <a:t>Based on a sequence of items that are scored between 0 and 1</a:t>
            </a:r>
            <a:endParaRPr lang="en-US" dirty="0"/>
          </a:p>
          <a:p>
            <a:pPr lvl="1"/>
            <a:r>
              <a:rPr lang="en-US" dirty="0"/>
              <a:t>Classically 0 </a:t>
            </a:r>
            <a:r>
              <a:rPr lang="en-US" b="1" i="1" dirty="0"/>
              <a:t>or</a:t>
            </a:r>
            <a:r>
              <a:rPr lang="en-US" dirty="0"/>
              <a:t> 1, but there are variants that relax this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Where each item corresponds to a single skill</a:t>
            </a:r>
            <a:endParaRPr lang="en-US" dirty="0"/>
          </a:p>
          <a:p>
            <a:endParaRPr lang="en-US" dirty="0"/>
          </a:p>
          <a:p>
            <a:r>
              <a:rPr lang="en-US" dirty="0"/>
              <a:t>Where the student can learn on each item, due to help, feedback, scaffolding, etc.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assumptions of BKT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skill has four parameters</a:t>
            </a:r>
            <a:endParaRPr lang="en-US" dirty="0">
              <a:latin typeface="Symbol" pitchFamily="18" charset="2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these parameters, and the pattern of successes and failures the student has had on each relevant skill so far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can compute </a:t>
            </a:r>
            <a:endParaRPr lang="en-US" dirty="0"/>
          </a:p>
          <a:p>
            <a:pPr lvl="1"/>
            <a:r>
              <a:rPr lang="en-US" dirty="0"/>
              <a:t>Latent knowledge P(Ln) </a:t>
            </a:r>
            <a:endParaRPr lang="en-US" dirty="0"/>
          </a:p>
          <a:p>
            <a:pPr lvl="1"/>
            <a:r>
              <a:rPr lang="en-US" dirty="0"/>
              <a:t>The probability P(CORR) that the learner will get the item correct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Key assumptions of BKT</a:t>
            </a:r>
            <a:endParaRPr lang="en-US" altLang="en-US" dirty="0"/>
          </a:p>
        </p:txBody>
      </p:sp>
      <p:sp>
        <p:nvSpPr>
          <p:cNvPr id="166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Two-state learning model</a:t>
            </a:r>
            <a:endParaRPr lang="en-US" altLang="en-US" sz="2800" dirty="0"/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Each skill is either </a:t>
            </a:r>
            <a:r>
              <a:rPr lang="en-US" altLang="en-US" u="sng" dirty="0"/>
              <a:t>learned</a:t>
            </a:r>
            <a:r>
              <a:rPr lang="en-US" altLang="en-US" dirty="0"/>
              <a:t> or </a:t>
            </a:r>
            <a:r>
              <a:rPr lang="en-US" altLang="en-US" u="sng" dirty="0"/>
              <a:t>unlearned</a:t>
            </a:r>
            <a:endParaRPr lang="en-US" altLang="en-US" u="sng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sz="3200" u="sng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In problem-solving, the student can learn a skill at each opportunity to apply the skill</a:t>
            </a:r>
            <a:endParaRPr lang="en-US" alt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2800" dirty="0"/>
              <a:t>A student does not forget a skill, once he or she knows it</a:t>
            </a:r>
            <a:endParaRPr lang="en-US" altLang="en-US" sz="28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6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6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6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66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 Performance Assumptions</a:t>
            </a:r>
            <a:endParaRPr lang="en-US" alt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the student knows a skill, there is still some chance the student will </a:t>
            </a:r>
            <a:r>
              <a:rPr lang="en-US" altLang="en-US" u="sng" dirty="0"/>
              <a:t>slip</a:t>
            </a:r>
            <a:r>
              <a:rPr lang="en-US" altLang="en-US" dirty="0"/>
              <a:t> and make a mistake.</a:t>
            </a: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If the student does not know a skill, there is still some chance the student will </a:t>
            </a:r>
            <a:r>
              <a:rPr lang="en-US" altLang="en-US" u="sng" dirty="0"/>
              <a:t>guess</a:t>
            </a:r>
            <a:r>
              <a:rPr lang="en-US" altLang="en-US" dirty="0"/>
              <a:t> correctly.</a:t>
            </a:r>
            <a:endParaRPr lang="en-US" altLang="en-US" dirty="0"/>
          </a:p>
          <a:p>
            <a:pPr eaLnBrk="1" hangingPunct="1"/>
            <a:endParaRPr lang="en-US" altLang="en-US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Comments? Questions?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Finishing up last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Line 2"/>
          <p:cNvSpPr>
            <a:spLocks noChangeShapeType="1"/>
          </p:cNvSpPr>
          <p:nvPr/>
        </p:nvSpPr>
        <p:spPr bwMode="auto">
          <a:xfrm>
            <a:off x="3276600" y="3124200"/>
            <a:ext cx="4495800" cy="0"/>
          </a:xfrm>
          <a:prstGeom prst="line">
            <a:avLst/>
          </a:prstGeom>
          <a:noFill/>
          <a:ln w="76200">
            <a:pattFill prst="shingle">
              <a:fgClr>
                <a:schemeClr val="tx1"/>
              </a:fgClr>
              <a:bgClr>
                <a:srgbClr val="FFFFFF"/>
              </a:bgClr>
            </a:patt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049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Classical BKT</a:t>
            </a:r>
            <a:endParaRPr lang="en-US" altLang="en-US" dirty="0"/>
          </a:p>
        </p:txBody>
      </p:sp>
      <p:sp>
        <p:nvSpPr>
          <p:cNvPr id="24580" name="Oval 4"/>
          <p:cNvSpPr>
            <a:spLocks noChangeArrowheads="1"/>
          </p:cNvSpPr>
          <p:nvPr/>
        </p:nvSpPr>
        <p:spPr bwMode="auto">
          <a:xfrm>
            <a:off x="3276600" y="1524000"/>
            <a:ext cx="1371600" cy="13716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124200" y="1752600"/>
            <a:ext cx="1676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>
                <a:solidFill>
                  <a:schemeClr val="tx2"/>
                </a:solidFill>
                <a:latin typeface="Times" panose="00000500000000020000" pitchFamily="18" charset="0"/>
              </a:rPr>
              <a:t>Not learned</a:t>
            </a:r>
            <a:endParaRPr lang="en-US" altLang="en-US" sz="2400">
              <a:solidFill>
                <a:schemeClr val="tx2"/>
              </a:solidFill>
              <a:latin typeface="Times" panose="00000500000000020000" pitchFamily="18" charset="0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648200" y="2209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28600" y="3581400"/>
            <a:ext cx="8686800" cy="311785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u="sng">
                <a:latin typeface="Times" panose="00000500000000020000" pitchFamily="18" charset="0"/>
              </a:rPr>
              <a:t>Two Learning Parameters</a:t>
            </a:r>
            <a:endParaRPr lang="en-US" altLang="en-US">
              <a:latin typeface="Times" panose="00000500000000020000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anose="00000500000000020000" pitchFamily="18" charset="0"/>
              </a:rPr>
              <a:t>p(L</a:t>
            </a:r>
            <a:r>
              <a:rPr lang="en-US" altLang="en-US" baseline="-25000">
                <a:latin typeface="Times" panose="00000500000000020000" pitchFamily="18" charset="0"/>
              </a:rPr>
              <a:t>0</a:t>
            </a:r>
            <a:r>
              <a:rPr lang="en-US" altLang="en-US">
                <a:latin typeface="Times" panose="00000500000000020000" pitchFamily="18" charset="0"/>
              </a:rPr>
              <a:t>)	Probability the skill is already known before the first opportunity to use the skill in problem solving.</a:t>
            </a:r>
            <a:endParaRPr lang="en-US" altLang="en-US">
              <a:latin typeface="Times" panose="00000500000000020000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anose="00000500000000020000" pitchFamily="18" charset="0"/>
              </a:rPr>
              <a:t>p(T)	Probability the skill will be learned at each opportunity to use the skill.</a:t>
            </a:r>
            <a:endParaRPr lang="en-US" altLang="en-US">
              <a:latin typeface="Times" panose="00000500000000020000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 u="sng">
                <a:latin typeface="Times" panose="00000500000000020000" pitchFamily="18" charset="0"/>
              </a:rPr>
              <a:t>Two Performance Parameters</a:t>
            </a:r>
            <a:endParaRPr lang="en-US" altLang="en-US">
              <a:latin typeface="Times" panose="00000500000000020000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anose="00000500000000020000" pitchFamily="18" charset="0"/>
              </a:rPr>
              <a:t>p(G)	Probability the student will guess correctly if the skill is not known.</a:t>
            </a:r>
            <a:endParaRPr lang="en-US" altLang="en-US">
              <a:latin typeface="Times" panose="00000500000000020000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anose="00000500000000020000" pitchFamily="18" charset="0"/>
              </a:rPr>
              <a:t>p(S)	Probability the student will slip (make a mistake) if the skill is known.</a:t>
            </a:r>
            <a:endParaRPr lang="en-US" altLang="en-US">
              <a:latin typeface="Times" panose="00000500000000020000" pitchFamily="18" charset="0"/>
            </a:endParaRPr>
          </a:p>
          <a:p>
            <a:pPr eaLnBrk="0" hangingPunct="0">
              <a:spcBef>
                <a:spcPct val="50000"/>
              </a:spcBef>
            </a:pPr>
            <a:endParaRPr lang="en-US" altLang="en-US">
              <a:latin typeface="Times" panose="00000500000000020000" pitchFamily="18" charset="0"/>
            </a:endParaRPr>
          </a:p>
        </p:txBody>
      </p:sp>
      <p:sp>
        <p:nvSpPr>
          <p:cNvPr id="24584" name="Oval 8"/>
          <p:cNvSpPr>
            <a:spLocks noChangeArrowheads="1"/>
          </p:cNvSpPr>
          <p:nvPr/>
        </p:nvSpPr>
        <p:spPr bwMode="auto">
          <a:xfrm>
            <a:off x="5943600" y="1524000"/>
            <a:ext cx="1371600" cy="1371600"/>
          </a:xfrm>
          <a:prstGeom prst="ellips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791200" y="1752600"/>
            <a:ext cx="1676400" cy="7318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altLang="en-US">
                <a:solidFill>
                  <a:schemeClr val="tx2"/>
                </a:solidFill>
                <a:latin typeface="Times" panose="00000500000000020000" pitchFamily="18" charset="0"/>
              </a:rPr>
              <a:t>Learned</a:t>
            </a:r>
            <a:endParaRPr lang="en-US" altLang="en-US">
              <a:solidFill>
                <a:schemeClr val="tx2"/>
              </a:solidFill>
              <a:latin typeface="Times" panose="00000500000000020000" pitchFamily="18" charset="0"/>
            </a:endParaRPr>
          </a:p>
          <a:p>
            <a:pPr algn="ctr" eaLnBrk="0" hangingPunct="0"/>
            <a:endParaRPr lang="en-US" altLang="en-US" sz="2400">
              <a:solidFill>
                <a:schemeClr val="tx2"/>
              </a:solidFill>
              <a:latin typeface="Times" panose="00000500000000020000" pitchFamily="18" charset="0"/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5029200" y="1676400"/>
            <a:ext cx="609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anose="00000500000000020000" pitchFamily="18" charset="0"/>
              </a:rPr>
              <a:t>p(T)</a:t>
            </a:r>
            <a:endParaRPr lang="en-US" altLang="en-US">
              <a:latin typeface="Times" panose="00000500000000020000" pitchFamily="18" charset="0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3429000" y="3352800"/>
            <a:ext cx="1143000" cy="3810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581400" y="3352800"/>
            <a:ext cx="1066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" panose="00000500000000020000" pitchFamily="18" charset="0"/>
              </a:rPr>
              <a:t>correct</a:t>
            </a:r>
            <a:endParaRPr lang="en-US" altLang="en-US">
              <a:latin typeface="Times" panose="00000500000000020000" pitchFamily="18" charset="0"/>
            </a:endParaRP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6096000" y="3352800"/>
            <a:ext cx="1143000" cy="3810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6248400" y="3352800"/>
            <a:ext cx="1066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  <a:latin typeface="Times" panose="00000500000000020000" pitchFamily="18" charset="0"/>
              </a:rPr>
              <a:t>correct</a:t>
            </a:r>
            <a:endParaRPr lang="en-US" altLang="en-US">
              <a:latin typeface="Times" panose="00000500000000020000" pitchFamily="18" charset="0"/>
            </a:endParaRP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3962400" y="2895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4191000" y="2743200"/>
            <a:ext cx="685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anose="00000500000000020000" pitchFamily="18" charset="0"/>
              </a:rPr>
              <a:t>p(G)</a:t>
            </a:r>
            <a:endParaRPr lang="en-US" altLang="en-US">
              <a:latin typeface="Times" panose="00000500000000020000" pitchFamily="18" charset="0"/>
            </a:endParaRPr>
          </a:p>
        </p:txBody>
      </p:sp>
      <p:sp>
        <p:nvSpPr>
          <p:cNvPr id="24593" name="Line 17"/>
          <p:cNvSpPr>
            <a:spLocks noChangeShapeType="1"/>
          </p:cNvSpPr>
          <p:nvPr/>
        </p:nvSpPr>
        <p:spPr bwMode="auto">
          <a:xfrm>
            <a:off x="6629400" y="2895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6934200" y="2743200"/>
            <a:ext cx="1066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anose="00000500000000020000" pitchFamily="18" charset="0"/>
              </a:rPr>
              <a:t>1-p(S)</a:t>
            </a:r>
            <a:endParaRPr lang="en-US" altLang="en-US">
              <a:latin typeface="Times" panose="00000500000000020000" pitchFamily="18" charset="0"/>
            </a:endParaRP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6324600" y="2362200"/>
            <a:ext cx="9144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latin typeface="Times" panose="00000500000000020000" pitchFamily="18" charset="0"/>
              </a:rPr>
              <a:t>p(L</a:t>
            </a:r>
            <a:r>
              <a:rPr lang="en-US" altLang="en-US" baseline="-25000">
                <a:latin typeface="Times" panose="00000500000000020000" pitchFamily="18" charset="0"/>
              </a:rPr>
              <a:t>0</a:t>
            </a:r>
            <a:r>
              <a:rPr lang="en-US" altLang="en-US">
                <a:latin typeface="Times" panose="00000500000000020000" pitchFamily="18" charset="0"/>
              </a:rPr>
              <a:t>)</a:t>
            </a:r>
            <a:endParaRPr lang="en-US" altLang="en-US">
              <a:latin typeface="Times" panose="00000500000000020000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Comments? Questions?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Fitting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Picking the parameters that best predict performance on next attempt</a:t>
            </a:r>
            <a:endParaRPr lang="en-US" dirty="0"/>
          </a:p>
          <a:p>
            <a:endParaRPr lang="en-US" dirty="0"/>
          </a:p>
          <a:p>
            <a:r>
              <a:rPr lang="en-US" dirty="0"/>
              <a:t>Any questions or comments on this?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BKT is thought to be </a:t>
            </a:r>
            <a:r>
              <a:rPr lang="en-US" dirty="0" err="1"/>
              <a:t>overparameterized</a:t>
            </a:r>
            <a:r>
              <a:rPr lang="en-US" dirty="0"/>
              <a:t> (Beck et al., 2008)</a:t>
            </a:r>
            <a:endParaRPr lang="en-US" dirty="0"/>
          </a:p>
          <a:p>
            <a:endParaRPr lang="en-US" dirty="0"/>
          </a:p>
          <a:p>
            <a:r>
              <a:rPr lang="en-US" dirty="0"/>
              <a:t>Which means there are multiple sets of parameters that can fit any data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Degenerate Space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Pardos</a:t>
            </a:r>
            <a:r>
              <a:rPr lang="en-US" dirty="0"/>
              <a:t> et al., 2010)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KT_converge_2d.emf"/>
          <p:cNvPicPr>
            <a:picLocks noChangeAspect="1"/>
          </p:cNvPicPr>
          <p:nvPr/>
        </p:nvPicPr>
        <p:blipFill>
          <a:blip r:embed="rId1" cstate="print"/>
          <a:srcRect l="7619" t="3955" r="8381" b="3955"/>
          <a:stretch>
            <a:fillRect/>
          </a:stretch>
        </p:blipFill>
        <p:spPr>
          <a:xfrm>
            <a:off x="1520177" y="1676400"/>
            <a:ext cx="5947423" cy="503120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Constraints Proposed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Beck</a:t>
            </a:r>
            <a:endParaRPr lang="en-US" dirty="0"/>
          </a:p>
          <a:p>
            <a:pPr lvl="1"/>
            <a:r>
              <a:rPr lang="en-US" dirty="0"/>
              <a:t>P(G)+P(S)&lt;1.0</a:t>
            </a:r>
            <a:endParaRPr lang="en-US" dirty="0"/>
          </a:p>
          <a:p>
            <a:r>
              <a:rPr lang="en-US" dirty="0"/>
              <a:t>Baker, Corbett, &amp; </a:t>
            </a:r>
            <a:r>
              <a:rPr lang="en-US" dirty="0" err="1"/>
              <a:t>Aleven</a:t>
            </a:r>
            <a:r>
              <a:rPr lang="en-US" dirty="0"/>
              <a:t> (2008):</a:t>
            </a:r>
            <a:endParaRPr lang="en-US" dirty="0"/>
          </a:p>
          <a:p>
            <a:pPr lvl="1"/>
            <a:r>
              <a:rPr lang="en-US" dirty="0"/>
              <a:t>P(G)&lt;0.5, P(S)&lt;0.5</a:t>
            </a:r>
            <a:endParaRPr lang="en-US" dirty="0"/>
          </a:p>
          <a:p>
            <a:r>
              <a:rPr lang="en-US" dirty="0"/>
              <a:t>Corbett &amp; Anderson (1995):</a:t>
            </a:r>
            <a:endParaRPr lang="en-US" dirty="0"/>
          </a:p>
          <a:p>
            <a:pPr lvl="1"/>
            <a:r>
              <a:rPr lang="en-US" dirty="0"/>
              <a:t>P(G)&lt;0.3, P(S)&lt;0.1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Your thoughts?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Does it matter what algorithm you use to select parameters?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EM better than CGD</a:t>
            </a:r>
            <a:endParaRPr lang="en-US" dirty="0"/>
          </a:p>
          <a:p>
            <a:pPr lvl="1"/>
            <a:r>
              <a:rPr lang="en-US" dirty="0"/>
              <a:t>Chang et al., 2006	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A’= 0.05</a:t>
            </a:r>
            <a:endParaRPr lang="en-US" dirty="0"/>
          </a:p>
          <a:p>
            <a:r>
              <a:rPr lang="en-US" dirty="0"/>
              <a:t>CGD better than EM</a:t>
            </a:r>
            <a:endParaRPr lang="en-US" dirty="0"/>
          </a:p>
          <a:p>
            <a:pPr lvl="1"/>
            <a:r>
              <a:rPr lang="en-US" dirty="0"/>
              <a:t>Baker et al., 2008	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A’= 0.01</a:t>
            </a:r>
            <a:endParaRPr lang="en-US" dirty="0"/>
          </a:p>
          <a:p>
            <a:endParaRPr lang="en-US" dirty="0"/>
          </a:p>
          <a:p>
            <a:r>
              <a:rPr lang="en-US" dirty="0"/>
              <a:t>EM better than BF</a:t>
            </a:r>
            <a:endParaRPr lang="en-US" dirty="0"/>
          </a:p>
          <a:p>
            <a:pPr lvl="1"/>
            <a:r>
              <a:rPr lang="en-US" dirty="0" err="1"/>
              <a:t>Pavlik</a:t>
            </a:r>
            <a:r>
              <a:rPr lang="en-US" dirty="0"/>
              <a:t> et al., 2009	</a:t>
            </a:r>
            <a:r>
              <a:rPr lang="en-US" dirty="0">
                <a:latin typeface="Symbol" pitchFamily="18" charset="2"/>
              </a:rPr>
              <a:t> D</a:t>
            </a:r>
            <a:r>
              <a:rPr lang="en-US" dirty="0"/>
              <a:t>A’= 0.003,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A’= 0.01</a:t>
            </a:r>
            <a:endParaRPr lang="en-US" dirty="0"/>
          </a:p>
          <a:p>
            <a:pPr lvl="1"/>
            <a:r>
              <a:rPr lang="en-US" dirty="0"/>
              <a:t>Gong et al., 2010	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A’= 0.005</a:t>
            </a:r>
            <a:endParaRPr lang="en-US" dirty="0"/>
          </a:p>
          <a:p>
            <a:pPr lvl="1"/>
            <a:r>
              <a:rPr lang="en-US" dirty="0"/>
              <a:t>Pardos et al., 2011	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 RMSE= 0.005</a:t>
            </a:r>
            <a:endParaRPr lang="en-US" dirty="0"/>
          </a:p>
          <a:p>
            <a:pPr lvl="1"/>
            <a:r>
              <a:rPr lang="en-US" dirty="0"/>
              <a:t>Gowda et al., 2011	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A’= 0.02</a:t>
            </a:r>
            <a:endParaRPr lang="en-US" dirty="0"/>
          </a:p>
          <a:p>
            <a:r>
              <a:rPr lang="en-US" dirty="0"/>
              <a:t>BF better than EM</a:t>
            </a:r>
            <a:endParaRPr lang="en-US" dirty="0"/>
          </a:p>
          <a:p>
            <a:pPr lvl="1"/>
            <a:r>
              <a:rPr lang="en-US" dirty="0" err="1"/>
              <a:t>Pavlik</a:t>
            </a:r>
            <a:r>
              <a:rPr lang="en-US" dirty="0"/>
              <a:t> et al., 2009	</a:t>
            </a:r>
            <a:r>
              <a:rPr lang="en-US" dirty="0">
                <a:latin typeface="Symbol" pitchFamily="18" charset="2"/>
              </a:rPr>
              <a:t> D</a:t>
            </a:r>
            <a:r>
              <a:rPr lang="en-US" dirty="0"/>
              <a:t>A’= 0.01, 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A’= 0.005</a:t>
            </a:r>
            <a:endParaRPr lang="en-US" dirty="0"/>
          </a:p>
          <a:p>
            <a:pPr lvl="1"/>
            <a:r>
              <a:rPr lang="en-US" dirty="0"/>
              <a:t>Baker et al., 2011	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A’= 0.001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BF better than CGD </a:t>
            </a:r>
            <a:endParaRPr lang="en-US" dirty="0"/>
          </a:p>
          <a:p>
            <a:pPr lvl="1"/>
            <a:r>
              <a:rPr lang="en-US" dirty="0"/>
              <a:t>Baker et al., 2010	</a:t>
            </a:r>
            <a:r>
              <a:rPr lang="en-US" dirty="0">
                <a:latin typeface="Symbol" pitchFamily="18" charset="2"/>
              </a:rPr>
              <a:t>D</a:t>
            </a:r>
            <a:r>
              <a:rPr lang="en-US" dirty="0"/>
              <a:t>A’= 0.02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the same thing?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performance on next attempt</a:t>
            </a:r>
            <a:endParaRPr lang="en-US" dirty="0"/>
          </a:p>
          <a:p>
            <a:endParaRPr lang="en-US" dirty="0"/>
          </a:p>
          <a:p>
            <a:r>
              <a:rPr lang="en-US" dirty="0"/>
              <a:t>Inferring latent knowledge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alternate ways to assess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a model is successful at inferring latent knowledge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alternate ways to assess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Whether a model is successful at inferring latent knowledge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Why aren’t those approaches used more often?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Epistemic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anyone here familiar with ENA?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it?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possible uses of BKT?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the P(Ln) estimates</a:t>
            </a:r>
            <a:endParaRPr lang="en-US" dirty="0"/>
          </a:p>
          <a:p>
            <a:r>
              <a:rPr lang="en-US" dirty="0"/>
              <a:t>And the other parameters it produces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BKT: Extended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BKT: Extended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Conditionalizing P(T) </a:t>
            </a:r>
            <a:endParaRPr lang="en-US" dirty="0"/>
          </a:p>
          <a:p>
            <a:endParaRPr lang="en-US" dirty="0"/>
          </a:p>
          <a:p>
            <a:r>
              <a:rPr lang="en-US" dirty="0"/>
              <a:t>Does help </a:t>
            </a:r>
            <a:r>
              <a:rPr lang="en-US" dirty="0" err="1"/>
              <a:t>help</a:t>
            </a:r>
            <a:r>
              <a:rPr lang="en-US" dirty="0"/>
              <a:t>? (Beck et al., 2008)</a:t>
            </a:r>
            <a:endParaRPr lang="en-US" dirty="0"/>
          </a:p>
          <a:p>
            <a:r>
              <a:rPr lang="en-US" dirty="0"/>
              <a:t>Which content is most effective? (Baker et al., 2018)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BKT: Extended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Moment-by-moment learning estimation</a:t>
            </a:r>
            <a:br>
              <a:rPr lang="en-US" dirty="0"/>
            </a:br>
            <a:r>
              <a:rPr lang="en-US" dirty="0"/>
              <a:t>(calculating P(T) in specific step)</a:t>
            </a:r>
            <a:endParaRPr lang="en-US" dirty="0"/>
          </a:p>
          <a:p>
            <a:endParaRPr lang="en-US" dirty="0"/>
          </a:p>
          <a:p>
            <a:r>
              <a:rPr lang="en-US" dirty="0"/>
              <a:t>Which moment-by-moment learning curves are associated with more robust learning? (Baker et al., 2013)</a:t>
            </a:r>
            <a:endParaRPr lang="en-US" dirty="0"/>
          </a:p>
          <a:p>
            <a:r>
              <a:rPr lang="en-US" dirty="0"/>
              <a:t>What behaviors predict “eureka” moments (Moore et al., 2015)</a:t>
            </a:r>
            <a:endParaRPr lang="en-US" dirty="0"/>
          </a:p>
          <a:p>
            <a:r>
              <a:rPr lang="en-US" dirty="0"/>
              <a:t>Which types of content are associated with more learning? (Slater et al., 2016)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BKT: Extended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carelessness (contextual slip)</a:t>
            </a:r>
            <a:br>
              <a:rPr lang="en-US" dirty="0"/>
            </a:br>
            <a:r>
              <a:rPr lang="en-US" dirty="0"/>
              <a:t>(calculating P(S) in specific step)</a:t>
            </a:r>
            <a:endParaRPr lang="en-US" dirty="0"/>
          </a:p>
          <a:p>
            <a:endParaRPr lang="en-US" dirty="0"/>
          </a:p>
          <a:p>
            <a:r>
              <a:rPr lang="en-US" dirty="0"/>
              <a:t>Predicts test score (</a:t>
            </a:r>
            <a:r>
              <a:rPr lang="en-US" dirty="0" err="1"/>
              <a:t>Pardos</a:t>
            </a:r>
            <a:r>
              <a:rPr lang="en-US" dirty="0"/>
              <a:t> et al., 2014), college enrollment (San Pedro et al., 2013), job several years later (Almeda &amp; Baker, 2020)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/>
              <a:t>BKT: Extended 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assessment</a:t>
            </a:r>
            <a:br>
              <a:rPr lang="en-US" dirty="0"/>
            </a:br>
            <a:r>
              <a:rPr lang="en-US" dirty="0"/>
              <a:t>(adding P(T) from other skills)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Used to study relationship between skills (Sao Pedro et al., 2014)</a:t>
            </a:r>
            <a:endParaRPr lang="en-US" dirty="0"/>
          </a:p>
          <a:p>
            <a:r>
              <a:rPr lang="en-US" dirty="0"/>
              <a:t>Including in graduate students learning research skills across several years (Kang et al., 2022)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Last Comments</a:t>
            </a:r>
            <a:r>
              <a:rPr lang="en-US" dirty="0"/>
              <a:t>?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October 20</a:t>
            </a:r>
            <a:endParaRPr lang="en-US" dirty="0"/>
          </a:p>
          <a:p>
            <a:pPr lvl="1"/>
            <a:r>
              <a:rPr lang="en-US" dirty="0"/>
              <a:t>Association Rule Mining and Sequential Pattern Mining (Valdemar)</a:t>
            </a:r>
            <a:endParaRPr lang="en-US" dirty="0"/>
          </a:p>
          <a:p>
            <a:pPr lvl="1"/>
            <a:r>
              <a:rPr lang="en-US" dirty="0"/>
              <a:t>BA4 due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October 27</a:t>
            </a:r>
            <a:endParaRPr lang="en-US" dirty="0"/>
          </a:p>
          <a:p>
            <a:pPr lvl="1"/>
            <a:r>
              <a:rPr lang="en-US" dirty="0"/>
              <a:t>Logistic Knowledge Tracing</a:t>
            </a:r>
            <a:endParaRPr lang="en-US" dirty="0"/>
          </a:p>
          <a:p>
            <a:pPr lvl="1"/>
            <a:r>
              <a:rPr lang="en-US" dirty="0"/>
              <a:t>BA5 due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November 3</a:t>
            </a:r>
            <a:endParaRPr lang="en-US" dirty="0"/>
          </a:p>
          <a:p>
            <a:pPr lvl="1"/>
            <a:r>
              <a:rPr lang="en-US" dirty="0"/>
              <a:t>Text Mining (Valdemar)</a:t>
            </a:r>
            <a:endParaRPr lang="en-US" dirty="0"/>
          </a:p>
          <a:p>
            <a:pPr lvl="1"/>
            <a:r>
              <a:rPr lang="en-US"/>
              <a:t>BA6 due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Epistemic Network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anyone here familiar with ENA?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is it?</a:t>
            </a:r>
            <a:endParaRPr lang="en-US" dirty="0"/>
          </a:p>
          <a:p>
            <a:endParaRPr lang="en-US" dirty="0"/>
          </a:p>
          <a:p>
            <a:r>
              <a:rPr lang="en-US" dirty="0"/>
              <a:t>Studying relationships between elements in coded data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Studying Process of Successful and Unsuccessful Teams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Arastoopour</a:t>
            </a:r>
            <a:r>
              <a:rPr lang="en-US" dirty="0"/>
              <a:t> et al., 2016)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2220912"/>
            <a:ext cx="733425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Studying connections between topics in meetings over time</a:t>
            </a:r>
            <a:br>
              <a:rPr lang="en-US" dirty="0"/>
            </a:br>
            <a:r>
              <a:rPr lang="en-US" dirty="0"/>
              <a:t>(Nash &amp; Shaffer, 2013)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8237" y="2754313"/>
            <a:ext cx="6867525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 anyone here…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 conducted an ENA?</a:t>
            </a:r>
            <a:endParaRPr lang="en-US" dirty="0"/>
          </a:p>
          <a:p>
            <a:endParaRPr lang="en-US" dirty="0"/>
          </a:p>
          <a:p>
            <a:r>
              <a:rPr lang="en-US" dirty="0"/>
              <a:t>If so, please tell us about it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learn more about ENA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EDUC5100 Quantitative Ethnography</a:t>
            </a:r>
            <a:endParaRPr lang="en-US" dirty="0"/>
          </a:p>
        </p:txBody>
      </p:sp>
      <p:pic>
        <p:nvPicPr>
          <p:cNvPr id="1026" name="Picture 2" descr="Amanda Barany | Drexel Universit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4953000"/>
            <a:ext cx="1587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4918</Words>
  <Application>WPS Presentation</Application>
  <PresentationFormat>On-screen Show (4:3)</PresentationFormat>
  <Paragraphs>242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Arial</vt:lpstr>
      <vt:lpstr>SimSun</vt:lpstr>
      <vt:lpstr>Wingdings</vt:lpstr>
      <vt:lpstr>Symbol</vt:lpstr>
      <vt:lpstr>Kingsoft Sign</vt:lpstr>
      <vt:lpstr>Calibri</vt:lpstr>
      <vt:lpstr>Times</vt:lpstr>
      <vt:lpstr>Helvetica Neue</vt:lpstr>
      <vt:lpstr>Microsoft YaHei</vt:lpstr>
      <vt:lpstr>汉仪旗黑</vt:lpstr>
      <vt:lpstr>Arial Unicode MS</vt:lpstr>
      <vt:lpstr>宋体-简</vt:lpstr>
      <vt:lpstr>Office Theme</vt:lpstr>
      <vt:lpstr>Core Methods in  Educational Data Mining</vt:lpstr>
      <vt:lpstr>Finishing up last class</vt:lpstr>
      <vt:lpstr>Epistemic Network Analysis</vt:lpstr>
      <vt:lpstr>Epistemic Network Analysis</vt:lpstr>
      <vt:lpstr>Studying Process of Successful and Unsuccessful Teams  (Arastoopour et al., 2016)</vt:lpstr>
      <vt:lpstr>Studying connections between topics in meetings over time (Nash &amp; Shaffer, 2013)</vt:lpstr>
      <vt:lpstr>Questions? Comments?</vt:lpstr>
      <vt:lpstr>Has anyone here…</vt:lpstr>
      <vt:lpstr>To learn more about ENA</vt:lpstr>
      <vt:lpstr>Basic Assignment: SNA</vt:lpstr>
      <vt:lpstr>Knowledge Inference and BKT</vt:lpstr>
      <vt:lpstr>What is the  Goal of Knowledge Inference?</vt:lpstr>
      <vt:lpstr>What is the  Goal of Knowledge Inference?</vt:lpstr>
      <vt:lpstr>Why is it useful to measure student knowledge?</vt:lpstr>
      <vt:lpstr>Key assumptions of BKT</vt:lpstr>
      <vt:lpstr>Key assumptions of BKT</vt:lpstr>
      <vt:lpstr>Key assumptions of BKT</vt:lpstr>
      <vt:lpstr>Model Performance Assumptions</vt:lpstr>
      <vt:lpstr>Comments? Questions?</vt:lpstr>
      <vt:lpstr>Classical BKT</vt:lpstr>
      <vt:lpstr>Comments? Questions?</vt:lpstr>
      <vt:lpstr>Parameter Fitting</vt:lpstr>
      <vt:lpstr>Overparameterization</vt:lpstr>
      <vt:lpstr>Degenerate Space (Pardos et al., 2010)</vt:lpstr>
      <vt:lpstr>Parameter Constraints Proposed</vt:lpstr>
      <vt:lpstr>Does it matter what algorithm you use to select parameters?</vt:lpstr>
      <vt:lpstr>Are these the same thing?</vt:lpstr>
      <vt:lpstr>What are some alternate ways to assess</vt:lpstr>
      <vt:lpstr>What are some alternate ways to assess</vt:lpstr>
      <vt:lpstr>Questions? Comments?</vt:lpstr>
      <vt:lpstr>What are some possible uses of BKT?</vt:lpstr>
      <vt:lpstr>BKT: Extended uses</vt:lpstr>
      <vt:lpstr>BKT: Extended uses</vt:lpstr>
      <vt:lpstr>BKT: Extended uses</vt:lpstr>
      <vt:lpstr>BKT: Extended uses</vt:lpstr>
      <vt:lpstr>BKT: Extended uses</vt:lpstr>
      <vt:lpstr>Last Comments? Questions?</vt:lpstr>
      <vt:lpstr>Next Classes</vt:lpstr>
      <vt:lpstr>The End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for the Learning Sciences</dc:title>
  <dc:creator>rsbaker</dc:creator>
  <cp:lastModifiedBy>aishuhan</cp:lastModifiedBy>
  <cp:revision>502</cp:revision>
  <dcterms:created xsi:type="dcterms:W3CDTF">2022-10-13T20:38:13Z</dcterms:created>
  <dcterms:modified xsi:type="dcterms:W3CDTF">2022-10-13T20:38:13Z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1033-4.5.1.7704</vt:lpwstr>
  </property>
</Properties>
</file>