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778" r:id="rId4"/>
    <p:sldId id="779" r:id="rId5"/>
    <p:sldId id="780" r:id="rId6"/>
    <p:sldId id="781" r:id="rId7"/>
    <p:sldId id="713" r:id="rId8"/>
    <p:sldId id="782" r:id="rId9"/>
    <p:sldId id="712" r:id="rId10"/>
    <p:sldId id="735" r:id="rId11"/>
    <p:sldId id="736" r:id="rId12"/>
    <p:sldId id="818" r:id="rId13"/>
    <p:sldId id="737" r:id="rId14"/>
    <p:sldId id="784" r:id="rId15"/>
    <p:sldId id="785" r:id="rId16"/>
    <p:sldId id="787" r:id="rId17"/>
    <p:sldId id="743" r:id="rId18"/>
    <p:sldId id="786" r:id="rId19"/>
    <p:sldId id="788" r:id="rId20"/>
    <p:sldId id="789" r:id="rId21"/>
    <p:sldId id="790" r:id="rId22"/>
    <p:sldId id="791" r:id="rId23"/>
    <p:sldId id="783" r:id="rId24"/>
    <p:sldId id="792" r:id="rId25"/>
    <p:sldId id="667" r:id="rId26"/>
    <p:sldId id="793" r:id="rId27"/>
    <p:sldId id="794" r:id="rId28"/>
    <p:sldId id="795" r:id="rId29"/>
    <p:sldId id="797" r:id="rId30"/>
    <p:sldId id="796" r:id="rId31"/>
    <p:sldId id="798" r:id="rId32"/>
    <p:sldId id="801" r:id="rId33"/>
    <p:sldId id="799" r:id="rId34"/>
    <p:sldId id="800" r:id="rId35"/>
    <p:sldId id="802" r:id="rId36"/>
    <p:sldId id="803" r:id="rId37"/>
    <p:sldId id="804" r:id="rId38"/>
    <p:sldId id="805" r:id="rId39"/>
    <p:sldId id="806" r:id="rId40"/>
    <p:sldId id="808" r:id="rId41"/>
    <p:sldId id="809" r:id="rId42"/>
    <p:sldId id="412" r:id="rId43"/>
    <p:sldId id="30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BB8E8-32CF-4D36-94A9-863ED0E276C7}">
          <p14:sldIdLst>
            <p14:sldId id="256"/>
            <p14:sldId id="778"/>
            <p14:sldId id="779"/>
            <p14:sldId id="780"/>
            <p14:sldId id="781"/>
            <p14:sldId id="713"/>
            <p14:sldId id="782"/>
            <p14:sldId id="712"/>
            <p14:sldId id="735"/>
            <p14:sldId id="736"/>
            <p14:sldId id="818"/>
            <p14:sldId id="737"/>
            <p14:sldId id="784"/>
            <p14:sldId id="785"/>
            <p14:sldId id="787"/>
            <p14:sldId id="743"/>
            <p14:sldId id="786"/>
            <p14:sldId id="788"/>
            <p14:sldId id="789"/>
            <p14:sldId id="790"/>
            <p14:sldId id="791"/>
            <p14:sldId id="783"/>
            <p14:sldId id="792"/>
            <p14:sldId id="667"/>
            <p14:sldId id="793"/>
            <p14:sldId id="794"/>
            <p14:sldId id="795"/>
            <p14:sldId id="797"/>
            <p14:sldId id="796"/>
            <p14:sldId id="798"/>
            <p14:sldId id="801"/>
            <p14:sldId id="799"/>
            <p14:sldId id="800"/>
            <p14:sldId id="802"/>
            <p14:sldId id="803"/>
            <p14:sldId id="804"/>
            <p14:sldId id="805"/>
            <p14:sldId id="806"/>
            <p14:sldId id="808"/>
            <p14:sldId id="809"/>
            <p14:sldId id="412"/>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ker, Ryan Shaun" initials="RYA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F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82396" autoAdjust="0"/>
  </p:normalViewPr>
  <p:slideViewPr>
    <p:cSldViewPr>
      <p:cViewPr varScale="1">
        <p:scale>
          <a:sx n="72" d="100"/>
          <a:sy n="72" d="100"/>
        </p:scale>
        <p:origin x="1061" y="62"/>
      </p:cViewPr>
      <p:guideLst>
        <p:guide orient="horz" pos="2160"/>
        <p:guide pos="2880"/>
      </p:guideLst>
    </p:cSldViewPr>
  </p:slideViewPr>
  <p:outlineViewPr>
    <p:cViewPr>
      <p:scale>
        <a:sx n="33" d="100"/>
        <a:sy n="33" d="100"/>
      </p:scale>
      <p:origin x="36" y="120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AAA7C-7ACC-4BFB-BE93-9F32D66A277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F639B-656A-4369-84E0-F13809BA208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0777E0E-AA0C-4CA6-9370-9BDDCA7938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0777E0E-AA0C-4CA6-9370-9BDDCA7938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0777E0E-AA0C-4CA6-9370-9BDDCA7938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0777E0E-AA0C-4CA6-9370-9BDDCA7938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777E0E-AA0C-4CA6-9370-9BDDCA7938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0777E0E-AA0C-4CA6-9370-9BDDCA7938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77E0E-AA0C-4CA6-9370-9BDDCA79380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0777E0E-AA0C-4CA6-9370-9BDDCA79380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77E0E-AA0C-4CA6-9370-9BDDCA79380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777E0E-AA0C-4CA6-9370-9BDDCA7938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777E0E-AA0C-4CA6-9370-9BDDCA7938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77E0E-AA0C-4CA6-9370-9BDDCA79380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9C08-3B7E-407B-958B-ADCA6B9AA50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Core Methods in </a:t>
            </a:r>
            <a:br>
              <a:rPr lang="en-US" b="1" dirty="0"/>
            </a:br>
            <a:r>
              <a:rPr lang="en-US" b="1" dirty="0"/>
              <a:t>Educational Data Mining</a:t>
            </a:r>
            <a:endParaRPr lang="en-US" b="1" dirty="0"/>
          </a:p>
        </p:txBody>
      </p:sp>
      <p:sp>
        <p:nvSpPr>
          <p:cNvPr id="3" name="Subtitle 2"/>
          <p:cNvSpPr>
            <a:spLocks noGrp="1"/>
          </p:cNvSpPr>
          <p:nvPr>
            <p:ph type="subTitle" idx="1"/>
          </p:nvPr>
        </p:nvSpPr>
        <p:spPr/>
        <p:txBody>
          <a:bodyPr/>
          <a:lstStyle/>
          <a:p>
            <a:r>
              <a:rPr lang="en-US" dirty="0"/>
              <a:t>EDUC 6191</a:t>
            </a:r>
            <a:br>
              <a:rPr lang="en-US" dirty="0"/>
            </a:br>
            <a:r>
              <a:rPr lang="en-US" dirty="0"/>
              <a:t>Fall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PFA</a:t>
            </a:r>
            <a:endParaRPr lang="en-US" dirty="0"/>
          </a:p>
        </p:txBody>
      </p:sp>
      <p:sp>
        <p:nvSpPr>
          <p:cNvPr id="3" name="Content Placeholder 2"/>
          <p:cNvSpPr>
            <a:spLocks noGrp="1"/>
          </p:cNvSpPr>
          <p:nvPr>
            <p:ph idx="1"/>
          </p:nvPr>
        </p:nvSpPr>
        <p:spPr/>
        <p:txBody>
          <a:bodyPr/>
          <a:lstStyle/>
          <a:p>
            <a:r>
              <a:rPr lang="en-US" dirty="0"/>
              <a:t>Represent learning? </a:t>
            </a:r>
            <a:endParaRPr lang="en-US" dirty="0"/>
          </a:p>
          <a:p>
            <a:endParaRPr lang="en-US" dirty="0"/>
          </a:p>
          <a:p>
            <a:r>
              <a:rPr lang="en-US" dirty="0"/>
              <a:t>As opposed to just better predicted performance because you’ve gotten it right</a:t>
            </a:r>
            <a:endParaRPr lang="en-US" dirty="0"/>
          </a:p>
          <a:p>
            <a:endParaRPr lang="en-US" dirty="0"/>
          </a:p>
          <a:p>
            <a:r>
              <a:rPr lang="en-US" dirty="0"/>
              <a:t>Is it </a:t>
            </a:r>
            <a:r>
              <a:rPr lang="en-US" dirty="0">
                <a:latin typeface="Symbol" pitchFamily="18" charset="2"/>
              </a:rPr>
              <a:t>r</a:t>
            </a:r>
            <a:r>
              <a:rPr lang="en-US" dirty="0"/>
              <a:t> ?</a:t>
            </a:r>
            <a:endParaRPr lang="en-US" dirty="0"/>
          </a:p>
          <a:p>
            <a:r>
              <a:rPr lang="en-US" dirty="0"/>
              <a:t>Is it average of </a:t>
            </a:r>
            <a:r>
              <a:rPr lang="en-US" dirty="0">
                <a:latin typeface="Symbol" pitchFamily="18" charset="2"/>
              </a:rPr>
              <a:t>r </a:t>
            </a:r>
            <a:r>
              <a:rPr lang="en-US" dirty="0"/>
              <a:t>and </a:t>
            </a:r>
            <a:r>
              <a:rPr lang="en-US" dirty="0">
                <a:latin typeface="Symbol" pitchFamily="18" charset="2"/>
              </a:rPr>
              <a:t>g</a:t>
            </a:r>
            <a:r>
              <a:rPr lang="en-US"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each of these mean?</a:t>
            </a:r>
            <a:endParaRPr lang="en-US" dirty="0"/>
          </a:p>
        </p:txBody>
      </p:sp>
      <p:sp>
        <p:nvSpPr>
          <p:cNvPr id="3" name="Content Placeholder 2"/>
          <p:cNvSpPr>
            <a:spLocks noGrp="1"/>
          </p:cNvSpPr>
          <p:nvPr>
            <p:ph idx="1"/>
          </p:nvPr>
        </p:nvSpPr>
        <p:spPr/>
        <p:txBody>
          <a:bodyPr/>
          <a:lstStyle/>
          <a:p>
            <a:r>
              <a:rPr lang="en-US" dirty="0"/>
              <a:t>When might you legitimately get them?</a:t>
            </a:r>
            <a:endParaRPr lang="en-US" dirty="0"/>
          </a:p>
          <a:p>
            <a:endParaRPr lang="en-US" dirty="0">
              <a:latin typeface="Symbol" pitchFamily="18" charset="2"/>
            </a:endParaRPr>
          </a:p>
          <a:p>
            <a:r>
              <a:rPr lang="en-US" dirty="0">
                <a:latin typeface="Symbol" pitchFamily="18" charset="2"/>
              </a:rPr>
              <a:t>r</a:t>
            </a:r>
            <a:r>
              <a:rPr lang="en-US" dirty="0"/>
              <a:t> &lt; </a:t>
            </a:r>
            <a:r>
              <a:rPr lang="en-US" dirty="0">
                <a:latin typeface="Symbol" pitchFamily="18" charset="2"/>
              </a:rPr>
              <a:t>0</a:t>
            </a:r>
            <a:endParaRPr lang="en-US" dirty="0"/>
          </a:p>
          <a:p>
            <a:endParaRPr lang="en-US" dirty="0"/>
          </a:p>
          <a:p>
            <a:r>
              <a:rPr lang="en-US" dirty="0">
                <a:latin typeface="Symbol" pitchFamily="18" charset="2"/>
              </a:rPr>
              <a:t>g</a:t>
            </a:r>
            <a:r>
              <a:rPr lang="en-US" dirty="0"/>
              <a:t> &lt; </a:t>
            </a:r>
            <a:r>
              <a:rPr lang="en-US" dirty="0">
                <a:latin typeface="Symbol" pitchFamily="18" charset="2"/>
              </a:rPr>
              <a:t>r</a:t>
            </a:r>
            <a:endParaRPr lang="en-US" dirty="0">
              <a:latin typeface="Symbol" pitchFamily="18" charset="2"/>
            </a:endParaRPr>
          </a:p>
          <a:p>
            <a:endParaRPr lang="en-US" dirty="0">
              <a:latin typeface="Symbol" pitchFamily="18" charset="2"/>
            </a:endParaRPr>
          </a:p>
          <a:p>
            <a:r>
              <a:rPr lang="en-US" dirty="0">
                <a:latin typeface="Symbol" pitchFamily="18" charset="2"/>
              </a:rPr>
              <a:t>g</a:t>
            </a:r>
            <a:r>
              <a:rPr lang="en-US" dirty="0"/>
              <a:t> &lt; </a:t>
            </a:r>
            <a:r>
              <a:rPr lang="en-US" dirty="0">
                <a:latin typeface="Symbol" pitchFamily="18" charset="2"/>
              </a:rPr>
              <a:t>0</a:t>
            </a:r>
            <a:endParaRPr lang="en-US" dirty="0">
              <a:latin typeface="Symbol" pitchFamily="18" charset="2"/>
            </a:endParaRP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Degeneracy in PFA </a:t>
            </a:r>
            <a:br>
              <a:rPr lang="en-US" dirty="0"/>
            </a:br>
            <a:r>
              <a:rPr lang="en-US" dirty="0"/>
              <a:t>(Maier et al., 2021)</a:t>
            </a:r>
            <a:endParaRPr lang="en-US" dirty="0"/>
          </a:p>
        </p:txBody>
      </p:sp>
      <p:sp>
        <p:nvSpPr>
          <p:cNvPr id="3" name="Content Placeholder 2"/>
          <p:cNvSpPr>
            <a:spLocks noGrp="1"/>
          </p:cNvSpPr>
          <p:nvPr>
            <p:ph idx="1"/>
          </p:nvPr>
        </p:nvSpPr>
        <p:spPr/>
        <p:txBody>
          <a:bodyPr>
            <a:normAutofit/>
          </a:bodyPr>
          <a:lstStyle/>
          <a:p>
            <a:r>
              <a:rPr lang="en-US" dirty="0"/>
              <a:t>Three degenerate cases</a:t>
            </a:r>
            <a:endParaRPr lang="en-US" dirty="0"/>
          </a:p>
          <a:p>
            <a:pPr marL="971550" lvl="1" indent="-514350">
              <a:buAutoNum type="arabicPeriod"/>
            </a:pPr>
            <a:r>
              <a:rPr lang="en-US" dirty="0"/>
              <a:t>γ &lt; 0</a:t>
            </a:r>
            <a:endParaRPr lang="en-US" dirty="0"/>
          </a:p>
          <a:p>
            <a:pPr marL="971550" lvl="1" indent="-514350">
              <a:buAutoNum type="arabicPeriod"/>
            </a:pPr>
            <a:r>
              <a:rPr lang="en-US" dirty="0"/>
              <a:t>γ &lt; ρ</a:t>
            </a:r>
            <a:endParaRPr lang="en-US" dirty="0"/>
          </a:p>
          <a:p>
            <a:pPr marL="971550" lvl="1" indent="-514350">
              <a:buFont typeface="Arial" panose="020B0604020202020204" pitchFamily="34" charset="0"/>
              <a:buAutoNum type="arabicPeriod"/>
            </a:pPr>
            <a:r>
              <a:rPr lang="en-US" dirty="0"/>
              <a:t>γ = ρ = 0</a:t>
            </a:r>
            <a:endParaRPr lang="en-US" dirty="0"/>
          </a:p>
          <a:p>
            <a:pPr marL="971550" lvl="1" indent="-514350">
              <a:buAutoNum type="arabicPeriod"/>
            </a:pP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Degeneracy in PFA </a:t>
            </a:r>
            <a:br>
              <a:rPr lang="en-US" dirty="0"/>
            </a:br>
            <a:r>
              <a:rPr lang="en-US" dirty="0"/>
              <a:t>(Maier et al., 2021)</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Three degenerate cases</a:t>
            </a:r>
            <a:endParaRPr lang="en-US" dirty="0"/>
          </a:p>
          <a:p>
            <a:pPr marL="971550" lvl="1" indent="-514350">
              <a:buAutoNum type="arabicPeriod"/>
            </a:pPr>
            <a:r>
              <a:rPr lang="en-US" dirty="0"/>
              <a:t>γ &lt; 0</a:t>
            </a:r>
            <a:endParaRPr lang="en-US" dirty="0"/>
          </a:p>
          <a:p>
            <a:pPr marL="971550" lvl="1" indent="-514350">
              <a:buAutoNum type="arabicPeriod"/>
            </a:pPr>
            <a:r>
              <a:rPr lang="en-US" dirty="0"/>
              <a:t>γ &lt; ρ</a:t>
            </a:r>
            <a:endParaRPr lang="en-US" dirty="0"/>
          </a:p>
          <a:p>
            <a:pPr marL="971550" lvl="1" indent="-514350">
              <a:buFont typeface="Arial" panose="020B0604020202020204" pitchFamily="34" charset="0"/>
              <a:buAutoNum type="arabicPeriod"/>
            </a:pPr>
            <a:r>
              <a:rPr lang="en-US" dirty="0"/>
              <a:t>γ = ρ = 0</a:t>
            </a:r>
            <a:endParaRPr lang="en-US" dirty="0"/>
          </a:p>
          <a:p>
            <a:pPr marL="971550" lvl="1" indent="-514350">
              <a:buAutoNum type="arabicPeriod"/>
            </a:pPr>
            <a:endParaRPr lang="en-US" dirty="0"/>
          </a:p>
          <a:p>
            <a:endParaRPr lang="en-US" dirty="0"/>
          </a:p>
          <a:p>
            <a:r>
              <a:rPr lang="en-US" dirty="0"/>
              <a:t>One seemingly degenerate (but not) case</a:t>
            </a:r>
            <a:endParaRPr lang="en-US" dirty="0"/>
          </a:p>
          <a:p>
            <a:pPr marL="0" indent="0">
              <a:buNone/>
            </a:pPr>
            <a:r>
              <a:rPr lang="en-US" dirty="0"/>
              <a:t>        4. ρ &gt; 0 	</a:t>
            </a:r>
            <a:endParaRPr lang="en-US" dirty="0"/>
          </a:p>
          <a:p>
            <a:r>
              <a:rPr lang="en-US" dirty="0"/>
              <a:t>“It is worth noting that a fourth case when ρ &gt; 0 -- is not degenerate, due to the multiple functions the parameters perform in PFA. In this case, the rate of learning the skill may outweigh the evidence of lack of student knowledge that an incorrect answer provides. So long as γ &gt; ρ, a positive ρ is conceptually acceptable.”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ymbol" pitchFamily="18" charset="2"/>
              </a:rPr>
              <a:t>b </a:t>
            </a:r>
            <a:r>
              <a:rPr lang="en-US" dirty="0"/>
              <a:t>Parameters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err="1"/>
              <a:t>Pavlik</a:t>
            </a:r>
            <a:r>
              <a:rPr lang="en-US" dirty="0"/>
              <a:t> proposes three different </a:t>
            </a:r>
            <a:r>
              <a:rPr lang="en-US" dirty="0">
                <a:latin typeface="Symbol" pitchFamily="18" charset="2"/>
              </a:rPr>
              <a:t>b </a:t>
            </a:r>
            <a:r>
              <a:rPr lang="en-US" dirty="0"/>
              <a:t>Parameters</a:t>
            </a:r>
            <a:endParaRPr lang="en-US" dirty="0"/>
          </a:p>
          <a:p>
            <a:pPr lvl="1"/>
            <a:r>
              <a:rPr lang="en-US" dirty="0"/>
              <a:t>Item</a:t>
            </a:r>
            <a:endParaRPr lang="en-US" dirty="0"/>
          </a:p>
          <a:p>
            <a:pPr lvl="1"/>
            <a:r>
              <a:rPr lang="en-US" dirty="0"/>
              <a:t>Item-Type</a:t>
            </a:r>
            <a:endParaRPr lang="en-US" dirty="0"/>
          </a:p>
          <a:p>
            <a:pPr lvl="1"/>
            <a:r>
              <a:rPr lang="en-US" dirty="0"/>
              <a:t>Skill</a:t>
            </a:r>
            <a:endParaRPr lang="en-US" dirty="0"/>
          </a:p>
          <a:p>
            <a:endParaRPr lang="en-US" dirty="0"/>
          </a:p>
          <a:p>
            <a:r>
              <a:rPr lang="en-US" dirty="0"/>
              <a:t>Result in different number of parameters</a:t>
            </a:r>
            <a:endParaRPr lang="en-US" dirty="0"/>
          </a:p>
          <a:p>
            <a:pPr lvl="1"/>
            <a:r>
              <a:rPr lang="en-US" dirty="0"/>
              <a:t>And greater or lesser potential concern about over-fitting</a:t>
            </a:r>
            <a:endParaRPr lang="en-US" dirty="0"/>
          </a:p>
          <a:p>
            <a:pPr lvl="1"/>
            <a:endParaRPr lang="en-US" dirty="0"/>
          </a:p>
          <a:p>
            <a:r>
              <a:rPr lang="en-US" dirty="0"/>
              <a:t>What are the circumstances where you might want item versus skill?</a:t>
            </a:r>
            <a:endParaRPr lang="en-US" dirty="0"/>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Degeneracy</a:t>
            </a:r>
            <a:br>
              <a:rPr lang="en-US" dirty="0"/>
            </a:br>
            <a:r>
              <a:rPr lang="en-US" dirty="0"/>
              <a:t>(Maier et al., 2021)</a:t>
            </a:r>
            <a:endParaRPr lang="en-US" dirty="0"/>
          </a:p>
        </p:txBody>
      </p:sp>
      <p:sp>
        <p:nvSpPr>
          <p:cNvPr id="3" name="Content Placeholder 2"/>
          <p:cNvSpPr>
            <a:spLocks noGrp="1"/>
          </p:cNvSpPr>
          <p:nvPr>
            <p:ph idx="1"/>
          </p:nvPr>
        </p:nvSpPr>
        <p:spPr/>
        <p:txBody>
          <a:bodyPr>
            <a:normAutofit/>
          </a:bodyPr>
          <a:lstStyle/>
          <a:p>
            <a:r>
              <a:rPr lang="en-US" dirty="0"/>
              <a:t>Simply bound γ and ρ</a:t>
            </a:r>
            <a:endParaRPr lang="en-US" dirty="0"/>
          </a:p>
          <a:p>
            <a:endParaRPr lang="en-US" dirty="0"/>
          </a:p>
          <a:p>
            <a:r>
              <a:rPr lang="en-US" dirty="0"/>
              <a:t>Does not reduce model performance substantially (just like BKT)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Causes of Degeneracy</a:t>
            </a:r>
            <a:br>
              <a:rPr lang="en-US" dirty="0"/>
            </a:br>
            <a:r>
              <a:rPr lang="en-US" dirty="0"/>
              <a:t>(Maier et al., 2021)</a:t>
            </a:r>
            <a:endParaRPr lang="en-US" dirty="0"/>
          </a:p>
        </p:txBody>
      </p:sp>
      <p:sp>
        <p:nvSpPr>
          <p:cNvPr id="3" name="Content Placeholder 2"/>
          <p:cNvSpPr>
            <a:spLocks noGrp="1"/>
          </p:cNvSpPr>
          <p:nvPr>
            <p:ph idx="1"/>
          </p:nvPr>
        </p:nvSpPr>
        <p:spPr/>
        <p:txBody>
          <a:bodyPr>
            <a:normAutofit/>
          </a:bodyPr>
          <a:lstStyle/>
          <a:p>
            <a:r>
              <a:rPr lang="en-US" dirty="0"/>
              <a:t>If β is used at the Skill or Item-Type level</a:t>
            </a:r>
            <a:endParaRPr lang="en-US" dirty="0"/>
          </a:p>
          <a:p>
            <a:r>
              <a:rPr lang="en-US" dirty="0"/>
              <a:t>And the learning system moves students from easier to harder items within a “skill”</a:t>
            </a:r>
            <a:endParaRPr lang="en-US" dirty="0"/>
          </a:p>
          <a:p>
            <a:r>
              <a:rPr lang="en-US" dirty="0"/>
              <a:t>Then γ &lt; 0. </a:t>
            </a:r>
            <a:endParaRPr lang="en-US" dirty="0"/>
          </a:p>
          <a:p>
            <a:endParaRPr lang="en-US" dirty="0"/>
          </a:p>
          <a:p>
            <a:r>
              <a:rPr lang="en-US" dirty="0"/>
              <a:t>If items are tagged with multiple skills, collinearity between skills could produce degenerate parameters.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Assignment</a:t>
            </a:r>
            <a:endParaRPr lang="en-US" dirty="0"/>
          </a:p>
        </p:txBody>
      </p:sp>
      <p:sp>
        <p:nvSpPr>
          <p:cNvPr id="3" name="Content Placeholder 2"/>
          <p:cNvSpPr>
            <a:spLocks noGrp="1"/>
          </p:cNvSpPr>
          <p:nvPr>
            <p:ph idx="1"/>
          </p:nvPr>
        </p:nvSpPr>
        <p:spPr/>
        <p:txBody>
          <a:bodyPr/>
          <a:lstStyle/>
          <a:p>
            <a:r>
              <a:rPr lang="en-US" dirty="0"/>
              <a:t>Any questions or comments about this week’s basic assignment?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Compensatory or Conjunctive?</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a:t>Compensatory</a:t>
            </a:r>
            <a:endParaRPr lang="en-US" dirty="0"/>
          </a:p>
          <a:p>
            <a:endParaRPr lang="en-US" dirty="0"/>
          </a:p>
          <a:p>
            <a:endParaRPr lang="en-US" dirty="0"/>
          </a:p>
          <a:p>
            <a:r>
              <a:rPr lang="en-US" dirty="0"/>
              <a:t>Conjunctive</a:t>
            </a:r>
            <a:endParaRPr lang="en-US" dirty="0"/>
          </a:p>
          <a:p>
            <a:endParaRPr lang="en-US" dirty="0"/>
          </a:p>
          <a:p>
            <a:endParaRPr lang="en-US" dirty="0"/>
          </a:p>
          <a:p>
            <a:endParaRPr lang="en-US" dirty="0"/>
          </a:p>
          <a:p>
            <a:r>
              <a:rPr lang="en-US" dirty="0"/>
              <a:t>Which do you think would be better?</a:t>
            </a:r>
            <a:endParaRPr lang="en-US" dirty="0"/>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567" y="4495800"/>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209800"/>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43600" y="4477258"/>
            <a:ext cx="561753" cy="704342"/>
          </a:xfrm>
          <a:prstGeom prst="rect">
            <a:avLst/>
          </a:prstGeom>
          <a:solidFill>
            <a:schemeClr val="bg1"/>
          </a:solidFill>
        </p:spPr>
        <p:txBody>
          <a:bodyPr wrap="square" rtlCol="0">
            <a:spAutoFit/>
          </a:bodyPr>
          <a:lstStyle/>
          <a:p>
            <a:r>
              <a:rPr lang="en-US" sz="4000" dirty="0">
                <a:latin typeface="Calibri" panose="020F0502020204030204" pitchFamily="34" charset="0"/>
                <a:cs typeface="Calibri" panose="020F0502020204030204" pitchFamily="34" charset="0"/>
              </a:rPr>
              <a:t>∏</a:t>
            </a:r>
            <a:endParaRPr lang="en-US" sz="40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Compensatory or Conjunctive?</a:t>
            </a:r>
            <a:endParaRPr lang="en-US" dirty="0"/>
          </a:p>
        </p:txBody>
      </p:sp>
      <p:sp>
        <p:nvSpPr>
          <p:cNvPr id="3" name="Content Placeholder 2"/>
          <p:cNvSpPr>
            <a:spLocks noGrp="1"/>
          </p:cNvSpPr>
          <p:nvPr>
            <p:ph idx="1"/>
          </p:nvPr>
        </p:nvSpPr>
        <p:spPr>
          <a:xfrm>
            <a:off x="457199" y="1600200"/>
            <a:ext cx="8644531" cy="5257800"/>
          </a:xfrm>
        </p:spPr>
        <p:txBody>
          <a:bodyPr>
            <a:normAutofit fontScale="92500" lnSpcReduction="10000"/>
          </a:bodyPr>
          <a:lstStyle/>
          <a:p>
            <a:r>
              <a:rPr lang="en-US" dirty="0"/>
              <a:t>Compensatory</a:t>
            </a:r>
            <a:endParaRPr lang="en-US" dirty="0"/>
          </a:p>
          <a:p>
            <a:endParaRPr lang="en-US" dirty="0"/>
          </a:p>
          <a:p>
            <a:endParaRPr lang="en-US" dirty="0"/>
          </a:p>
          <a:p>
            <a:r>
              <a:rPr lang="en-US" dirty="0"/>
              <a:t>Conjunctive</a:t>
            </a:r>
            <a:endParaRPr lang="en-US" dirty="0"/>
          </a:p>
          <a:p>
            <a:endParaRPr lang="en-US" dirty="0"/>
          </a:p>
          <a:p>
            <a:endParaRPr lang="en-US" dirty="0"/>
          </a:p>
          <a:p>
            <a:endParaRPr lang="en-US" dirty="0"/>
          </a:p>
          <a:p>
            <a:endParaRPr lang="en-US" dirty="0"/>
          </a:p>
          <a:p>
            <a:r>
              <a:rPr lang="en-US" sz="2800" dirty="0"/>
              <a:t>Compensatory fits data better for PFA (Maier et al., 2021)</a:t>
            </a:r>
            <a:endParaRPr lang="en-US" sz="2800" dirty="0"/>
          </a:p>
          <a:p>
            <a:r>
              <a:rPr lang="en-US" sz="2800" dirty="0"/>
              <a:t>Oddly, conjunctive was better for BKT (</a:t>
            </a:r>
            <a:r>
              <a:rPr lang="en-US" sz="2800" dirty="0" err="1"/>
              <a:t>Pardos</a:t>
            </a:r>
            <a:r>
              <a:rPr lang="en-US" sz="2800" dirty="0"/>
              <a:t> et al. 2008)</a:t>
            </a:r>
            <a:endParaRPr lang="en-US" sz="2800" dirty="0"/>
          </a:p>
          <a:p>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8" y="3690052"/>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209800"/>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19800" y="3690052"/>
            <a:ext cx="561753" cy="704342"/>
          </a:xfrm>
          <a:prstGeom prst="rect">
            <a:avLst/>
          </a:prstGeom>
          <a:solidFill>
            <a:schemeClr val="bg1"/>
          </a:solidFill>
        </p:spPr>
        <p:txBody>
          <a:bodyPr wrap="square" rtlCol="0">
            <a:spAutoFit/>
          </a:bodyPr>
          <a:lstStyle/>
          <a:p>
            <a:r>
              <a:rPr lang="en-US" sz="4000" dirty="0">
                <a:latin typeface="Calibri" panose="020F0502020204030204" pitchFamily="34" charset="0"/>
                <a:cs typeface="Calibri" panose="020F0502020204030204" pitchFamily="34" charset="0"/>
              </a:rPr>
              <a:t>∏</a:t>
            </a:r>
            <a:endParaRPr lang="en-US" sz="40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PFA used in the real world?</a:t>
            </a:r>
            <a:endParaRPr lang="en-US" dirty="0"/>
          </a:p>
        </p:txBody>
      </p:sp>
      <p:sp>
        <p:nvSpPr>
          <p:cNvPr id="3" name="Content Placeholder 2"/>
          <p:cNvSpPr>
            <a:spLocks noGrp="1"/>
          </p:cNvSpPr>
          <p:nvPr>
            <p:ph idx="1"/>
          </p:nvPr>
        </p:nvSpPr>
        <p:spPr/>
        <p:txBody>
          <a:bodyPr/>
          <a:lstStyle/>
          <a:p>
            <a:r>
              <a:rPr lang="en-US" dirty="0"/>
              <a:t>Yes, but by far fewer learning systems than BKT</a:t>
            </a:r>
            <a:endParaRPr lang="en-US" dirty="0"/>
          </a:p>
          <a:p>
            <a:endParaRPr lang="en-US" dirty="0"/>
          </a:p>
          <a:p>
            <a:r>
              <a:rPr lang="en-US" dirty="0"/>
              <a:t>Maier et al. (2021) discuss its use in Reveal Math 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PFA in the real world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a:t>One key in real-world use is handling rare skills, which can impact model inferences on common skills as well</a:t>
            </a:r>
            <a:endParaRPr lang="en-US" dirty="0"/>
          </a:p>
          <a:p>
            <a:pPr lvl="1"/>
            <a:r>
              <a:rPr lang="en-US" dirty="0"/>
              <a:t>Because PFA is used in cases with items tagged to multiple skills</a:t>
            </a:r>
            <a:endParaRPr lang="en-US" dirty="0"/>
          </a:p>
          <a:p>
            <a:endParaRPr lang="en-US" dirty="0"/>
          </a:p>
          <a:p>
            <a:r>
              <a:rPr lang="en-US" dirty="0"/>
              <a:t>(Maier et al., 2021) handle this by creating a “catch all” skill for rare skills</a:t>
            </a:r>
            <a:endParaRPr lang="en-US" dirty="0"/>
          </a:p>
          <a:p>
            <a:r>
              <a:rPr lang="en-US" dirty="0"/>
              <a:t>Using average parameters from all common skills also works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questions, comments, concerns about PFA?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PFA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PFA-Decay </a:t>
            </a:r>
            <a:br>
              <a:rPr lang="en-US" dirty="0"/>
            </a:br>
            <a:r>
              <a:rPr lang="en-US" dirty="0"/>
              <a:t>(Gong, Beck, &amp; Heffernan, 2011)</a:t>
            </a:r>
            <a:endParaRPr lang="en-US" dirty="0"/>
          </a:p>
        </p:txBody>
      </p:sp>
      <p:sp>
        <p:nvSpPr>
          <p:cNvPr id="3" name="Content Placeholder 2"/>
          <p:cNvSpPr>
            <a:spLocks noGrp="1"/>
          </p:cNvSpPr>
          <p:nvPr>
            <p:ph idx="1"/>
          </p:nvPr>
        </p:nvSpPr>
        <p:spPr>
          <a:xfrm>
            <a:off x="457200" y="1600200"/>
            <a:ext cx="8610600" cy="5257800"/>
          </a:xfrm>
        </p:spPr>
        <p:txBody>
          <a:bodyPr>
            <a:normAutofit fontScale="82500"/>
          </a:bodyPr>
          <a:lstStyle/>
          <a:p>
            <a:r>
              <a:rPr lang="en-US" dirty="0"/>
              <a:t>Weights actions further back </a:t>
            </a:r>
            <a:r>
              <a:rPr lang="en-US" i="1" dirty="0"/>
              <a:t>in order </a:t>
            </a:r>
            <a:r>
              <a:rPr lang="en-US" dirty="0"/>
              <a:t>less strongly </a:t>
            </a:r>
            <a:endParaRPr lang="en-US" dirty="0"/>
          </a:p>
          <a:p>
            <a:endParaRPr lang="en-US" dirty="0"/>
          </a:p>
          <a:p>
            <a:r>
              <a:rPr lang="en-US" dirty="0"/>
              <a:t>Adds an evidence decay parameter</a:t>
            </a:r>
            <a:r>
              <a:rPr lang="en-US" dirty="0">
                <a:latin typeface="Symbol" pitchFamily="18" charset="2"/>
              </a:rPr>
              <a:t> d</a:t>
            </a:r>
            <a:endParaRPr lang="en-US" dirty="0">
              <a:latin typeface="Symbol" pitchFamily="18" charset="2"/>
            </a:endParaRPr>
          </a:p>
          <a:p>
            <a:endParaRPr lang="en-US" dirty="0">
              <a:latin typeface="Symbol" pitchFamily="18" charset="2"/>
            </a:endParaRPr>
          </a:p>
          <a:p>
            <a:r>
              <a:rPr lang="en-US" dirty="0"/>
              <a:t>Substitutes</a:t>
            </a:r>
            <a:endParaRPr lang="en-US" dirty="0"/>
          </a:p>
          <a:p>
            <a:endParaRPr lang="en-US" dirty="0"/>
          </a:p>
          <a:p>
            <a:endParaRPr lang="en-US" dirty="0"/>
          </a:p>
          <a:p>
            <a:endParaRPr lang="en-US" dirty="0"/>
          </a:p>
          <a:p>
            <a:r>
              <a:rPr lang="en-US" dirty="0"/>
              <a:t>For the previous summation</a:t>
            </a:r>
            <a:endParaRPr lang="en-US" dirty="0"/>
          </a:p>
          <a:p>
            <a:endParaRPr lang="en-US" dirty="0"/>
          </a:p>
          <a:p>
            <a:r>
              <a:rPr lang="en-US" dirty="0"/>
              <a:t>Very slightly higher AUC (0.003)</a:t>
            </a:r>
            <a:endParaRPr lang="en-US" dirty="0"/>
          </a:p>
        </p:txBody>
      </p:sp>
      <p:pic>
        <p:nvPicPr>
          <p:cNvPr id="4" name="Picture 3"/>
          <p:cNvPicPr>
            <a:picLocks noChangeAspect="1"/>
          </p:cNvPicPr>
          <p:nvPr/>
        </p:nvPicPr>
        <p:blipFill>
          <a:blip r:embed="rId1"/>
          <a:stretch>
            <a:fillRect/>
          </a:stretch>
        </p:blipFill>
        <p:spPr>
          <a:xfrm>
            <a:off x="1905000" y="4114800"/>
            <a:ext cx="5895975" cy="942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R-PFA </a:t>
            </a:r>
            <a:br>
              <a:rPr lang="en-US" dirty="0"/>
            </a:br>
            <a:r>
              <a:rPr lang="en-US" dirty="0"/>
              <a:t>(</a:t>
            </a:r>
            <a:r>
              <a:rPr lang="en-US" dirty="0" err="1"/>
              <a:t>Galyardt</a:t>
            </a:r>
            <a:r>
              <a:rPr lang="en-US" dirty="0"/>
              <a:t> &amp; Goldin, 2014)</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a:t>Weights actions further back </a:t>
            </a:r>
            <a:r>
              <a:rPr lang="en-US" i="1" dirty="0"/>
              <a:t>in order </a:t>
            </a:r>
            <a:r>
              <a:rPr lang="en-US" dirty="0"/>
              <a:t>less strongly</a:t>
            </a:r>
            <a:endParaRPr lang="en-US" dirty="0"/>
          </a:p>
          <a:p>
            <a:endParaRPr lang="en-US" dirty="0"/>
          </a:p>
          <a:p>
            <a:r>
              <a:rPr lang="en-US" dirty="0"/>
              <a:t>Looks at proportion of success-failure, weighting by distance in order from current action</a:t>
            </a:r>
            <a:endParaRPr lang="en-US" dirty="0"/>
          </a:p>
          <a:p>
            <a:r>
              <a:rPr lang="en-US" dirty="0"/>
              <a:t>Adds an evidence decay parameter b</a:t>
            </a:r>
            <a:endParaRPr lang="en-US" dirty="0"/>
          </a:p>
          <a:p>
            <a:r>
              <a:rPr lang="en-US" dirty="0"/>
              <a:t>Adds “ghost practices” before current practice to make math work</a:t>
            </a:r>
            <a:endParaRPr lang="en-US" dirty="0"/>
          </a:p>
          <a:p>
            <a:endParaRPr lang="en-US" dirty="0">
              <a:latin typeface="Symbol" pitchFamily="18" charset="2"/>
            </a:endParaRPr>
          </a:p>
          <a:p>
            <a:r>
              <a:rPr lang="en-US" dirty="0"/>
              <a:t>Substitutes</a:t>
            </a:r>
            <a:endParaRPr lang="en-US" dirty="0"/>
          </a:p>
          <a:p>
            <a:endParaRPr lang="en-US" dirty="0"/>
          </a:p>
          <a:p>
            <a:endParaRPr lang="en-US" dirty="0"/>
          </a:p>
          <a:p>
            <a:endParaRPr lang="en-US" dirty="0"/>
          </a:p>
          <a:p>
            <a:r>
              <a:rPr lang="en-US" dirty="0"/>
              <a:t>For the previous summation</a:t>
            </a:r>
            <a:endParaRPr lang="en-US" dirty="0"/>
          </a:p>
          <a:p>
            <a:endParaRPr lang="en-US" dirty="0"/>
          </a:p>
          <a:p>
            <a:r>
              <a:rPr lang="en-US" dirty="0"/>
              <a:t>A little higher AUC (0.003-0.027) (Pavlik et al., 2021)</a:t>
            </a:r>
            <a:endParaRPr lang="en-US" dirty="0"/>
          </a:p>
        </p:txBody>
      </p:sp>
      <p:pic>
        <p:nvPicPr>
          <p:cNvPr id="6" name="Picture 5"/>
          <p:cNvPicPr>
            <a:picLocks noChangeAspect="1"/>
          </p:cNvPicPr>
          <p:nvPr/>
        </p:nvPicPr>
        <p:blipFill>
          <a:blip r:embed="rId1"/>
          <a:stretch>
            <a:fillRect/>
          </a:stretch>
        </p:blipFill>
        <p:spPr>
          <a:xfrm>
            <a:off x="2757487" y="3962400"/>
            <a:ext cx="3629025" cy="11334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Comments?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LKT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Creates a general framework for variants of PFA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Rule Mining/</a:t>
            </a:r>
            <a:br>
              <a:rPr lang="en-US" dirty="0"/>
            </a:br>
            <a:r>
              <a:rPr lang="en-US" dirty="0"/>
              <a:t>Sequential Pattern Mining</a:t>
            </a:r>
            <a:endParaRPr lang="en-US" dirty="0"/>
          </a:p>
        </p:txBody>
      </p:sp>
      <p:sp>
        <p:nvSpPr>
          <p:cNvPr id="3" name="Content Placeholder 2"/>
          <p:cNvSpPr>
            <a:spLocks noGrp="1"/>
          </p:cNvSpPr>
          <p:nvPr>
            <p:ph idx="1"/>
          </p:nvPr>
        </p:nvSpPr>
        <p:spPr/>
        <p:txBody>
          <a:bodyPr/>
          <a:lstStyle/>
          <a:p>
            <a:r>
              <a:rPr lang="en-US" dirty="0"/>
              <a:t>Any questions about association rule mining or sequential pattern mining in general?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2382685" y="0"/>
            <a:ext cx="437863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LKT</a:t>
            </a:r>
            <a:endParaRPr lang="en-US" dirty="0"/>
          </a:p>
        </p:txBody>
      </p:sp>
      <p:sp>
        <p:nvSpPr>
          <p:cNvPr id="3" name="Content Placeholder 2"/>
          <p:cNvSpPr>
            <a:spLocks noGrp="1"/>
          </p:cNvSpPr>
          <p:nvPr>
            <p:ph idx="1"/>
          </p:nvPr>
        </p:nvSpPr>
        <p:spPr/>
        <p:txBody>
          <a:bodyPr/>
          <a:lstStyle/>
          <a:p>
            <a:r>
              <a:rPr lang="en-US" dirty="0"/>
              <a:t>Surprising omission: actual time in seconds</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variants</a:t>
            </a:r>
            <a:endParaRPr lang="en-US" dirty="0"/>
          </a:p>
        </p:txBody>
      </p:sp>
      <p:sp>
        <p:nvSpPr>
          <p:cNvPr id="3" name="Content Placeholder 2"/>
          <p:cNvSpPr>
            <a:spLocks noGrp="1"/>
          </p:cNvSpPr>
          <p:nvPr>
            <p:ph idx="1"/>
          </p:nvPr>
        </p:nvSpPr>
        <p:spPr/>
        <p:txBody>
          <a:bodyPr/>
          <a:lstStyle/>
          <a:p>
            <a:r>
              <a:rPr lang="en-US" dirty="0"/>
              <a:t>6 data sets in variety of systems and domains</a:t>
            </a:r>
            <a:endParaRPr lang="en-US" dirty="0"/>
          </a:p>
          <a:p>
            <a:endParaRPr lang="en-US" dirty="0"/>
          </a:p>
          <a:p>
            <a:r>
              <a:rPr lang="en-US" dirty="0"/>
              <a:t>Models that represent forgetting in some fashion typically perform better</a:t>
            </a:r>
            <a:endParaRPr lang="en-US" dirty="0"/>
          </a:p>
          <a:p>
            <a:pPr lvl="1"/>
            <a:r>
              <a:rPr lang="en-US" dirty="0"/>
              <a:t>Stronger effects for facts than skills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that fit student-level term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A lot of other logistic regression algorithms for student knowledge modeling out there</a:t>
            </a:r>
            <a:endParaRPr lang="en-US" dirty="0"/>
          </a:p>
          <a:p>
            <a:endParaRPr lang="en-US" dirty="0"/>
          </a:p>
          <a:p>
            <a:r>
              <a:rPr lang="en-US" dirty="0"/>
              <a:t>One important category that I have not discussed in detail is algorithms that fit a student-level ability term</a:t>
            </a:r>
            <a:endParaRPr lang="en-US" dirty="0"/>
          </a:p>
          <a:p>
            <a:pPr lvl="1"/>
            <a:r>
              <a:rPr lang="en-US" dirty="0"/>
              <a:t>Classic IRT</a:t>
            </a:r>
            <a:endParaRPr lang="en-US" dirty="0"/>
          </a:p>
          <a:p>
            <a:pPr lvl="1"/>
            <a:r>
              <a:rPr lang="en-US" dirty="0"/>
              <a:t>AFM/LFA</a:t>
            </a:r>
            <a:endParaRPr lang="en-US" dirty="0"/>
          </a:p>
          <a:p>
            <a:pPr lvl="1"/>
            <a:r>
              <a:rPr lang="en-US" dirty="0"/>
              <a:t>DASH/DAS3H</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that fit student-level term</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When an algorithm does this, it typically can’t be used in real time</a:t>
            </a:r>
            <a:endParaRPr lang="en-US" dirty="0"/>
          </a:p>
          <a:p>
            <a:endParaRPr lang="en-US" dirty="0"/>
          </a:p>
          <a:p>
            <a:r>
              <a:rPr lang="en-US" dirty="0"/>
              <a:t>The student-level term is fit using all the student’s data</a:t>
            </a:r>
            <a:endParaRPr lang="en-US" dirty="0"/>
          </a:p>
          <a:p>
            <a:r>
              <a:rPr lang="en-US" dirty="0"/>
              <a:t>This means that the student’s future is used to predict their past</a:t>
            </a:r>
            <a:endParaRPr lang="en-US" dirty="0"/>
          </a:p>
          <a:p>
            <a:endParaRPr lang="en-US" dirty="0"/>
          </a:p>
          <a:p>
            <a:r>
              <a:rPr lang="en-US" dirty="0"/>
              <a:t>Thus, the model can only be used after the fact</a:t>
            </a: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that fit student-level term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This can still be useful for analysis</a:t>
            </a:r>
            <a:endParaRPr lang="en-US" dirty="0"/>
          </a:p>
          <a:p>
            <a:endParaRPr lang="en-US" dirty="0"/>
          </a:p>
          <a:p>
            <a:r>
              <a:rPr lang="en-US" dirty="0"/>
              <a:t>But papers that compare algorithms that fit a student-level term using future data to algorithms that don’t do this…</a:t>
            </a:r>
            <a:endParaRPr lang="en-US" dirty="0"/>
          </a:p>
          <a:p>
            <a:r>
              <a:rPr lang="en-US" dirty="0"/>
              <a:t>Should be up-front about this</a:t>
            </a:r>
            <a:endParaRPr lang="en-US" dirty="0"/>
          </a:p>
          <a:p>
            <a:r>
              <a:rPr lang="en-US" dirty="0"/>
              <a:t>And not all such papers are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endParaRPr lang="en-US" dirty="0"/>
          </a:p>
        </p:txBody>
      </p:sp>
      <p:sp>
        <p:nvSpPr>
          <p:cNvPr id="3" name="Content Placeholder 2"/>
          <p:cNvSpPr>
            <a:spLocks noGrp="1"/>
          </p:cNvSpPr>
          <p:nvPr>
            <p:ph idx="1"/>
          </p:nvPr>
        </p:nvSpPr>
        <p:spPr/>
        <p:txBody>
          <a:bodyPr/>
          <a:lstStyle/>
          <a:p>
            <a:r>
              <a:rPr lang="en-US" dirty="0"/>
              <a:t>There are IRT variants that build up estimates of student ability over time</a:t>
            </a:r>
            <a:endParaRPr lang="en-US" dirty="0"/>
          </a:p>
          <a:p>
            <a:pPr lvl="1"/>
            <a:r>
              <a:rPr lang="en-US" dirty="0"/>
              <a:t>TIRT (Wilson et al., 2016)</a:t>
            </a:r>
            <a:endParaRPr lang="en-US" dirty="0"/>
          </a:p>
          <a:p>
            <a:pPr lvl="1"/>
            <a:r>
              <a:rPr lang="en-US" dirty="0"/>
              <a:t>ELO (</a:t>
            </a:r>
            <a:r>
              <a:rPr lang="en-US" dirty="0" err="1"/>
              <a:t>Klinkenberg</a:t>
            </a:r>
            <a:r>
              <a:rPr lang="en-US" dirty="0"/>
              <a:t> &amp; </a:t>
            </a:r>
            <a:r>
              <a:rPr lang="en-US" dirty="0" err="1"/>
              <a:t>Straatameier</a:t>
            </a:r>
            <a:r>
              <a:rPr lang="en-US" dirty="0"/>
              <a:t>, 2011; </a:t>
            </a:r>
            <a:r>
              <a:rPr lang="en-US" dirty="0" err="1"/>
              <a:t>Pelanek</a:t>
            </a:r>
            <a:r>
              <a:rPr lang="en-US" dirty="0"/>
              <a:t>, 2014)</a:t>
            </a:r>
            <a:endParaRPr lang="en-US" dirty="0"/>
          </a:p>
          <a:p>
            <a:pPr lvl="1"/>
            <a:endParaRPr lang="en-US" dirty="0"/>
          </a:p>
          <a:p>
            <a:r>
              <a:rPr lang="en-US" dirty="0"/>
              <a:t>These can be used in real-time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Comments?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Logistic Knowledge Tracing (LKT)</a:t>
            </a:r>
            <a:br>
              <a:rPr lang="en-US" dirty="0"/>
            </a:br>
            <a:r>
              <a:rPr lang="en-US" dirty="0"/>
              <a:t>(Pavlik et al., 2021)</a:t>
            </a:r>
            <a:endParaRPr lang="en-US" dirty="0"/>
          </a:p>
        </p:txBody>
      </p:sp>
      <p:sp>
        <p:nvSpPr>
          <p:cNvPr id="3" name="Content Placeholder 2"/>
          <p:cNvSpPr>
            <a:spLocks noGrp="1"/>
          </p:cNvSpPr>
          <p:nvPr>
            <p:ph idx="1"/>
          </p:nvPr>
        </p:nvSpPr>
        <p:spPr/>
        <p:txBody>
          <a:bodyPr/>
          <a:lstStyle/>
          <a:p>
            <a:r>
              <a:rPr lang="en-US" dirty="0"/>
              <a:t>A broad framework for knowledge tracing models based on logistic regression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Comments or 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Classes</a:t>
            </a:r>
            <a:endParaRPr lang="en-US" dirty="0"/>
          </a:p>
        </p:txBody>
      </p:sp>
      <p:sp>
        <p:nvSpPr>
          <p:cNvPr id="3" name="Content Placeholder 2"/>
          <p:cNvSpPr>
            <a:spLocks noGrp="1"/>
          </p:cNvSpPr>
          <p:nvPr>
            <p:ph idx="1"/>
          </p:nvPr>
        </p:nvSpPr>
        <p:spPr>
          <a:xfrm>
            <a:off x="457200" y="1554162"/>
            <a:ext cx="8229600" cy="5029200"/>
          </a:xfrm>
        </p:spPr>
        <p:txBody>
          <a:bodyPr>
            <a:normAutofit lnSpcReduction="10000"/>
          </a:bodyPr>
          <a:lstStyle/>
          <a:p>
            <a:r>
              <a:rPr lang="en-US" b="1" dirty="0"/>
              <a:t>November 3</a:t>
            </a:r>
            <a:endParaRPr lang="en-US" b="1" dirty="0"/>
          </a:p>
          <a:p>
            <a:pPr lvl="1"/>
            <a:r>
              <a:rPr lang="en-US" dirty="0"/>
              <a:t>Text Mining</a:t>
            </a:r>
            <a:endParaRPr lang="en-US" dirty="0"/>
          </a:p>
          <a:p>
            <a:pPr lvl="1"/>
            <a:r>
              <a:rPr lang="en-US" dirty="0"/>
              <a:t>Valdemar lecturing while I’m at Penn event in NYC</a:t>
            </a:r>
            <a:endParaRPr lang="en-US" dirty="0"/>
          </a:p>
          <a:p>
            <a:pPr lvl="1"/>
            <a:r>
              <a:rPr lang="en-US" dirty="0"/>
              <a:t>Basic Assignment: PFA due</a:t>
            </a:r>
            <a:endParaRPr lang="en-US" dirty="0"/>
          </a:p>
          <a:p>
            <a:pPr lvl="1"/>
            <a:endParaRPr lang="en-US" dirty="0"/>
          </a:p>
          <a:p>
            <a:r>
              <a:rPr lang="en-US" b="1" dirty="0"/>
              <a:t>November 10</a:t>
            </a:r>
            <a:endParaRPr lang="en-US" b="1" dirty="0"/>
          </a:p>
          <a:p>
            <a:pPr lvl="1"/>
            <a:r>
              <a:rPr lang="en-US" dirty="0"/>
              <a:t>Deep Knowledge Tracing</a:t>
            </a:r>
            <a:endParaRPr lang="en-US" dirty="0"/>
          </a:p>
          <a:p>
            <a:pPr lvl="1"/>
            <a:endParaRPr lang="en-US" dirty="0"/>
          </a:p>
          <a:p>
            <a:r>
              <a:rPr lang="en-US" b="1" dirty="0"/>
              <a:t>November 17</a:t>
            </a:r>
            <a:endParaRPr lang="en-US" b="1" dirty="0"/>
          </a:p>
          <a:p>
            <a:pPr lvl="1"/>
            <a:r>
              <a:rPr lang="en-US" dirty="0"/>
              <a:t>Knowledge Structure Discovery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Factors Analysis (PFA)</a:t>
            </a:r>
            <a:br>
              <a:rPr lang="en-US" dirty="0"/>
            </a:br>
            <a:r>
              <a:rPr lang="en-US" dirty="0"/>
              <a:t>(Pavlik et al., 2009)</a:t>
            </a:r>
            <a:endParaRPr lang="en-US" dirty="0"/>
          </a:p>
        </p:txBody>
      </p:sp>
      <p:sp>
        <p:nvSpPr>
          <p:cNvPr id="3" name="Content Placeholder 2"/>
          <p:cNvSpPr>
            <a:spLocks noGrp="1"/>
          </p:cNvSpPr>
          <p:nvPr>
            <p:ph idx="1"/>
          </p:nvPr>
        </p:nvSpPr>
        <p:spPr/>
        <p:txBody>
          <a:bodyPr/>
          <a:lstStyle/>
          <a:p>
            <a:r>
              <a:rPr lang="en-US" dirty="0"/>
              <a:t>The first version of LKT</a:t>
            </a:r>
            <a:br>
              <a:rPr lang="en-US" dirty="0"/>
            </a:br>
            <a:r>
              <a:rPr lang="en-US" dirty="0"/>
              <a:t>(Well, there was LFA/AFM but it really doesn’t count – was not usable in a running learning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PFA</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956" y="3867150"/>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538" y="5772150"/>
            <a:ext cx="20669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03607" y="4250531"/>
            <a:ext cx="1905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each of these parameters mean?</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031" y="3867150"/>
            <a:ext cx="8568331"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538" y="5772150"/>
            <a:ext cx="20669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03607" y="4250531"/>
            <a:ext cx="1905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 Analysis</a:t>
            </a:r>
            <a:endParaRPr lang="en-US" dirty="0"/>
          </a:p>
        </p:txBody>
      </p:sp>
      <p:sp>
        <p:nvSpPr>
          <p:cNvPr id="3" name="Content Placeholder 2"/>
          <p:cNvSpPr>
            <a:spLocks noGrp="1"/>
          </p:cNvSpPr>
          <p:nvPr>
            <p:ph idx="1"/>
          </p:nvPr>
        </p:nvSpPr>
        <p:spPr/>
        <p:txBody>
          <a:bodyPr/>
          <a:lstStyle/>
          <a:p>
            <a:r>
              <a:rPr lang="en-US" dirty="0"/>
              <a:t>What are the important differences in assumptions between PFA and BKT?</a:t>
            </a:r>
            <a:endParaRPr lang="en-US" dirty="0"/>
          </a:p>
          <a:p>
            <a:endParaRPr lang="en-US" dirty="0"/>
          </a:p>
          <a:p>
            <a:r>
              <a:rPr lang="en-US" dirty="0"/>
              <a:t>What does PFA offer that BKT doesn’t?</a:t>
            </a:r>
            <a:endParaRPr lang="en-US" dirty="0"/>
          </a:p>
          <a:p>
            <a:endParaRPr lang="en-US" dirty="0"/>
          </a:p>
          <a:p>
            <a:r>
              <a:rPr lang="en-US" dirty="0"/>
              <a:t>What does BKT offer that PFA doesn’t?</a:t>
            </a: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PFA</a:t>
            </a:r>
            <a:endParaRPr lang="en-US" dirty="0"/>
          </a:p>
        </p:txBody>
      </p:sp>
      <p:sp>
        <p:nvSpPr>
          <p:cNvPr id="3" name="Content Placeholder 2"/>
          <p:cNvSpPr>
            <a:spLocks noGrp="1"/>
          </p:cNvSpPr>
          <p:nvPr>
            <p:ph idx="1"/>
          </p:nvPr>
        </p:nvSpPr>
        <p:spPr/>
        <p:txBody>
          <a:bodyPr/>
          <a:lstStyle/>
          <a:p>
            <a:r>
              <a:rPr lang="en-US" dirty="0"/>
              <a:t>Represent learning? </a:t>
            </a:r>
            <a:endParaRPr lang="en-US" dirty="0"/>
          </a:p>
          <a:p>
            <a:endParaRPr lang="en-US" dirty="0"/>
          </a:p>
          <a:p>
            <a:r>
              <a:rPr lang="en-US" dirty="0"/>
              <a:t>As opposed to just better predicted performance because you’ve gotten it right</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Spreadsheets</Application>
  <PresentationFormat>On-screen Show (4:3)</PresentationFormat>
  <Paragraphs>268</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Arial</vt:lpstr>
      <vt:lpstr>SimSun</vt:lpstr>
      <vt:lpstr>Wingdings</vt:lpstr>
      <vt:lpstr>Symbol</vt:lpstr>
      <vt:lpstr>Kingsoft Sign</vt:lpstr>
      <vt:lpstr>Calibri</vt:lpstr>
      <vt:lpstr>Helvetica Neue</vt:lpstr>
      <vt:lpstr>Microsoft YaHei</vt:lpstr>
      <vt:lpstr>汉仪旗黑</vt:lpstr>
      <vt:lpstr>Arial Unicode MS</vt:lpstr>
      <vt:lpstr>宋体-简</vt:lpstr>
      <vt:lpstr>Office Theme</vt:lpstr>
      <vt:lpstr>Core Methods in  Educational Data Mining</vt:lpstr>
      <vt:lpstr>Basic Assignment</vt:lpstr>
      <vt:lpstr>Association Rule Mining/ Sequential Pattern Mining</vt:lpstr>
      <vt:lpstr>Logistic Knowledge Tracing (LKT) (Pavlik et al., 2021)</vt:lpstr>
      <vt:lpstr>Performance Factors Analysis (PFA) (Pavlik et al., 2009)</vt:lpstr>
      <vt:lpstr>PFA</vt:lpstr>
      <vt:lpstr>What do each of these parameters mean?</vt:lpstr>
      <vt:lpstr>Performance Factors Analysis</vt:lpstr>
      <vt:lpstr>How Does PFA</vt:lpstr>
      <vt:lpstr>How Does PFA</vt:lpstr>
      <vt:lpstr>PowerPoint 演示文稿</vt:lpstr>
      <vt:lpstr>What do each of these mean?</vt:lpstr>
      <vt:lpstr>Degeneracy in PFA  (Maier et al., 2021)</vt:lpstr>
      <vt:lpstr>Degeneracy in PFA  (Maier et al., 2021)</vt:lpstr>
      <vt:lpstr>Comments? Questions?</vt:lpstr>
      <vt:lpstr>b Parameters</vt:lpstr>
      <vt:lpstr>Addressing Degeneracy (Maier et al., 2021)</vt:lpstr>
      <vt:lpstr>Causes of Degeneracy (Maier et al., 2021)</vt:lpstr>
      <vt:lpstr>Comments? Questions?</vt:lpstr>
      <vt:lpstr>Compensatory or Conjunctive?</vt:lpstr>
      <vt:lpstr>Compensatory or Conjunctive?</vt:lpstr>
      <vt:lpstr>Is PFA used in the real world?</vt:lpstr>
      <vt:lpstr>Using PFA in the real world</vt:lpstr>
      <vt:lpstr>Other questions, comments, concerns about PFA?</vt:lpstr>
      <vt:lpstr>Beyond PFA</vt:lpstr>
      <vt:lpstr>PFA-Decay  (Gong, Beck, &amp; Heffernan, 2011)</vt:lpstr>
      <vt:lpstr>R-PFA  (Galyardt &amp; Goldin, 2014)</vt:lpstr>
      <vt:lpstr>Questions? Comments?</vt:lpstr>
      <vt:lpstr>LKT</vt:lpstr>
      <vt:lpstr>PowerPoint 演示文稿</vt:lpstr>
      <vt:lpstr>Comments? Questions?</vt:lpstr>
      <vt:lpstr>LKT</vt:lpstr>
      <vt:lpstr>Comparison of variants</vt:lpstr>
      <vt:lpstr>Comments? Questions?</vt:lpstr>
      <vt:lpstr>Algorithms that fit student-level term</vt:lpstr>
      <vt:lpstr>Algorithms that fit student-level term</vt:lpstr>
      <vt:lpstr>Algorithms that fit student-level term</vt:lpstr>
      <vt:lpstr>Exception</vt:lpstr>
      <vt:lpstr>Questions? Comments?</vt:lpstr>
      <vt:lpstr>Final Comments or Questions?</vt:lpstr>
      <vt:lpstr>Next Classes</vt:lpstr>
      <vt:lpstr>The End</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for the Learning Sciences</dc:title>
  <dc:creator>rsbaker</dc:creator>
  <cp:lastModifiedBy>aishuhan</cp:lastModifiedBy>
  <cp:revision>553</cp:revision>
  <dcterms:created xsi:type="dcterms:W3CDTF">2022-10-27T20:39:35Z</dcterms:created>
  <dcterms:modified xsi:type="dcterms:W3CDTF">2022-10-27T20:39:35Z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1033-4.6.0.7725</vt:lpwstr>
  </property>
</Properties>
</file>