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256" r:id="rId2"/>
    <p:sldId id="659" r:id="rId3"/>
    <p:sldId id="683" r:id="rId4"/>
    <p:sldId id="660" r:id="rId5"/>
    <p:sldId id="689" r:id="rId6"/>
    <p:sldId id="685" r:id="rId7"/>
    <p:sldId id="661" r:id="rId8"/>
    <p:sldId id="686" r:id="rId9"/>
    <p:sldId id="687" r:id="rId10"/>
    <p:sldId id="688" r:id="rId11"/>
    <p:sldId id="663" r:id="rId12"/>
    <p:sldId id="690" r:id="rId13"/>
    <p:sldId id="664" r:id="rId14"/>
    <p:sldId id="692" r:id="rId15"/>
    <p:sldId id="693" r:id="rId16"/>
    <p:sldId id="694" r:id="rId17"/>
    <p:sldId id="695" r:id="rId18"/>
    <p:sldId id="696" r:id="rId19"/>
    <p:sldId id="697" r:id="rId20"/>
    <p:sldId id="698" r:id="rId21"/>
    <p:sldId id="699" r:id="rId22"/>
    <p:sldId id="700" r:id="rId23"/>
    <p:sldId id="712" r:id="rId24"/>
    <p:sldId id="710" r:id="rId25"/>
    <p:sldId id="709" r:id="rId26"/>
    <p:sldId id="711" r:id="rId27"/>
    <p:sldId id="704" r:id="rId28"/>
    <p:sldId id="665" r:id="rId29"/>
    <p:sldId id="703" r:id="rId30"/>
    <p:sldId id="705" r:id="rId31"/>
    <p:sldId id="706" r:id="rId32"/>
    <p:sldId id="666" r:id="rId33"/>
    <p:sldId id="707" r:id="rId34"/>
    <p:sldId id="708" r:id="rId35"/>
    <p:sldId id="678" r:id="rId3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74"/>
    <a:srgbClr val="FF33CC"/>
    <a:srgbClr val="CCFFCC"/>
    <a:srgbClr val="CCECFF"/>
    <a:srgbClr val="FAFC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5" autoAdjust="0"/>
    <p:restoredTop sz="79298" autoAdjust="0"/>
  </p:normalViewPr>
  <p:slideViewPr>
    <p:cSldViewPr>
      <p:cViewPr varScale="1">
        <p:scale>
          <a:sx n="71" d="100"/>
          <a:sy n="71" d="100"/>
        </p:scale>
        <p:origin x="127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48"/>
    </p:cViewPr>
  </p:sorterViewPr>
  <p:notesViewPr>
    <p:cSldViewPr>
      <p:cViewPr varScale="1">
        <p:scale>
          <a:sx n="77" d="100"/>
          <a:sy n="77" d="100"/>
        </p:scale>
        <p:origin x="-219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1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2352F-C2DD-437B-B4E2-31DD59226BC1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6834D-F05D-411B-81E4-E74E81C27A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52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1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1" y="4416427"/>
            <a:ext cx="560832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675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4CE4CE48-13F5-4A9B-95E5-58E69DE696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06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6CFAA-7888-448E-8FD7-1C542529FC25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6CFAA-7888-448E-8FD7-1C542529FC25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6CFAA-7888-448E-8FD7-1C542529FC25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6CFAA-7888-448E-8FD7-1C542529FC25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6CFAA-7888-448E-8FD7-1C542529FC25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6CFAA-7888-448E-8FD7-1C542529FC25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6CFAA-7888-448E-8FD7-1C542529FC25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6CFAA-7888-448E-8FD7-1C542529FC25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6CFAA-7888-448E-8FD7-1C542529FC25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6CFAA-7888-448E-8FD7-1C542529FC25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6CFAA-7888-448E-8FD7-1C542529FC25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6CFAA-7888-448E-8FD7-1C542529FC25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6CFAA-7888-448E-8FD7-1C542529FC25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6CFAA-7888-448E-8FD7-1C542529FC25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6CFAA-7888-448E-8FD7-1C542529FC25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6CFAA-7888-448E-8FD7-1C542529FC25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6CFAA-7888-448E-8FD7-1C542529FC25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6CFAA-7888-448E-8FD7-1C542529FC25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6CFAA-7888-448E-8FD7-1C542529FC25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6CFAA-7888-448E-8FD7-1C542529FC25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6CFAA-7888-448E-8FD7-1C542529FC25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6CFAA-7888-448E-8FD7-1C542529FC25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6CFAA-7888-448E-8FD7-1C542529FC25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E8D3-03E7-4891-B86D-9CEA9970FCDE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8A1618-C89E-4927-82D1-439A02517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B7839-3F7B-4B21-8CCA-76068FFE00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5BA84-7DB1-49D9-8FDD-1FEBC9BCEE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16C75-0C59-4398-A0BE-6D0867ED28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/>
            </a:lvl1pPr>
            <a:lvl2pPr>
              <a:buFont typeface="Verdana" pitchFamily="34" charset="0"/>
              <a:buChar char="–"/>
              <a:defRPr/>
            </a:lvl2pPr>
            <a:lvl3pPr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Ø"/>
              <a:defRPr/>
            </a:lvl4pPr>
            <a:lvl5pPr>
              <a:buFont typeface="Wingdings" pitchFamily="2" charset="2"/>
              <a:buChar char="v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549F7-713A-43D0-A1BF-88DCC26270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59E5C-1435-40BF-9DDB-0878185B1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0AC6D-BA9B-4F04-A973-8B806B5437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7F30C-5675-4AEA-A396-4EA8BFC550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9A100-6BA4-4A0B-AB14-1123A94353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FE6C7-DB87-4053-A0E1-556D66D38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C4A77-2E70-4F13-B12D-779C286495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FA44C-A00B-4EA5-B7FD-A437E0BE80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7F1551F4-EC5A-4DFF-A9FF-CCAEC66BB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800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–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4274"/>
                </a:solidFill>
              </a:rPr>
              <a:t>Multiple-Table Queries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2743200"/>
          </a:xfrm>
        </p:spPr>
        <p:txBody>
          <a:bodyPr/>
          <a:lstStyle/>
          <a:p>
            <a:pPr eaLnBrk="1" hangingPunct="1">
              <a:buClr>
                <a:srgbClr val="0070C0"/>
              </a:buClr>
            </a:pP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Solve Ambiguous Errors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146" name="Picture 2" descr="to solve  the ambiguous errors, qualifying a column name is required. Here two methods are provided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7313613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983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Solution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2050" name="Picture 2" descr="Example how solve  the ambiguous error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753780"/>
            <a:ext cx="6781800" cy="496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886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Outer Join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OUTER JOIN includes the rows produced by the inner join as well as the missing rows, depending on the type of outer join:</a:t>
            </a:r>
          </a:p>
          <a:p>
            <a:pPr lvl="1"/>
            <a:r>
              <a:rPr lang="en-US" sz="2000" dirty="0"/>
              <a:t>A LEFT OUTER JOIN or LEFT JOIN includes the rows from the left table that were missing from the inner join</a:t>
            </a:r>
          </a:p>
          <a:p>
            <a:pPr lvl="1"/>
            <a:r>
              <a:rPr lang="en-US" sz="2000" dirty="0"/>
              <a:t>A RIGHT OUTER JOIN or RIGHT JOIN includes the rows from the right table that were missing from the inner join</a:t>
            </a:r>
          </a:p>
          <a:p>
            <a:pPr lvl="1"/>
            <a:r>
              <a:rPr lang="en-US" sz="2000" dirty="0"/>
              <a:t>A FULL OUTER JOIN or FULL JOIN includes the rows from both tables that were missing from the inner join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61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LEFT</a:t>
            </a:r>
            <a:br>
              <a:rPr lang="en-US" dirty="0"/>
            </a:br>
            <a:r>
              <a:rPr lang="en-US" dirty="0"/>
              <a:t>Outer Join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3074" name="Picture 2" descr="Example of a query that uses LEFT Outer Join. the result is a lit of employees and their department name, including all employee even if they have not been assigned to department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" y="-13553"/>
            <a:ext cx="5806440" cy="685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158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RIGHT</a:t>
            </a:r>
            <a:br>
              <a:rPr lang="en-US" dirty="0"/>
            </a:br>
            <a:r>
              <a:rPr lang="en-US" dirty="0"/>
              <a:t>Outer Join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4098" name="Picture 2" descr="Example of a query that uses Right Outer Join. the result is a list of departments and their employees, including all department even if they have not ben assignment any employe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" y="41665"/>
            <a:ext cx="5631628" cy="6797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2537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FULL</a:t>
            </a:r>
            <a:br>
              <a:rPr lang="en-US" dirty="0"/>
            </a:br>
            <a:r>
              <a:rPr lang="en-US" dirty="0"/>
              <a:t>Outer Join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122" name="Picture 2" descr="Example of a query that uses full Outer Join. the result is a list of departments and employees, including all department even if they have not ben assignment any employees and  including all employee even if they have not been assigned to department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786"/>
            <a:ext cx="4724400" cy="674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5991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Exception Join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Exception joins include only the missing rows from an inner join, depending on the type of exception join:</a:t>
            </a:r>
          </a:p>
          <a:p>
            <a:endParaRPr lang="en-US" sz="2400" dirty="0"/>
          </a:p>
          <a:p>
            <a:pPr lvl="1"/>
            <a:r>
              <a:rPr lang="en-US" sz="2000" dirty="0"/>
              <a:t>A LEFT EXCEPTION JOIN includes only the rows from the left table that were missing from the inner join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 RIGHT EXCEPTION JOIN includes only the rows from the right table that were missing from the inner join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42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LEFT</a:t>
            </a:r>
            <a:br>
              <a:rPr lang="en-US" dirty="0"/>
            </a:br>
            <a:r>
              <a:rPr lang="en-US" dirty="0"/>
              <a:t>Exception Join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6146" name="Picture 2" descr="Example LEFT Exception Join&#10;query return a list of employees who have not been assigned to department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104272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911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RIGHT</a:t>
            </a:r>
            <a:br>
              <a:rPr lang="en-US" dirty="0"/>
            </a:br>
            <a:r>
              <a:rPr lang="en-US" dirty="0"/>
              <a:t>Exception Join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7170" name="Picture 2" descr="Example LEFT Exception Join&#10;query return a list of departments who that do not contain employe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43635"/>
            <a:ext cx="6670089" cy="5091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901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CROSS</a:t>
            </a:r>
            <a:br>
              <a:rPr lang="en-US" dirty="0"/>
            </a:br>
            <a:r>
              <a:rPr lang="en-US" dirty="0"/>
              <a:t>Join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8194" name="Picture 2" descr="example of query that use cross join to display list of employees and department names, each employee is associated a list of department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579834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725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1026" name="Picture 2" descr="Different type of join and descrip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86"/>
            <a:ext cx="8001000" cy="686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6900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Self-Join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 </a:t>
            </a:r>
            <a:r>
              <a:rPr lang="en-US" sz="2800" b="1" dirty="0"/>
              <a:t>self-join</a:t>
            </a:r>
            <a:r>
              <a:rPr lang="en-US" sz="2800" dirty="0"/>
              <a:t> is a join in which a table is joined to itself</a:t>
            </a:r>
          </a:p>
          <a:p>
            <a:endParaRPr lang="en-US" sz="2800" dirty="0"/>
          </a:p>
          <a:p>
            <a:r>
              <a:rPr lang="en-US" sz="2800" dirty="0"/>
              <a:t>A table assumes several roles in the </a:t>
            </a:r>
            <a:r>
              <a:rPr lang="en-US" sz="2800" cap="all" dirty="0"/>
              <a:t>From</a:t>
            </a:r>
            <a:r>
              <a:rPr lang="en-US" sz="2800" dirty="0"/>
              <a:t> clause</a:t>
            </a:r>
          </a:p>
          <a:p>
            <a:endParaRPr lang="en-US" sz="2800" dirty="0"/>
          </a:p>
          <a:p>
            <a:r>
              <a:rPr lang="en-US" sz="2800" dirty="0"/>
              <a:t>A table alias is used to identify which table role is meant when specifying a column name in any of the other clauses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73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SELF-JOIN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9219" name="Picture 3" descr="self- join&#10;example of statement that join a table to its self : employee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27" y="1655269"/>
            <a:ext cx="5518673" cy="5139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600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SELF-JOIN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0243" name="Picture 3" descr="employee table:&#10;the manager column contains the employee 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553" y="3886200"/>
            <a:ext cx="591787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8558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SELF-JOIN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4098" name="Picture 2" descr="figure explain the statement given before.&#10;using same table, once as employee table and once as manager table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9600"/>
            <a:ext cx="8980883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xample of statement that displays the employees and the name of their manage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380" y="1828800"/>
            <a:ext cx="661511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379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Self-Join – Manager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Provide a list of managers and the employees that report to each manager</a:t>
            </a:r>
          </a:p>
          <a:p>
            <a:endParaRPr lang="en-US" sz="2800" dirty="0"/>
          </a:p>
          <a:p>
            <a:r>
              <a:rPr lang="en-US" sz="2800" dirty="0"/>
              <a:t>List the manager number, manager last name, and the last name of each employee reporting to that manager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28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 descr="&#10;&#10;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SELF-JOIN – Manager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2050" name="Picture 2" descr="Statement: SELF-JOIN – Manager example&#10;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8044974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the result of the query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81400"/>
            <a:ext cx="3276600" cy="3135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630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SELF-JOIN – Manager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3080" name="Picture 8" descr="description of self join-manager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" y="4422289"/>
            <a:ext cx="910602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ELF-JOIN – Manager example &#10;statement that joins employee table to its self, and return list of managers and their employees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83168"/>
            <a:ext cx="8044974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1473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UNION Operator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b="1" cap="all" dirty="0"/>
              <a:t>UNION</a:t>
            </a:r>
            <a:r>
              <a:rPr lang="en-US" sz="2400" b="1" dirty="0"/>
              <a:t> operator</a:t>
            </a:r>
            <a:r>
              <a:rPr lang="en-US" sz="2400" dirty="0"/>
              <a:t> is used to select related information from two tables</a:t>
            </a:r>
          </a:p>
          <a:p>
            <a:r>
              <a:rPr lang="en-US" sz="2400" cap="all" dirty="0"/>
              <a:t>JOIN</a:t>
            </a:r>
            <a:r>
              <a:rPr lang="en-US" sz="2400" dirty="0"/>
              <a:t> combines columns from two or more tables</a:t>
            </a:r>
          </a:p>
          <a:p>
            <a:r>
              <a:rPr lang="en-US" sz="2400" cap="all" dirty="0"/>
              <a:t>UNION</a:t>
            </a:r>
            <a:r>
              <a:rPr lang="en-US" sz="2400" dirty="0"/>
              <a:t> combines rows from two or more result sets</a:t>
            </a:r>
          </a:p>
          <a:p>
            <a:r>
              <a:rPr lang="en-US" sz="2400" dirty="0"/>
              <a:t>The </a:t>
            </a:r>
            <a:r>
              <a:rPr lang="en-US" sz="2400" cap="all" dirty="0"/>
              <a:t>Select</a:t>
            </a:r>
            <a:r>
              <a:rPr lang="en-US" sz="2400" dirty="0"/>
              <a:t> statement of both tables must have the same number of columns, and the corresponding columns need to be of the same data type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8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UNION</a:t>
            </a:r>
            <a:br>
              <a:rPr lang="en-US" dirty="0"/>
            </a:br>
            <a:r>
              <a:rPr lang="en-US" dirty="0"/>
              <a:t>Operator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1266" name="Picture 2" descr="Union operator&#10;statement that combine all rows and column from employees and employee_retired tab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10"/>
            <a:ext cx="4419600" cy="6856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351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UNION</a:t>
            </a:r>
            <a:br>
              <a:rPr lang="en-US" dirty="0"/>
            </a:br>
            <a:r>
              <a:rPr lang="en-US" dirty="0"/>
              <a:t>Operator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12293" name="Picture 5" descr="UNION Operator&#10;given two example two table that share the following information: employee ID and first name&#10;but different last n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743200"/>
            <a:ext cx="4610966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 descr="UNION Operator&#10;given two example two table that share the following information: employee ID and first name&#10;but different last na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4117946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620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Inner Join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An </a:t>
            </a:r>
            <a:r>
              <a:rPr lang="en-US" sz="2400" b="1" dirty="0"/>
              <a:t>inner join</a:t>
            </a:r>
            <a:r>
              <a:rPr lang="en-US" sz="2400" dirty="0"/>
              <a:t> creates a result set by combining column values of two tables based upon a join condition</a:t>
            </a:r>
          </a:p>
          <a:p>
            <a:endParaRPr lang="en-US" sz="2400" dirty="0"/>
          </a:p>
          <a:p>
            <a:r>
              <a:rPr lang="en-US" sz="2400" dirty="0"/>
              <a:t>Methods used to specify an inner join:</a:t>
            </a:r>
          </a:p>
          <a:p>
            <a:pPr lvl="1"/>
            <a:r>
              <a:rPr lang="en-US" sz="2000" dirty="0"/>
              <a:t>INNER JOIN/ON clauses</a:t>
            </a:r>
          </a:p>
          <a:p>
            <a:pPr lvl="1"/>
            <a:r>
              <a:rPr lang="en-US" sz="2000" dirty="0"/>
              <a:t>WHERE clause</a:t>
            </a:r>
          </a:p>
          <a:p>
            <a:pPr lvl="2"/>
            <a:r>
              <a:rPr lang="en-US" sz="1700" dirty="0"/>
              <a:t>Do not use</a:t>
            </a:r>
          </a:p>
          <a:p>
            <a:pPr lvl="2"/>
            <a:r>
              <a:rPr lang="en-US" sz="1700" dirty="0"/>
              <a:t>What is the purpose of the WHERE clause?</a:t>
            </a:r>
          </a:p>
          <a:p>
            <a:pPr lvl="1"/>
            <a:r>
              <a:rPr lang="en-US" sz="2000" dirty="0"/>
              <a:t>USING clause – next semester in Oracle</a:t>
            </a:r>
          </a:p>
          <a:p>
            <a:pPr eaLnBrk="1" hangingPunct="1"/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9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UNION Operator</a:t>
            </a:r>
            <a:br>
              <a:rPr lang="en-US" dirty="0"/>
            </a:br>
            <a:r>
              <a:rPr lang="en-US" dirty="0"/>
              <a:t>Only distinct value are returned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13314" name="Picture 2" descr="The result of statement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196" y="1595087"/>
            <a:ext cx="3276600" cy="527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 descr="statement that shows how to use union to combine the first name and last name from two tables using  UNION Operator&#10;Only distinct value are return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5029200" cy="2155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0260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UNION ALL Operator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Equal to the </a:t>
            </a:r>
            <a:r>
              <a:rPr lang="en-US" sz="2400" cap="all" dirty="0"/>
              <a:t>UNION</a:t>
            </a:r>
            <a:r>
              <a:rPr lang="en-US" sz="2400" dirty="0"/>
              <a:t> operator, except that </a:t>
            </a:r>
            <a:r>
              <a:rPr lang="en-US" sz="2400" cap="all" dirty="0"/>
              <a:t>UNION</a:t>
            </a:r>
            <a:r>
              <a:rPr lang="en-US" sz="2400" dirty="0"/>
              <a:t> </a:t>
            </a:r>
            <a:r>
              <a:rPr lang="en-US" sz="2400" cap="all" dirty="0"/>
              <a:t>ALL</a:t>
            </a:r>
            <a:r>
              <a:rPr lang="en-US" sz="2400" dirty="0"/>
              <a:t> selects all rows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22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UNION ALL</a:t>
            </a:r>
            <a:br>
              <a:rPr lang="en-US" dirty="0"/>
            </a:br>
            <a:r>
              <a:rPr lang="en-US" dirty="0"/>
              <a:t>Operator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14338" name="Picture 2" descr="UNION ALL Operator&#10;statement that combine all rows columns from both tables employee and  employeee_retired&#10;&#10;the result contains the duplica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481"/>
            <a:ext cx="4953000" cy="6871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984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Using WHERE with UNION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3" name="Picture 2" descr="example of statement that use union with where clau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13491"/>
            <a:ext cx="6344363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6650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Joining</a:t>
            </a:r>
            <a:br>
              <a:rPr lang="en-US" dirty="0"/>
            </a:br>
            <a:r>
              <a:rPr lang="en-US" dirty="0"/>
              <a:t>Several</a:t>
            </a:r>
            <a:br>
              <a:rPr lang="en-US" dirty="0"/>
            </a:br>
            <a:r>
              <a:rPr lang="en-US" dirty="0"/>
              <a:t>Tables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16386" name="Picture 2" descr="example of statement that join several table:&#10;product, order, customer, order line tables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2" y="47625"/>
            <a:ext cx="5962650" cy="676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1685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End </a:t>
            </a:r>
            <a:r>
              <a:rPr lang="en-US" dirty="0">
                <a:sym typeface="Wingdings" pitchFamily="2" charset="2"/>
              </a:rPr>
              <a:t>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7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079561" y="304800"/>
            <a:ext cx="1988239" cy="3048000"/>
          </a:xfrm>
        </p:spPr>
        <p:txBody>
          <a:bodyPr/>
          <a:lstStyle/>
          <a:p>
            <a:pPr eaLnBrk="1" hangingPunct="1"/>
            <a:r>
              <a:rPr lang="en-US" dirty="0"/>
              <a:t>INNER JOIN</a:t>
            </a:r>
            <a:br>
              <a:rPr lang="en-US" dirty="0"/>
            </a:br>
            <a:r>
              <a:rPr lang="en-US" dirty="0"/>
              <a:t>/ON Clause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026" name="Picture 2" descr="INNER JOIN/ON Clause&#10;&#10;a query that provides a list of employee who have ben assigned to department. Information about employee and department name are lis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687"/>
            <a:ext cx="7417088" cy="652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02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 descr="figure shows what would be the result of inner join of two tables: employee and department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INNER JOIN/ON Example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8772"/>
            <a:ext cx="5029200" cy="450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47724"/>
            <a:ext cx="3962400" cy="2867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75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Alias Names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Two types of aliases:</a:t>
            </a:r>
          </a:p>
          <a:p>
            <a:pPr lvl="1" eaLnBrk="1" hangingPunct="1"/>
            <a:r>
              <a:rPr lang="en-US" sz="2000" dirty="0"/>
              <a:t>Column name alias</a:t>
            </a:r>
          </a:p>
          <a:p>
            <a:pPr lvl="1" eaLnBrk="1" hangingPunct="1"/>
            <a:r>
              <a:rPr lang="en-US" sz="2000" dirty="0"/>
              <a:t>Table name alias</a:t>
            </a:r>
          </a:p>
          <a:p>
            <a:pPr eaLnBrk="1" hangingPunct="1"/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2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Column Name Alias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3" name="Picture 2" descr="example of query that use Column Name Ali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313613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091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Table Name Alias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098" name="Picture 2" descr="example of query that use  Table Name Ali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7313613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2487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Table Alias Name are Sometimes Required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49F7-713A-43D0-A1BF-88DCC262704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122" name="Picture 2" descr="Example of query where it is required to use Table Alias Name otherwise error will be genera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7313613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1075085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6357</TotalTime>
  <Words>536</Words>
  <Application>Microsoft Office PowerPoint</Application>
  <PresentationFormat>On-screen Show (4:3)</PresentationFormat>
  <Paragraphs>135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Times New Roman</vt:lpstr>
      <vt:lpstr>Verdana</vt:lpstr>
      <vt:lpstr>Wingdings</vt:lpstr>
      <vt:lpstr>Profile</vt:lpstr>
      <vt:lpstr>Multiple-Table Queries</vt:lpstr>
      <vt:lpstr>PowerPoint Presentation</vt:lpstr>
      <vt:lpstr>Inner Join</vt:lpstr>
      <vt:lpstr>INNER JOIN /ON Clause</vt:lpstr>
      <vt:lpstr>INNER JOIN/ON Example 1</vt:lpstr>
      <vt:lpstr>Alias Names</vt:lpstr>
      <vt:lpstr>Column Name Alias</vt:lpstr>
      <vt:lpstr>Table Name Alias</vt:lpstr>
      <vt:lpstr>Table Alias Name are Sometimes Required</vt:lpstr>
      <vt:lpstr>Solve Ambiguous Errors</vt:lpstr>
      <vt:lpstr>Solution</vt:lpstr>
      <vt:lpstr>Outer Join</vt:lpstr>
      <vt:lpstr>LEFT Outer Join</vt:lpstr>
      <vt:lpstr>RIGHT Outer Join</vt:lpstr>
      <vt:lpstr>FULL Outer Join</vt:lpstr>
      <vt:lpstr>Exception Join</vt:lpstr>
      <vt:lpstr>LEFT Exception Join</vt:lpstr>
      <vt:lpstr>RIGHT Exception Join</vt:lpstr>
      <vt:lpstr>CROSS Join</vt:lpstr>
      <vt:lpstr>Self-Join</vt:lpstr>
      <vt:lpstr>SELF-JOIN</vt:lpstr>
      <vt:lpstr>SELF-JOIN</vt:lpstr>
      <vt:lpstr>SELF-JOIN</vt:lpstr>
      <vt:lpstr>Self-Join – Manager Example</vt:lpstr>
      <vt:lpstr>SELF-JOIN – Manager example</vt:lpstr>
      <vt:lpstr>SELF-JOIN – Manager example</vt:lpstr>
      <vt:lpstr>UNION Operator</vt:lpstr>
      <vt:lpstr>UNION Operator</vt:lpstr>
      <vt:lpstr>UNION Operator</vt:lpstr>
      <vt:lpstr>UNION Operator Only distinct value are returned</vt:lpstr>
      <vt:lpstr>UNION ALL Operator</vt:lpstr>
      <vt:lpstr>UNION ALL Operator</vt:lpstr>
      <vt:lpstr>Using WHERE with UNION</vt:lpstr>
      <vt:lpstr>Joining Several Tables</vt:lpstr>
      <vt:lpstr>The End 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</dc:title>
  <dc:creator>Marge Hohly</dc:creator>
  <cp:lastModifiedBy>Rachida Amjoun</cp:lastModifiedBy>
  <cp:revision>366</cp:revision>
  <cp:lastPrinted>2012-09-14T16:56:48Z</cp:lastPrinted>
  <dcterms:created xsi:type="dcterms:W3CDTF">2006-08-29T19:10:25Z</dcterms:created>
  <dcterms:modified xsi:type="dcterms:W3CDTF">2020-09-03T03:54:38Z</dcterms:modified>
</cp:coreProperties>
</file>