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6"/>
  </p:notesMasterIdLst>
  <p:handoutMasterIdLst>
    <p:handoutMasterId r:id="rId37"/>
  </p:handoutMasterIdLst>
  <p:sldIdLst>
    <p:sldId id="256" r:id="rId2"/>
    <p:sldId id="683" r:id="rId3"/>
    <p:sldId id="713" r:id="rId4"/>
    <p:sldId id="715" r:id="rId5"/>
    <p:sldId id="716" r:id="rId6"/>
    <p:sldId id="717" r:id="rId7"/>
    <p:sldId id="718" r:id="rId8"/>
    <p:sldId id="719" r:id="rId9"/>
    <p:sldId id="720" r:id="rId10"/>
    <p:sldId id="721" r:id="rId11"/>
    <p:sldId id="723" r:id="rId12"/>
    <p:sldId id="724" r:id="rId13"/>
    <p:sldId id="726" r:id="rId14"/>
    <p:sldId id="727" r:id="rId15"/>
    <p:sldId id="728" r:id="rId16"/>
    <p:sldId id="729" r:id="rId17"/>
    <p:sldId id="736" r:id="rId18"/>
    <p:sldId id="738" r:id="rId19"/>
    <p:sldId id="737" r:id="rId20"/>
    <p:sldId id="739" r:id="rId21"/>
    <p:sldId id="740" r:id="rId22"/>
    <p:sldId id="742" r:id="rId23"/>
    <p:sldId id="741" r:id="rId24"/>
    <p:sldId id="743" r:id="rId25"/>
    <p:sldId id="744" r:id="rId26"/>
    <p:sldId id="745" r:id="rId27"/>
    <p:sldId id="746" r:id="rId28"/>
    <p:sldId id="748" r:id="rId29"/>
    <p:sldId id="749" r:id="rId30"/>
    <p:sldId id="755" r:id="rId31"/>
    <p:sldId id="750" r:id="rId32"/>
    <p:sldId id="753" r:id="rId33"/>
    <p:sldId id="754" r:id="rId34"/>
    <p:sldId id="678" r:id="rId3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274"/>
    <a:srgbClr val="FF33CC"/>
    <a:srgbClr val="CCFFCC"/>
    <a:srgbClr val="CCECFF"/>
    <a:srgbClr val="FAFC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95" autoAdjust="0"/>
    <p:restoredTop sz="79298" autoAdjust="0"/>
  </p:normalViewPr>
  <p:slideViewPr>
    <p:cSldViewPr>
      <p:cViewPr varScale="1">
        <p:scale>
          <a:sx n="71" d="100"/>
          <a:sy n="71" d="100"/>
        </p:scale>
        <p:origin x="127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48"/>
    </p:cViewPr>
  </p:sorterViewPr>
  <p:notesViewPr>
    <p:cSldViewPr>
      <p:cViewPr varScale="1">
        <p:scale>
          <a:sx n="77" d="100"/>
          <a:sy n="77" d="100"/>
        </p:scale>
        <p:origin x="-2190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9" y="1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2352F-C2DD-437B-B4E2-31DD59226BC1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9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D6834D-F05D-411B-81E4-E74E81C27A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525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1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1" y="4416427"/>
            <a:ext cx="560832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675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4CE4CE48-13F5-4A9B-95E5-58E69DE696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066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94E8D3-03E7-4891-B86D-9CEA9970FCDE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94E8D3-03E7-4891-B86D-9CEA9970FCDE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94E8D3-03E7-4891-B86D-9CEA9970FCDE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94E8D3-03E7-4891-B86D-9CEA9970FCDE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94E8D3-03E7-4891-B86D-9CEA9970FCDE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94E8D3-03E7-4891-B86D-9CEA9970FCDE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94E8D3-03E7-4891-B86D-9CEA9970FCDE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94E8D3-03E7-4891-B86D-9CEA9970FCDE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94E8D3-03E7-4891-B86D-9CEA9970FCDE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94E8D3-03E7-4891-B86D-9CEA9970FCDE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94E8D3-03E7-4891-B86D-9CEA9970FCDE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94E8D3-03E7-4891-B86D-9CEA9970FCDE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94E8D3-03E7-4891-B86D-9CEA9970FCDE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94E8D3-03E7-4891-B86D-9CEA9970FCDE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94E8D3-03E7-4891-B86D-9CEA9970FCDE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94E8D3-03E7-4891-B86D-9CEA9970FCDE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94E8D3-03E7-4891-B86D-9CEA9970FCDE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94E8D3-03E7-4891-B86D-9CEA9970FCDE}" type="slidenum">
              <a:rPr lang="en-US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94E8D3-03E7-4891-B86D-9CEA9970FCDE}" type="slidenum">
              <a:rPr lang="en-US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94E8D3-03E7-4891-B86D-9CEA9970FCDE}" type="slidenum">
              <a:rPr lang="en-US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94E8D3-03E7-4891-B86D-9CEA9970FCDE}" type="slidenum">
              <a:rPr lang="en-US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94E8D3-03E7-4891-B86D-9CEA9970FCDE}" type="slidenum">
              <a:rPr lang="en-US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94E8D3-03E7-4891-B86D-9CEA9970FCDE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94E8D3-03E7-4891-B86D-9CEA9970FCDE}" type="slidenum">
              <a:rPr lang="en-US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94E8D3-03E7-4891-B86D-9CEA9970FCDE}" type="slidenum">
              <a:rPr lang="en-US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94E8D3-03E7-4891-B86D-9CEA9970FCDE}" type="slidenum">
              <a:rPr lang="en-US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86CFAA-7888-448E-8FD7-1C542529FC25}" type="slidenum">
              <a:rPr lang="en-US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94E8D3-03E7-4891-B86D-9CEA9970FCDE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94E8D3-03E7-4891-B86D-9CEA9970FCDE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94E8D3-03E7-4891-B86D-9CEA9970FCDE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94E8D3-03E7-4891-B86D-9CEA9970FCDE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94E8D3-03E7-4891-B86D-9CEA9970FCDE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94E8D3-03E7-4891-B86D-9CEA9970FCDE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98A1618-C89E-4927-82D1-439A02517E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3B7839-3F7B-4B21-8CCA-76068FFE00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95BA84-7DB1-49D9-8FDD-1FEBC9BCEE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016C75-0C59-4398-A0BE-6D0867ED28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 pitchFamily="34" charset="0"/>
              <a:buChar char="•"/>
              <a:defRPr/>
            </a:lvl1pPr>
            <a:lvl2pPr>
              <a:buFont typeface="Verdana" pitchFamily="34" charset="0"/>
              <a:buChar char="–"/>
              <a:defRPr/>
            </a:lvl2pPr>
            <a:lvl3pPr>
              <a:buFont typeface="Wingdings" pitchFamily="2" charset="2"/>
              <a:buChar char="§"/>
              <a:defRPr/>
            </a:lvl3pPr>
            <a:lvl4pPr>
              <a:buFont typeface="Wingdings" pitchFamily="2" charset="2"/>
              <a:buChar char="Ø"/>
              <a:defRPr/>
            </a:lvl4pPr>
            <a:lvl5pPr>
              <a:buFont typeface="Wingdings" pitchFamily="2" charset="2"/>
              <a:buChar char="v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0549F7-713A-43D0-A1BF-88DCC26270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159E5C-1435-40BF-9DDB-0878185B14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B0AC6D-BA9B-4F04-A973-8B806B5437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57F30C-5675-4AEA-A396-4EA8BFC550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09A100-6BA4-4A0B-AB14-1123A94353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4FE6C7-DB87-4053-A0E1-556D66D383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FC4A77-2E70-4F13-B12D-779C286495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FA44C-A00B-4EA5-B7FD-A437E0BE80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7F1551F4-EC5A-4DFF-A9FF-CCAEC66BB6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800">
          <a:solidFill>
            <a:srgbClr val="0070C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Verdana" pitchFamily="34" charset="0"/>
        <a:buChar char="–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004274"/>
                </a:solidFill>
              </a:rPr>
              <a:t>Subqueries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2743200"/>
          </a:xfrm>
        </p:spPr>
        <p:txBody>
          <a:bodyPr/>
          <a:lstStyle/>
          <a:p>
            <a:pPr eaLnBrk="1" hangingPunct="1">
              <a:buClr>
                <a:srgbClr val="0070C0"/>
              </a:buClr>
            </a:pP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 3</a:t>
            </a:r>
            <a:br>
              <a:rPr lang="en-US" dirty="0"/>
            </a:br>
            <a:r>
              <a:rPr lang="en-US" dirty="0"/>
              <a:t>Single-Row Subquery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549F7-713A-43D0-A1BF-88DCC262704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3075" name="Picture 3" descr="Example 3:&#10;List of all employee who have a salary greater than the average salary of all employe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28800"/>
            <a:ext cx="6856413" cy="484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1223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Single-Row Subquery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The outer query: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The inner query: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549F7-713A-43D0-A1BF-88DCC262704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4099" name="Picture 3" descr="the previous example  contain an outer query  and inner query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438400"/>
            <a:ext cx="6856413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 descr="the previous example  contain an outer query  and inner query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836459"/>
            <a:ext cx="6399213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5920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Multiple-Row Subquery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A </a:t>
            </a:r>
            <a:r>
              <a:rPr lang="en-US" sz="3200" b="1" dirty="0"/>
              <a:t>multiple-row subquery</a:t>
            </a:r>
            <a:r>
              <a:rPr lang="en-US" sz="3200" dirty="0"/>
              <a:t> is:</a:t>
            </a:r>
          </a:p>
          <a:p>
            <a:endParaRPr lang="en-US" sz="3200" dirty="0"/>
          </a:p>
          <a:p>
            <a:pPr lvl="1"/>
            <a:r>
              <a:rPr lang="en-US" sz="2800" dirty="0"/>
              <a:t>A subquery that uses the multiple-row operators IN, ANY, and ALL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Returns more than one row in the result set to the outer query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549F7-713A-43D0-A1BF-88DCC262704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99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Multiple-Row Subquery - IN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List employees who have a salary </a:t>
            </a:r>
            <a:r>
              <a:rPr lang="en-US" sz="2400" i="1" dirty="0"/>
              <a:t>equal to</a:t>
            </a:r>
            <a:r>
              <a:rPr lang="en-US" sz="2400" dirty="0"/>
              <a:t> the highest salary of any department</a:t>
            </a:r>
          </a:p>
          <a:p>
            <a:endParaRPr lang="en-US" sz="2400" dirty="0"/>
          </a:p>
          <a:p>
            <a:r>
              <a:rPr lang="en-US" sz="2400" dirty="0"/>
              <a:t>This requires two queries:</a:t>
            </a:r>
          </a:p>
          <a:p>
            <a:pPr lvl="1"/>
            <a:r>
              <a:rPr lang="en-US" sz="2400" dirty="0"/>
              <a:t>INNER query to determine the highest salary for each department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OUTER query uses the list to determine which employee's have a salary equal to any of the salaries in the list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549F7-713A-43D0-A1BF-88DCC262704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30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 4</a:t>
            </a:r>
            <a:br>
              <a:rPr lang="en-US" dirty="0"/>
            </a:br>
            <a:r>
              <a:rPr lang="en-US" dirty="0"/>
              <a:t>Multiple-Row Subquery - IN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9900" lvl="1" indent="-469900">
              <a:buFont typeface="Arial" pitchFamily="34" charset="0"/>
              <a:buChar char="•"/>
            </a:pPr>
            <a:r>
              <a:rPr lang="en-US" sz="2800" dirty="0"/>
              <a:t>List the highest salary for each department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549F7-713A-43D0-A1BF-88DCC262704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5122" name="Picture 2" descr="Example 4&#10;Multiple-Row Subquery - IN&#10;&#10;List the highest salary for each department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991" y="2590800"/>
            <a:ext cx="5638800" cy="3904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1716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br>
              <a:rPr lang="en-US" dirty="0"/>
            </a:br>
            <a:r>
              <a:rPr lang="en-US" dirty="0"/>
              <a:t>Multiple-Row Subquery</a:t>
            </a:r>
            <a:br>
              <a:rPr lang="en-US" dirty="0"/>
            </a:br>
            <a:r>
              <a:rPr lang="en-US" dirty="0"/>
              <a:t>IN Operator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Determine which employee's have a salary equal to any of the salaries in the list</a:t>
            </a:r>
          </a:p>
          <a:p>
            <a:pPr eaLnBrk="1" hangingPunct="1"/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549F7-713A-43D0-A1BF-88DCC262704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6147" name="Picture 3" descr="show the result of the query &#10;&#10; 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179" y="2743200"/>
            <a:ext cx="6399213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 descr="show the result of the query &#10;&#10; 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631" y="4514850"/>
            <a:ext cx="5486400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2353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 5</a:t>
            </a:r>
            <a:br>
              <a:rPr lang="en-US" dirty="0"/>
            </a:br>
            <a:r>
              <a:rPr lang="en-US" dirty="0"/>
              <a:t>Multiple-Row Subquery - IN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Determine which employee's have a salary equal to any of the salaries in the list</a:t>
            </a:r>
          </a:p>
          <a:p>
            <a:pPr eaLnBrk="1" hangingPunct="1"/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549F7-713A-43D0-A1BF-88DCC262704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6" name="Picture 5" descr="Result of the que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514850"/>
            <a:ext cx="5486400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 descr="Example 5&#10;Multiple-Row Subquery - IN&#10;The statement determines which employee's have a salary equal to any of the salaries in the list&#10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776706"/>
            <a:ext cx="5943600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2556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Multiple-Row Subquery</a:t>
            </a:r>
            <a:br>
              <a:rPr lang="en-US" dirty="0"/>
            </a:br>
            <a:r>
              <a:rPr lang="en-US" dirty="0"/>
              <a:t>ALL Operator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If the subquery is preceded by the </a:t>
            </a:r>
            <a:r>
              <a:rPr lang="en-US" sz="3200" b="1" dirty="0"/>
              <a:t>ALL</a:t>
            </a:r>
            <a:r>
              <a:rPr lang="en-US" sz="3200" dirty="0"/>
              <a:t> operator, the resulting condition is true if it satisfies </a:t>
            </a:r>
            <a:r>
              <a:rPr lang="en-US" sz="3200" b="1" dirty="0"/>
              <a:t>all values</a:t>
            </a:r>
            <a:r>
              <a:rPr lang="en-US" sz="3200" dirty="0"/>
              <a:t> produced by the subquery</a:t>
            </a:r>
          </a:p>
          <a:p>
            <a:endParaRPr lang="en-US" sz="3200" dirty="0"/>
          </a:p>
          <a:p>
            <a:r>
              <a:rPr lang="en-US" sz="3200" dirty="0"/>
              <a:t>Same as "highest value"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549F7-713A-43D0-A1BF-88DCC262704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60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 6</a:t>
            </a:r>
            <a:br>
              <a:rPr lang="en-US" dirty="0"/>
            </a:br>
            <a:r>
              <a:rPr lang="en-US" dirty="0"/>
              <a:t>Multiple-Row Subquery - ALL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549F7-713A-43D0-A1BF-88DCC262704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07" y="1855264"/>
            <a:ext cx="7926593" cy="4975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6194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Multiple-Row Subquery</a:t>
            </a:r>
            <a:br>
              <a:rPr lang="en-US" dirty="0"/>
            </a:br>
            <a:r>
              <a:rPr lang="en-US" dirty="0"/>
              <a:t>ANY Operator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If the subquery is preceded by the </a:t>
            </a:r>
            <a:r>
              <a:rPr lang="en-US" sz="3200" b="1" dirty="0"/>
              <a:t>ANY</a:t>
            </a:r>
            <a:r>
              <a:rPr lang="en-US" sz="3200" dirty="0"/>
              <a:t> operator, the resulting condition is true if it satisfies </a:t>
            </a:r>
            <a:r>
              <a:rPr lang="en-US" sz="3200" b="1" dirty="0"/>
              <a:t>any value</a:t>
            </a:r>
            <a:r>
              <a:rPr lang="en-US" sz="3200" dirty="0"/>
              <a:t> produced by the subquery</a:t>
            </a:r>
          </a:p>
          <a:p>
            <a:endParaRPr lang="en-US" sz="3200" dirty="0"/>
          </a:p>
          <a:p>
            <a:r>
              <a:rPr lang="en-US" sz="3200" dirty="0"/>
              <a:t>Same as "lowest value"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549F7-713A-43D0-A1BF-88DCC262704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00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Subqueries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A </a:t>
            </a:r>
            <a:r>
              <a:rPr lang="en-US" sz="2800" b="1" dirty="0"/>
              <a:t>subquery</a:t>
            </a:r>
            <a:r>
              <a:rPr lang="en-US" sz="2800" dirty="0"/>
              <a:t> is:</a:t>
            </a:r>
          </a:p>
          <a:p>
            <a:pPr lvl="1"/>
            <a:r>
              <a:rPr lang="en-US" sz="2400" dirty="0"/>
              <a:t>A query that is placed inside another query</a:t>
            </a:r>
          </a:p>
          <a:p>
            <a:endParaRPr lang="en-US" sz="2800" dirty="0"/>
          </a:p>
          <a:p>
            <a:pPr lvl="1"/>
            <a:r>
              <a:rPr lang="en-US" sz="2400" dirty="0"/>
              <a:t>A SELECT statement that is embedded within another SELECT statement</a:t>
            </a:r>
          </a:p>
          <a:p>
            <a:pPr lvl="1"/>
            <a:endParaRPr lang="en-US" sz="2400" dirty="0"/>
          </a:p>
          <a:p>
            <a:r>
              <a:rPr lang="en-US" sz="2800" dirty="0"/>
              <a:t>A request requiring a subquery is a two-part statement that contains an inner query and an outer query</a:t>
            </a:r>
          </a:p>
          <a:p>
            <a:pPr marL="0" indent="0" eaLnBrk="1" hangingPunct="1">
              <a:buNone/>
            </a:pP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549F7-713A-43D0-A1BF-88DCC262704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99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Example 8&#10;Multiple-Row Subquery - ANY&#10;&#10;statement that lists all customer that have a discount higher than any  lowest discount of any Albany customer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 8</a:t>
            </a:r>
            <a:br>
              <a:rPr lang="en-US" dirty="0"/>
            </a:br>
            <a:r>
              <a:rPr lang="en-US" dirty="0"/>
              <a:t>Multiple-Row Subquery - ANY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549F7-713A-43D0-A1BF-88DCC262704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840" y="1819274"/>
            <a:ext cx="6399213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7492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Correlated Subquery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In Single-Row and Multiple-Row subqueries:</a:t>
            </a:r>
          </a:p>
          <a:p>
            <a:pPr lvl="1"/>
            <a:r>
              <a:rPr lang="en-US" sz="3200" dirty="0"/>
              <a:t>SQL evaluates the subquery once</a:t>
            </a:r>
          </a:p>
          <a:p>
            <a:pPr lvl="1"/>
            <a:r>
              <a:rPr lang="en-US" sz="3200" dirty="0"/>
              <a:t>Substituted the result of the subquery in the search condition</a:t>
            </a:r>
          </a:p>
          <a:p>
            <a:pPr lvl="1"/>
            <a:r>
              <a:rPr lang="en-US" sz="3200" dirty="0"/>
              <a:t>Evaluated the outer query based on the value of the search condition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549F7-713A-43D0-A1BF-88DCC262704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05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Correlated Subquery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A </a:t>
            </a:r>
            <a:r>
              <a:rPr lang="en-US" sz="3200" b="1" dirty="0"/>
              <a:t>correlated subquery</a:t>
            </a:r>
            <a:r>
              <a:rPr lang="en-US" sz="3200" dirty="0"/>
              <a:t> is:</a:t>
            </a:r>
          </a:p>
          <a:p>
            <a:pPr lvl="1"/>
            <a:r>
              <a:rPr lang="en-US" sz="3200" dirty="0"/>
              <a:t>A SELECT statement nested inside another SQL statement, which contains a reference to one or more columns in the outer query</a:t>
            </a:r>
          </a:p>
          <a:p>
            <a:pPr lvl="1"/>
            <a:r>
              <a:rPr lang="en-US" sz="3200" dirty="0"/>
              <a:t>Executed several times while the outer query statement that contains it is processed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549F7-713A-43D0-A1BF-88DCC262704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11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 9</a:t>
            </a:r>
            <a:br>
              <a:rPr lang="en-US" dirty="0"/>
            </a:br>
            <a:r>
              <a:rPr lang="en-US" dirty="0"/>
              <a:t>Correlated Subquery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549F7-713A-43D0-A1BF-88DCC2627044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11266" name="Picture 2" descr="Example 9&#10;Correlated Subquery&#10;List all employee in the Employees table whose salary is greater than the average salary  for their department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45874"/>
            <a:ext cx="7391400" cy="4774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8438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EXISTS Operator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The </a:t>
            </a:r>
            <a:r>
              <a:rPr lang="en-US" sz="3200" b="1" dirty="0"/>
              <a:t>EXISTS</a:t>
            </a:r>
            <a:r>
              <a:rPr lang="en-US" sz="3200" dirty="0"/>
              <a:t> operator </a:t>
            </a:r>
            <a:r>
              <a:rPr lang="en-US" sz="3200" i="1" dirty="0"/>
              <a:t>requires</a:t>
            </a:r>
            <a:r>
              <a:rPr lang="en-US" sz="3200" dirty="0"/>
              <a:t> a subquery</a:t>
            </a:r>
          </a:p>
          <a:p>
            <a:r>
              <a:rPr lang="en-US" sz="3200" dirty="0"/>
              <a:t>The condition specified with the EXISTS operator is true if the subquery result set contains one or more rows; otherwise, the condition is false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549F7-713A-43D0-A1BF-88DCC2627044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871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EXISTS Operator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If the EXISTS condition does not return at least one row, the outer query is not executed, and the entire SQL statement returns nothing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549F7-713A-43D0-A1BF-88DCC2627044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281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 11</a:t>
            </a:r>
            <a:br>
              <a:rPr lang="en-US" dirty="0"/>
            </a:br>
            <a:r>
              <a:rPr lang="en-US" dirty="0"/>
              <a:t>EXISTS Operator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549F7-713A-43D0-A1BF-88DCC2627044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12290" name="Picture 2" descr="Example 11&#10;EXISTS Operator&#10;&#10;List all customer names in the customers table where there is at least one row in the orders table with the same customer_i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46076"/>
            <a:ext cx="7848600" cy="487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80373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NOT EXISTS Operator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The NOT keyword can be specified before the EXISTS operator</a:t>
            </a:r>
          </a:p>
          <a:p>
            <a:endParaRPr lang="en-US" sz="3200" dirty="0"/>
          </a:p>
          <a:p>
            <a:r>
              <a:rPr lang="en-US" sz="3200" dirty="0"/>
              <a:t>The value of the negated condition will be true only if the subquery result set is empty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549F7-713A-43D0-A1BF-88DCC2627044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618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 12</a:t>
            </a:r>
            <a:br>
              <a:rPr lang="en-US" dirty="0"/>
            </a:br>
            <a:r>
              <a:rPr lang="en-US" dirty="0"/>
              <a:t>NOT EXISTS Operator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549F7-713A-43D0-A1BF-88DCC2627044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13314" name="Picture 2" descr="Example 12&#10;NOT EXISTS Operator&#10;List all customer in the customers table where no rows exists in the orders t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7313613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52706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Comparison Between</a:t>
            </a:r>
            <a:br>
              <a:rPr lang="en-US" dirty="0"/>
            </a:br>
            <a:r>
              <a:rPr lang="en-US" dirty="0"/>
              <a:t>JOIN, IN, EXISTS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Often, IN, EXISTS, and JOIN can be used to write the same query</a:t>
            </a:r>
          </a:p>
          <a:p>
            <a:r>
              <a:rPr lang="en-US" sz="3200" dirty="0"/>
              <a:t>IN operator is often less efficient than the same query using JOIN and EXISTS</a:t>
            </a:r>
          </a:p>
          <a:p>
            <a:r>
              <a:rPr lang="en-US" sz="3200" dirty="0"/>
              <a:t>JOIN and EXISTS are faster because they use the table index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549F7-713A-43D0-A1BF-88DCC2627044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34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Subqueries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The query that is placed inside another query is called the inner query and is run first</a:t>
            </a:r>
          </a:p>
          <a:p>
            <a:endParaRPr lang="en-US" sz="2800" dirty="0"/>
          </a:p>
          <a:p>
            <a:r>
              <a:rPr lang="en-US" sz="2800" dirty="0"/>
              <a:t>The inner query returns a result set of value(s), which the outer query uses in its search condition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549F7-713A-43D0-A1BF-88DCC262704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53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Comparison Between</a:t>
            </a:r>
            <a:br>
              <a:rPr lang="en-US" dirty="0"/>
            </a:br>
            <a:r>
              <a:rPr lang="en-US" dirty="0"/>
              <a:t>JOIN, IN, EXISTS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Complete the following query using JOIN, IN, and EXISTS:</a:t>
            </a:r>
          </a:p>
          <a:p>
            <a:endParaRPr lang="en-US" sz="3200" dirty="0"/>
          </a:p>
          <a:p>
            <a:pPr lvl="1"/>
            <a:r>
              <a:rPr lang="en-US" sz="3200" dirty="0"/>
              <a:t>List customers from the customers table that have orders in the orders table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549F7-713A-43D0-A1BF-88DCC2627044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55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Example of JOIN -customer and order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br>
              <a:rPr lang="en-US" dirty="0"/>
            </a:br>
            <a:r>
              <a:rPr lang="en-US" dirty="0"/>
              <a:t>JOIN - order seems to be determined by the orders table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549F7-713A-43D0-A1BF-88DCC2627044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717638"/>
            <a:ext cx="6856413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9782" y="3947725"/>
            <a:ext cx="5204218" cy="2873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35634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br>
              <a:rPr lang="en-US" dirty="0"/>
            </a:br>
            <a:r>
              <a:rPr lang="en-US" dirty="0"/>
              <a:t>IN – order seems to be determined by the orders table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549F7-713A-43D0-A1BF-88DCC2627044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14341" name="Picture 5" descr="IN – order seems to be determined by the orders t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9782" y="3947725"/>
            <a:ext cx="5204218" cy="2873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2" name="Picture 2" descr="IN – order seems to be determined by the orders tab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2854"/>
            <a:ext cx="5921049" cy="2265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91613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br>
              <a:rPr lang="en-US" dirty="0"/>
            </a:br>
            <a:r>
              <a:rPr lang="en-US" dirty="0"/>
              <a:t>EXISTS – order seems to be determined by customers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549F7-713A-43D0-A1BF-88DCC2627044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16386" name="Picture 2" descr="EXISTS – order seems to be determined by custom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206" y="3748144"/>
            <a:ext cx="5357813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 descr="EXISTS – order seems to be determined by customer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6399213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30684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End </a:t>
            </a:r>
            <a:r>
              <a:rPr lang="en-US" dirty="0">
                <a:sym typeface="Wingdings" pitchFamily="2" charset="2"/>
              </a:rPr>
              <a:t></a:t>
            </a:r>
            <a:endParaRPr 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549F7-713A-43D0-A1BF-88DCC2627044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77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Subqueries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There are two types of subqueries:</a:t>
            </a:r>
          </a:p>
          <a:p>
            <a:endParaRPr lang="en-US" sz="2800" dirty="0"/>
          </a:p>
          <a:p>
            <a:pPr lvl="1"/>
            <a:r>
              <a:rPr lang="en-US" sz="2800" dirty="0"/>
              <a:t>Single-row subquery, which returns a single row to the outer query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Multiple-row subquery, which returns multiple rows to the outer query</a:t>
            </a:r>
          </a:p>
          <a:p>
            <a:pPr eaLnBrk="1" hangingPunct="1"/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549F7-713A-43D0-A1BF-88DCC262704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2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Single-Row or Single-Value Subquery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A </a:t>
            </a:r>
            <a:r>
              <a:rPr lang="en-US" sz="2800" b="1" dirty="0"/>
              <a:t>single-row </a:t>
            </a:r>
            <a:r>
              <a:rPr lang="en-US" sz="2800" dirty="0"/>
              <a:t>or </a:t>
            </a:r>
            <a:r>
              <a:rPr lang="en-US" sz="2800" b="1" dirty="0"/>
              <a:t>single-value subquery</a:t>
            </a:r>
            <a:r>
              <a:rPr lang="en-US" sz="2800" dirty="0"/>
              <a:t> is a nested inner subquery that uses the single-row operators</a:t>
            </a:r>
            <a:r>
              <a:rPr lang="en-US" sz="2800" b="1" dirty="0"/>
              <a:t> &gt;</a:t>
            </a:r>
            <a:r>
              <a:rPr lang="en-US" sz="2800" dirty="0"/>
              <a:t>, </a:t>
            </a:r>
            <a:r>
              <a:rPr lang="en-US" sz="2800" b="1" dirty="0"/>
              <a:t>=</a:t>
            </a:r>
            <a:r>
              <a:rPr lang="en-US" sz="2800" dirty="0"/>
              <a:t>, </a:t>
            </a:r>
            <a:r>
              <a:rPr lang="en-US" sz="2800" b="1" dirty="0"/>
              <a:t>&gt;=</a:t>
            </a:r>
            <a:r>
              <a:rPr lang="en-US" sz="2800" dirty="0"/>
              <a:t>, </a:t>
            </a:r>
            <a:r>
              <a:rPr lang="en-US" sz="2800" b="1" dirty="0"/>
              <a:t>&lt;</a:t>
            </a:r>
            <a:r>
              <a:rPr lang="en-US" sz="2800" dirty="0"/>
              <a:t>, </a:t>
            </a:r>
            <a:r>
              <a:rPr lang="en-US" sz="2800" b="1" dirty="0"/>
              <a:t>&lt;=</a:t>
            </a:r>
            <a:r>
              <a:rPr lang="en-US" sz="2800" dirty="0"/>
              <a:t>, and &lt;&gt; and returns only one row from the inner query</a:t>
            </a:r>
          </a:p>
          <a:p>
            <a:endParaRPr lang="en-US" sz="2800" dirty="0"/>
          </a:p>
          <a:p>
            <a:r>
              <a:rPr lang="en-US" sz="2800" dirty="0"/>
              <a:t>It is used when the result set of the outer query is determined on a single value from the inner query</a:t>
            </a:r>
          </a:p>
          <a:p>
            <a:pPr eaLnBrk="1" hangingPunct="1"/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549F7-713A-43D0-A1BF-88DCC262704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39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Single-Row Subquery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List employees from the EMPLOYEES table for whom the employee salary is greater than the average salary for all employees?</a:t>
            </a:r>
          </a:p>
          <a:p>
            <a:r>
              <a:rPr lang="en-US" sz="2800" dirty="0"/>
              <a:t>This would require two queries:</a:t>
            </a:r>
          </a:p>
          <a:p>
            <a:pPr lvl="1"/>
            <a:r>
              <a:rPr lang="en-US" sz="2800" dirty="0"/>
              <a:t>Determine the average salary for all employees – INNER Query</a:t>
            </a:r>
          </a:p>
          <a:p>
            <a:pPr lvl="1"/>
            <a:r>
              <a:rPr lang="en-US" sz="2800" dirty="0"/>
              <a:t>Determine which employees have an above-average salary – OUTER Query</a:t>
            </a:r>
          </a:p>
          <a:p>
            <a:pPr eaLnBrk="1" hangingPunct="1"/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549F7-713A-43D0-A1BF-88DCC262704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77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 1</a:t>
            </a:r>
            <a:br>
              <a:rPr lang="en-US" dirty="0"/>
            </a:br>
            <a:r>
              <a:rPr lang="en-US" dirty="0"/>
              <a:t>Single-Row Subquery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9900" lvl="1" indent="-469900">
              <a:buFont typeface="Arial" pitchFamily="34" charset="0"/>
              <a:buChar char="•"/>
            </a:pPr>
            <a:r>
              <a:rPr lang="en-US" sz="2800" dirty="0"/>
              <a:t>Determine the average salary for all employees</a:t>
            </a:r>
          </a:p>
          <a:p>
            <a:pPr eaLnBrk="1" hangingPunct="1"/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549F7-713A-43D0-A1BF-88DCC262704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1026" name="Picture 2" descr="example 1:Single-Row Subquery&#10;&#10;statement that determines the average salary for all employees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157" y="2971800"/>
            <a:ext cx="7313613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9943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 2</a:t>
            </a:r>
            <a:br>
              <a:rPr lang="en-US" dirty="0"/>
            </a:br>
            <a:r>
              <a:rPr lang="en-US" dirty="0"/>
              <a:t>Single-Row Subquery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2800" dirty="0"/>
              <a:t>Determine which employees have an above-average salary</a:t>
            </a:r>
          </a:p>
          <a:p>
            <a:pPr eaLnBrk="1" hangingPunct="1"/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549F7-713A-43D0-A1BF-88DCC262704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2051" name="Picture 3" descr="Example 2:&#10;statement that determines which employees have an above-average salary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873300"/>
            <a:ext cx="6399213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5532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Subquery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A subquery:</a:t>
            </a:r>
          </a:p>
          <a:p>
            <a:pPr lvl="1"/>
            <a:r>
              <a:rPr lang="en-US" sz="2800" dirty="0"/>
              <a:t>Begins with the SELECT keyword</a:t>
            </a:r>
          </a:p>
          <a:p>
            <a:pPr lvl="1"/>
            <a:r>
              <a:rPr lang="en-US" sz="2800" dirty="0"/>
              <a:t>Followed by:</a:t>
            </a:r>
          </a:p>
          <a:p>
            <a:pPr lvl="2"/>
            <a:r>
              <a:rPr lang="en-US" sz="2500" dirty="0"/>
              <a:t>A list of columns or expressions</a:t>
            </a:r>
          </a:p>
          <a:p>
            <a:pPr lvl="2"/>
            <a:r>
              <a:rPr lang="en-US" sz="2500" dirty="0"/>
              <a:t>A FROM clause</a:t>
            </a:r>
          </a:p>
          <a:p>
            <a:pPr lvl="2"/>
            <a:r>
              <a:rPr lang="en-US" sz="2500" dirty="0"/>
              <a:t>Optional WHERE, GROUP BY, and HAVING clauses</a:t>
            </a:r>
          </a:p>
          <a:p>
            <a:pPr lvl="1"/>
            <a:r>
              <a:rPr lang="en-US" sz="2800" dirty="0"/>
              <a:t>Does not allow an ORDER BY clause or a UNION operator</a:t>
            </a:r>
          </a:p>
          <a:p>
            <a:pPr eaLnBrk="1" hangingPunct="1"/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549F7-713A-43D0-A1BF-88DCC262704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69737"/>
      </p:ext>
    </p:extLst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6894</TotalTime>
  <Words>895</Words>
  <Application>Microsoft Office PowerPoint</Application>
  <PresentationFormat>On-screen Show (4:3)</PresentationFormat>
  <Paragraphs>174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Times New Roman</vt:lpstr>
      <vt:lpstr>Verdana</vt:lpstr>
      <vt:lpstr>Wingdings</vt:lpstr>
      <vt:lpstr>Profile</vt:lpstr>
      <vt:lpstr>Subqueries</vt:lpstr>
      <vt:lpstr>Subqueries</vt:lpstr>
      <vt:lpstr>Subqueries</vt:lpstr>
      <vt:lpstr>Subqueries</vt:lpstr>
      <vt:lpstr>Single-Row or Single-Value Subquery</vt:lpstr>
      <vt:lpstr>Single-Row Subquery</vt:lpstr>
      <vt:lpstr>Example 1 Single-Row Subquery</vt:lpstr>
      <vt:lpstr>Example 2 Single-Row Subquery</vt:lpstr>
      <vt:lpstr>Subquery</vt:lpstr>
      <vt:lpstr>Example 3 Single-Row Subquery</vt:lpstr>
      <vt:lpstr>Single-Row Subquery</vt:lpstr>
      <vt:lpstr>Multiple-Row Subquery</vt:lpstr>
      <vt:lpstr>Multiple-Row Subquery - IN</vt:lpstr>
      <vt:lpstr>Example 4 Multiple-Row Subquery - IN</vt:lpstr>
      <vt:lpstr> Multiple-Row Subquery IN Operator</vt:lpstr>
      <vt:lpstr>Example 5 Multiple-Row Subquery - IN</vt:lpstr>
      <vt:lpstr>Multiple-Row Subquery ALL Operator</vt:lpstr>
      <vt:lpstr>Example 6 Multiple-Row Subquery - ALL</vt:lpstr>
      <vt:lpstr>Multiple-Row Subquery ANY Operator</vt:lpstr>
      <vt:lpstr>Example 8 Multiple-Row Subquery - ANY</vt:lpstr>
      <vt:lpstr>Correlated Subquery</vt:lpstr>
      <vt:lpstr>Correlated Subquery</vt:lpstr>
      <vt:lpstr>Example 9 Correlated Subquery</vt:lpstr>
      <vt:lpstr>EXISTS Operator</vt:lpstr>
      <vt:lpstr>EXISTS Operator</vt:lpstr>
      <vt:lpstr>Example 11 EXISTS Operator</vt:lpstr>
      <vt:lpstr>NOT EXISTS Operator</vt:lpstr>
      <vt:lpstr>Example 12 NOT EXISTS Operator</vt:lpstr>
      <vt:lpstr>Comparison Between JOIN, IN, EXISTS</vt:lpstr>
      <vt:lpstr>Comparison Between JOIN, IN, EXISTS</vt:lpstr>
      <vt:lpstr> JOIN - order seems to be determined by the orders table</vt:lpstr>
      <vt:lpstr> IN – order seems to be determined by the orders table</vt:lpstr>
      <vt:lpstr> EXISTS – order seems to be determined by customers</vt:lpstr>
      <vt:lpstr>The End 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Design</dc:title>
  <dc:creator>Marge Hohly</dc:creator>
  <cp:lastModifiedBy>Rachida Amjoun</cp:lastModifiedBy>
  <cp:revision>401</cp:revision>
  <cp:lastPrinted>2012-09-14T16:56:48Z</cp:lastPrinted>
  <dcterms:created xsi:type="dcterms:W3CDTF">2006-08-29T19:10:25Z</dcterms:created>
  <dcterms:modified xsi:type="dcterms:W3CDTF">2020-09-03T05:11:45Z</dcterms:modified>
</cp:coreProperties>
</file>