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590" autoAdjust="0"/>
    <p:restoredTop sz="86449" autoAdjust="0"/>
  </p:normalViewPr>
  <p:slideViewPr>
    <p:cSldViewPr>
      <p:cViewPr varScale="1">
        <p:scale>
          <a:sx n="140" d="100"/>
          <a:sy n="140" d="100"/>
        </p:scale>
        <p:origin x="1056" y="13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7119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02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B98B2-5641-45BC-A06A-B47F7460718C}" type="datetimeFigureOut">
              <a:rPr lang="en-029" smtClean="0"/>
              <a:t>07/12/2020</a:t>
            </a:fld>
            <a:endParaRPr lang="en-02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02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2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02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DCB13-2013-4855-B4B5-759F57810EC9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142145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2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DCB13-2013-4855-B4B5-759F57810EC9}" type="slidenum">
              <a:rPr lang="en-029" smtClean="0"/>
              <a:t>33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349745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15561" y="2334767"/>
            <a:ext cx="1682114" cy="2616200"/>
          </a:xfrm>
          <a:custGeom>
            <a:avLst/>
            <a:gdLst/>
            <a:ahLst/>
            <a:cxnLst/>
            <a:rect l="l" t="t" r="r" b="b"/>
            <a:pathLst>
              <a:path w="1682114" h="2616200">
                <a:moveTo>
                  <a:pt x="1447800" y="2615945"/>
                </a:moveTo>
                <a:lnTo>
                  <a:pt x="1447799" y="0"/>
                </a:lnTo>
                <a:lnTo>
                  <a:pt x="1216913" y="0"/>
                </a:lnTo>
                <a:lnTo>
                  <a:pt x="0" y="1649729"/>
                </a:lnTo>
                <a:lnTo>
                  <a:pt x="0" y="2041397"/>
                </a:lnTo>
                <a:lnTo>
                  <a:pt x="183642" y="2041397"/>
                </a:lnTo>
                <a:lnTo>
                  <a:pt x="183642" y="1649729"/>
                </a:lnTo>
                <a:lnTo>
                  <a:pt x="928116" y="638555"/>
                </a:lnTo>
                <a:lnTo>
                  <a:pt x="928116" y="2615945"/>
                </a:lnTo>
                <a:lnTo>
                  <a:pt x="1447800" y="2615945"/>
                </a:lnTo>
                <a:close/>
              </a:path>
              <a:path w="1682114" h="2616200">
                <a:moveTo>
                  <a:pt x="928116" y="2041397"/>
                </a:moveTo>
                <a:lnTo>
                  <a:pt x="928116" y="1649729"/>
                </a:lnTo>
                <a:lnTo>
                  <a:pt x="183642" y="1649729"/>
                </a:lnTo>
                <a:lnTo>
                  <a:pt x="183642" y="2041397"/>
                </a:lnTo>
                <a:lnTo>
                  <a:pt x="928116" y="2041397"/>
                </a:lnTo>
                <a:close/>
              </a:path>
              <a:path w="1682114" h="2616200">
                <a:moveTo>
                  <a:pt x="1681733" y="2041397"/>
                </a:moveTo>
                <a:lnTo>
                  <a:pt x="1681733" y="1649729"/>
                </a:lnTo>
                <a:lnTo>
                  <a:pt x="1447800" y="1649729"/>
                </a:lnTo>
                <a:lnTo>
                  <a:pt x="1447800" y="2041397"/>
                </a:lnTo>
                <a:lnTo>
                  <a:pt x="1681733" y="204139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7122414"/>
            <a:ext cx="10058399" cy="298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122414"/>
            <a:ext cx="10058399" cy="2987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64996" y="563371"/>
            <a:ext cx="7328407" cy="89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6544" y="2953002"/>
            <a:ext cx="7645400" cy="2014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27908" y="7439538"/>
            <a:ext cx="339407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0799" y="7434206"/>
            <a:ext cx="46672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8905" y="3039872"/>
            <a:ext cx="5720715" cy="898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7710" marR="5080" indent="-715645">
              <a:lnSpc>
                <a:spcPct val="100499"/>
              </a:lnSpc>
              <a:spcBef>
                <a:spcPts val="95"/>
              </a:spcBef>
            </a:pPr>
            <a:r>
              <a:rPr dirty="0"/>
              <a:t>Using Conversion Functions and  </a:t>
            </a:r>
            <a:r>
              <a:rPr spc="5" dirty="0"/>
              <a:t>Conditional</a:t>
            </a:r>
            <a:r>
              <a:rPr dirty="0"/>
              <a:t> </a:t>
            </a:r>
            <a:r>
              <a:rPr spc="5" dirty="0"/>
              <a:t>Expressions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327908" y="7423657"/>
            <a:ext cx="339407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Arial"/>
                <a:cs typeface="Arial"/>
              </a:rPr>
              <a:t>Copyright </a:t>
            </a:r>
            <a:r>
              <a:rPr sz="1300" spc="15" dirty="0">
                <a:latin typeface="Arial"/>
                <a:cs typeface="Arial"/>
              </a:rPr>
              <a:t>© </a:t>
            </a:r>
            <a:r>
              <a:rPr sz="1300" spc="5" dirty="0">
                <a:latin typeface="Arial"/>
                <a:cs typeface="Arial"/>
              </a:rPr>
              <a:t>2009, Oracle. </a:t>
            </a:r>
            <a:r>
              <a:rPr sz="1300" dirty="0">
                <a:latin typeface="Arial"/>
                <a:cs typeface="Arial"/>
              </a:rPr>
              <a:t>All rights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reserved.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2833" y="563371"/>
            <a:ext cx="686308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Using the </a:t>
            </a:r>
            <a:r>
              <a:rPr spc="5" dirty="0">
                <a:latin typeface="Courier New"/>
                <a:cs typeface="Courier New"/>
              </a:rPr>
              <a:t>TO_CHAR</a:t>
            </a:r>
            <a:r>
              <a:rPr spc="-930" dirty="0">
                <a:latin typeface="Courier New"/>
                <a:cs typeface="Courier New"/>
              </a:rPr>
              <a:t> </a:t>
            </a:r>
            <a:r>
              <a:rPr dirty="0"/>
              <a:t>Function with Dates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11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2507693"/>
            <a:ext cx="8504555" cy="30454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format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model: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Must be enclosed with single quotation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marks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595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Is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case-sensitive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10" dirty="0">
                <a:latin typeface="Arial"/>
                <a:cs typeface="Arial"/>
              </a:rPr>
              <a:t>Can </a:t>
            </a:r>
            <a:r>
              <a:rPr sz="2400" spc="5" dirty="0">
                <a:latin typeface="Arial"/>
                <a:cs typeface="Arial"/>
              </a:rPr>
              <a:t>include any valid date format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  <a:p>
            <a:pPr marL="644525" marR="5080" indent="-506730">
              <a:lnSpc>
                <a:spcPct val="106900"/>
              </a:lnSpc>
              <a:spcBef>
                <a:spcPts val="225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10" dirty="0">
                <a:latin typeface="Arial"/>
                <a:cs typeface="Arial"/>
              </a:rPr>
              <a:t>Has </a:t>
            </a:r>
            <a:r>
              <a:rPr sz="2400" spc="5" dirty="0">
                <a:latin typeface="Arial"/>
                <a:cs typeface="Arial"/>
              </a:rPr>
              <a:t>an </a:t>
            </a:r>
            <a:r>
              <a:rPr sz="2400" spc="10" dirty="0">
                <a:latin typeface="Courier New"/>
                <a:cs typeface="Courier New"/>
              </a:rPr>
              <a:t>fm</a:t>
            </a:r>
            <a:r>
              <a:rPr sz="2400" spc="-67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element to remove padded blanks or suppress  leading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zeros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Is separated from the date value by a </a:t>
            </a:r>
            <a:r>
              <a:rPr sz="2400" spc="10" dirty="0">
                <a:latin typeface="Arial"/>
                <a:cs typeface="Arial"/>
              </a:rPr>
              <a:t>comma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155" y="1789938"/>
            <a:ext cx="8101965" cy="585470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240"/>
              </a:spcBef>
            </a:pPr>
            <a:r>
              <a:rPr sz="1950" b="1" spc="5" dirty="0">
                <a:latin typeface="Courier New"/>
                <a:cs typeface="Courier New"/>
              </a:rPr>
              <a:t>TO_CHAR(</a:t>
            </a:r>
            <a:r>
              <a:rPr sz="1950" b="1" i="1" spc="5" dirty="0">
                <a:latin typeface="Courier New"/>
                <a:cs typeface="Courier New"/>
              </a:rPr>
              <a:t>date,</a:t>
            </a:r>
            <a:r>
              <a:rPr sz="1950" b="1" i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'</a:t>
            </a:r>
            <a:r>
              <a:rPr sz="1950" b="1" i="1" spc="5" dirty="0">
                <a:latin typeface="Courier New"/>
                <a:cs typeface="Courier New"/>
              </a:rPr>
              <a:t>format_model</a:t>
            </a:r>
            <a:r>
              <a:rPr sz="1950" b="1" spc="5" dirty="0">
                <a:latin typeface="Courier New"/>
                <a:cs typeface="Courier New"/>
              </a:rPr>
              <a:t>')</a:t>
            </a:r>
            <a:endParaRPr sz="1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2310" y="589280"/>
            <a:ext cx="610489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Elements </a:t>
            </a:r>
            <a:r>
              <a:rPr spc="5" dirty="0"/>
              <a:t>of </a:t>
            </a:r>
            <a:r>
              <a:rPr dirty="0"/>
              <a:t>the Date </a:t>
            </a:r>
            <a:r>
              <a:rPr spc="5" dirty="0"/>
              <a:t>Format</a:t>
            </a:r>
            <a:r>
              <a:rPr spc="-25" dirty="0"/>
              <a:t> </a:t>
            </a:r>
            <a:r>
              <a:rPr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12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6972" y="2104263"/>
          <a:ext cx="8148955" cy="3531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3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7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33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9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Element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9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50" dirty="0">
                          <a:latin typeface="Courier New"/>
                          <a:cs typeface="Courier New"/>
                        </a:rPr>
                        <a:t>YYYY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Full year in</a:t>
                      </a:r>
                      <a:r>
                        <a:rPr sz="17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numbers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2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50" dirty="0">
                          <a:latin typeface="Courier New"/>
                          <a:cs typeface="Courier New"/>
                        </a:rPr>
                        <a:t>YEAR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Year spelled out (in</a:t>
                      </a:r>
                      <a:r>
                        <a:rPr sz="17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English)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092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750" dirty="0">
                          <a:latin typeface="Courier New"/>
                          <a:cs typeface="Courier New"/>
                        </a:rPr>
                        <a:t>MM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Two-digit value for the</a:t>
                      </a:r>
                      <a:r>
                        <a:rPr sz="175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month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7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50" dirty="0">
                          <a:latin typeface="Courier New"/>
                          <a:cs typeface="Courier New"/>
                        </a:rPr>
                        <a:t>MONTH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Full name of </a:t>
                      </a:r>
                      <a:r>
                        <a:rPr sz="1750" spc="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month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329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750" dirty="0">
                          <a:latin typeface="Courier New"/>
                          <a:cs typeface="Courier New"/>
                        </a:rPr>
                        <a:t>MON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Three-letter abbreviation of the month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750" dirty="0">
                          <a:latin typeface="Courier New"/>
                          <a:cs typeface="Courier New"/>
                        </a:rPr>
                        <a:t>DY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Three-letter abbreviation of the day of the</a:t>
                      </a:r>
                      <a:r>
                        <a:rPr sz="175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week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04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750" dirty="0">
                          <a:latin typeface="Courier New"/>
                          <a:cs typeface="Courier New"/>
                        </a:rPr>
                        <a:t>DAY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Full name of </a:t>
                      </a:r>
                      <a:r>
                        <a:rPr sz="1750" spc="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day of the week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091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750" dirty="0">
                          <a:latin typeface="Courier New"/>
                          <a:cs typeface="Courier New"/>
                        </a:rPr>
                        <a:t>DD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Numeric day of the</a:t>
                      </a:r>
                      <a:r>
                        <a:rPr sz="17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spc="5" dirty="0">
                          <a:latin typeface="Arial"/>
                          <a:cs typeface="Arial"/>
                        </a:rPr>
                        <a:t>month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2310" y="589280"/>
            <a:ext cx="610489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Elements </a:t>
            </a:r>
            <a:r>
              <a:rPr spc="5" dirty="0"/>
              <a:t>of </a:t>
            </a:r>
            <a:r>
              <a:rPr dirty="0"/>
              <a:t>the Date </a:t>
            </a:r>
            <a:r>
              <a:rPr spc="5" dirty="0"/>
              <a:t>Format</a:t>
            </a:r>
            <a:r>
              <a:rPr spc="-25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700276"/>
            <a:ext cx="734377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114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Time elements format the time portion of the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date: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2717" y="2333244"/>
            <a:ext cx="3622675" cy="445770"/>
          </a:xfrm>
          <a:prstGeom prst="rect">
            <a:avLst/>
          </a:prstGeom>
          <a:solidFill>
            <a:srgbClr val="FFCCFF"/>
          </a:solidFill>
          <a:ln w="31242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365"/>
              </a:spcBef>
            </a:pPr>
            <a:r>
              <a:rPr sz="1950" b="1" spc="5" dirty="0">
                <a:latin typeface="Courier New"/>
                <a:cs typeface="Courier New"/>
              </a:rPr>
              <a:t>HH24:MI:SS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AM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95265" y="2333244"/>
            <a:ext cx="3746500" cy="445770"/>
          </a:xfrm>
          <a:prstGeom prst="rect">
            <a:avLst/>
          </a:prstGeom>
          <a:solidFill>
            <a:srgbClr val="FFCCFF"/>
          </a:solidFill>
          <a:ln w="31242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400"/>
              </a:spcBef>
            </a:pPr>
            <a:r>
              <a:rPr sz="1950" b="1" spc="5" dirty="0">
                <a:latin typeface="Courier New"/>
                <a:cs typeface="Courier New"/>
              </a:rPr>
              <a:t>15:45:32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PM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8795" marR="5080" indent="-506730">
              <a:lnSpc>
                <a:spcPct val="1006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pc="10" dirty="0"/>
              <a:t>Add </a:t>
            </a:r>
            <a:r>
              <a:rPr spc="5" dirty="0"/>
              <a:t>character strings by enclosing them with double  quotation marks:</a:t>
            </a:r>
          </a:p>
          <a:p>
            <a:pPr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518795" indent="-506730">
              <a:lnSpc>
                <a:spcPct val="100000"/>
              </a:lnSpc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pc="10" dirty="0"/>
              <a:t>Number </a:t>
            </a:r>
            <a:r>
              <a:rPr spc="5" dirty="0"/>
              <a:t>suffixes spell out</a:t>
            </a:r>
            <a:r>
              <a:rPr spc="-5" dirty="0"/>
              <a:t> </a:t>
            </a:r>
            <a:r>
              <a:rPr spc="5" dirty="0"/>
              <a:t>numbers: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57097" y="3922395"/>
          <a:ext cx="7367903" cy="494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8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4538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950" b="1" spc="5" dirty="0">
                          <a:latin typeface="Courier New"/>
                          <a:cs typeface="Courier New"/>
                        </a:rPr>
                        <a:t>DD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7048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950" b="1" spc="5" dirty="0">
                          <a:latin typeface="Courier New"/>
                          <a:cs typeface="Courier New"/>
                        </a:rPr>
                        <a:t>"of"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70485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950" b="1" spc="5" dirty="0">
                          <a:latin typeface="Courier New"/>
                          <a:cs typeface="Courier New"/>
                        </a:rPr>
                        <a:t>MONTH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7048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950" b="1" spc="5" dirty="0">
                          <a:latin typeface="Courier New"/>
                          <a:cs typeface="Courier New"/>
                        </a:rPr>
                        <a:t>12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7048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950" b="1" spc="5" dirty="0">
                          <a:latin typeface="Courier New"/>
                          <a:cs typeface="Courier New"/>
                        </a:rPr>
                        <a:t>of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70485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950" b="1" spc="5" dirty="0">
                          <a:latin typeface="Courier New"/>
                          <a:cs typeface="Courier New"/>
                        </a:rPr>
                        <a:t>OCTOBER</a:t>
                      </a:r>
                      <a:endParaRPr sz="1950" dirty="0">
                        <a:latin typeface="Courier New"/>
                        <a:cs typeface="Courier New"/>
                      </a:endParaRPr>
                    </a:p>
                  </a:txBody>
                  <a:tcPr marL="0" marR="0" marT="7048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72717" y="5200650"/>
            <a:ext cx="3622675" cy="445770"/>
          </a:xfrm>
          <a:prstGeom prst="rect">
            <a:avLst/>
          </a:prstGeom>
          <a:solidFill>
            <a:srgbClr val="FFCCFF"/>
          </a:solidFill>
          <a:ln w="31242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365"/>
              </a:spcBef>
            </a:pPr>
            <a:r>
              <a:rPr sz="1950" b="1" spc="5" dirty="0">
                <a:latin typeface="Courier New"/>
                <a:cs typeface="Courier New"/>
              </a:rPr>
              <a:t>ddspth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5265" y="5200650"/>
            <a:ext cx="3746500" cy="445770"/>
          </a:xfrm>
          <a:prstGeom prst="rect">
            <a:avLst/>
          </a:prstGeom>
          <a:solidFill>
            <a:srgbClr val="FFCCFF"/>
          </a:solidFill>
          <a:ln w="31242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365"/>
              </a:spcBef>
            </a:pPr>
            <a:r>
              <a:rPr sz="1950" b="1" spc="5" dirty="0">
                <a:latin typeface="Courier New"/>
                <a:cs typeface="Courier New"/>
              </a:rPr>
              <a:t>fourteenth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0799" y="7434206"/>
            <a:ext cx="45402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10" dirty="0">
                <a:latin typeface="Arial"/>
                <a:cs typeface="Arial"/>
              </a:rPr>
              <a:t>4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14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92833" y="563371"/>
            <a:ext cx="686308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Using the </a:t>
            </a:r>
            <a:r>
              <a:rPr spc="5" dirty="0">
                <a:latin typeface="Courier New"/>
                <a:cs typeface="Courier New"/>
              </a:rPr>
              <a:t>TO_CHAR</a:t>
            </a:r>
            <a:r>
              <a:rPr spc="-930" dirty="0">
                <a:latin typeface="Courier New"/>
                <a:cs typeface="Courier New"/>
              </a:rPr>
              <a:t> </a:t>
            </a:r>
            <a:r>
              <a:rPr dirty="0"/>
              <a:t>Function with Dates</a:t>
            </a:r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2594" y="1957577"/>
            <a:ext cx="8030209" cy="1238250"/>
          </a:xfrm>
          <a:custGeom>
            <a:avLst/>
            <a:gdLst/>
            <a:ahLst/>
            <a:cxnLst/>
            <a:rect l="l" t="t" r="r" b="b"/>
            <a:pathLst>
              <a:path w="8030209" h="1238250">
                <a:moveTo>
                  <a:pt x="8029956" y="1238250"/>
                </a:moveTo>
                <a:lnTo>
                  <a:pt x="8029956" y="0"/>
                </a:lnTo>
                <a:lnTo>
                  <a:pt x="0" y="0"/>
                </a:lnTo>
                <a:lnTo>
                  <a:pt x="0" y="1238250"/>
                </a:lnTo>
                <a:lnTo>
                  <a:pt x="8029956" y="123825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2594" y="1957577"/>
            <a:ext cx="8030209" cy="1238250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205">
              <a:lnSpc>
                <a:spcPts val="2260"/>
              </a:lnSpc>
            </a:pPr>
            <a:r>
              <a:rPr sz="1950" b="1" spc="5" dirty="0">
                <a:latin typeface="Courier New"/>
                <a:cs typeface="Courier New"/>
              </a:rPr>
              <a:t>SELECT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last_name,</a:t>
            </a:r>
            <a:endParaRPr sz="1950" dirty="0">
              <a:latin typeface="Courier New"/>
              <a:cs typeface="Courier New"/>
            </a:endParaRPr>
          </a:p>
          <a:p>
            <a:pPr marL="1167130" marR="1299845">
              <a:lnSpc>
                <a:spcPct val="101499"/>
              </a:lnSpc>
              <a:spcBef>
                <a:spcPts val="5"/>
              </a:spcBef>
            </a:pPr>
            <a:r>
              <a:rPr sz="1950" b="1" spc="5" dirty="0">
                <a:latin typeface="Courier New"/>
                <a:cs typeface="Courier New"/>
              </a:rPr>
              <a:t>TO_CHAR(hire_date, 'fmDD Month YYYY')  </a:t>
            </a:r>
            <a:r>
              <a:rPr sz="1950" b="1" spc="10" dirty="0">
                <a:latin typeface="Courier New"/>
                <a:cs typeface="Courier New"/>
              </a:rPr>
              <a:t>AS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HIREDATE</a:t>
            </a:r>
            <a:endParaRPr sz="1950" dirty="0">
              <a:latin typeface="Courier New"/>
              <a:cs typeface="Courier New"/>
            </a:endParaRPr>
          </a:p>
          <a:p>
            <a:pPr marL="116205">
              <a:lnSpc>
                <a:spcPct val="100000"/>
              </a:lnSpc>
              <a:spcBef>
                <a:spcPts val="40"/>
              </a:spcBef>
              <a:tabLst>
                <a:tab pos="1167130" algn="l"/>
              </a:tabLst>
            </a:pPr>
            <a:r>
              <a:rPr sz="1950" b="1" spc="10" dirty="0">
                <a:latin typeface="Courier New"/>
                <a:cs typeface="Courier New"/>
              </a:rPr>
              <a:t>FROM	</a:t>
            </a:r>
            <a:r>
              <a:rPr sz="1950" b="1" spc="5" dirty="0">
                <a:latin typeface="Courier New"/>
                <a:cs typeface="Courier New"/>
              </a:rPr>
              <a:t>employees;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2" name="object 2" descr="LAST_NAME and HIREDATE"/>
          <p:cNvSpPr/>
          <p:nvPr/>
        </p:nvSpPr>
        <p:spPr>
          <a:xfrm>
            <a:off x="1005077" y="3467100"/>
            <a:ext cx="3092957" cy="2778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8219" y="3460241"/>
            <a:ext cx="3107055" cy="2792095"/>
          </a:xfrm>
          <a:custGeom>
            <a:avLst/>
            <a:gdLst/>
            <a:ahLst/>
            <a:cxnLst/>
            <a:rect l="l" t="t" r="r" b="b"/>
            <a:pathLst>
              <a:path w="3107054" h="2792095">
                <a:moveTo>
                  <a:pt x="3106674" y="2791967"/>
                </a:moveTo>
                <a:lnTo>
                  <a:pt x="3106674" y="0"/>
                </a:lnTo>
                <a:lnTo>
                  <a:pt x="0" y="0"/>
                </a:lnTo>
                <a:lnTo>
                  <a:pt x="0" y="2791967"/>
                </a:lnTo>
                <a:lnTo>
                  <a:pt x="3106674" y="2791967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9111" y="2273807"/>
            <a:ext cx="5598160" cy="593725"/>
          </a:xfrm>
          <a:custGeom>
            <a:avLst/>
            <a:gdLst/>
            <a:ahLst/>
            <a:cxnLst/>
            <a:rect l="l" t="t" r="r" b="b"/>
            <a:pathLst>
              <a:path w="5598159" h="593725">
                <a:moveTo>
                  <a:pt x="5597652" y="593598"/>
                </a:moveTo>
                <a:lnTo>
                  <a:pt x="5597652" y="0"/>
                </a:lnTo>
                <a:lnTo>
                  <a:pt x="0" y="0"/>
                </a:lnTo>
                <a:lnTo>
                  <a:pt x="0" y="593598"/>
                </a:lnTo>
                <a:lnTo>
                  <a:pt x="5597652" y="593598"/>
                </a:lnTo>
                <a:close/>
              </a:path>
            </a:pathLst>
          </a:custGeom>
          <a:ln w="3124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81477" y="3467100"/>
            <a:ext cx="1426210" cy="2780030"/>
          </a:xfrm>
          <a:custGeom>
            <a:avLst/>
            <a:gdLst/>
            <a:ahLst/>
            <a:cxnLst/>
            <a:rect l="l" t="t" r="r" b="b"/>
            <a:pathLst>
              <a:path w="1426210" h="2780029">
                <a:moveTo>
                  <a:pt x="1425702" y="2779776"/>
                </a:moveTo>
                <a:lnTo>
                  <a:pt x="1425701" y="0"/>
                </a:lnTo>
                <a:lnTo>
                  <a:pt x="0" y="0"/>
                </a:lnTo>
                <a:lnTo>
                  <a:pt x="0" y="2779776"/>
                </a:lnTo>
                <a:lnTo>
                  <a:pt x="1425702" y="2779776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3996" y="6084061"/>
            <a:ext cx="36068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40" dirty="0">
                <a:latin typeface="Arial"/>
                <a:cs typeface="Arial"/>
              </a:rPr>
              <a:t>…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16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0988" y="563371"/>
            <a:ext cx="744728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Using the </a:t>
            </a:r>
            <a:r>
              <a:rPr spc="5" dirty="0">
                <a:latin typeface="Courier New"/>
                <a:cs typeface="Courier New"/>
              </a:rPr>
              <a:t>TO_CHAR</a:t>
            </a:r>
            <a:r>
              <a:rPr spc="-925" dirty="0">
                <a:latin typeface="Courier New"/>
                <a:cs typeface="Courier New"/>
              </a:rPr>
              <a:t> </a:t>
            </a:r>
            <a:r>
              <a:rPr dirty="0"/>
              <a:t>Function with Numbers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2594" y="1706117"/>
            <a:ext cx="8030209" cy="361950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35"/>
              </a:spcBef>
            </a:pPr>
            <a:r>
              <a:rPr sz="1950" b="1" spc="5" dirty="0">
                <a:latin typeface="Courier New"/>
                <a:cs typeface="Courier New"/>
              </a:rPr>
              <a:t>TO_CHAR(</a:t>
            </a:r>
            <a:r>
              <a:rPr sz="1950" b="1" i="1" spc="5" dirty="0">
                <a:latin typeface="Courier New"/>
                <a:cs typeface="Courier New"/>
              </a:rPr>
              <a:t>number,</a:t>
            </a:r>
            <a:r>
              <a:rPr sz="1950" b="1" i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'</a:t>
            </a:r>
            <a:r>
              <a:rPr sz="1950" b="1" i="1" spc="5" dirty="0">
                <a:latin typeface="Courier New"/>
                <a:cs typeface="Courier New"/>
              </a:rPr>
              <a:t>format_model</a:t>
            </a:r>
            <a:r>
              <a:rPr sz="1950" b="1" spc="5" dirty="0">
                <a:latin typeface="Courier New"/>
                <a:cs typeface="Courier New"/>
              </a:rPr>
              <a:t>')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813" y="2140711"/>
            <a:ext cx="8371840" cy="1130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5"/>
              </a:spcBef>
            </a:pPr>
            <a:r>
              <a:rPr sz="2400" spc="5" dirty="0">
                <a:latin typeface="Arial"/>
                <a:cs typeface="Arial"/>
              </a:rPr>
              <a:t>These are </a:t>
            </a:r>
            <a:r>
              <a:rPr sz="2400" spc="10" dirty="0">
                <a:latin typeface="Arial"/>
                <a:cs typeface="Arial"/>
              </a:rPr>
              <a:t>some </a:t>
            </a:r>
            <a:r>
              <a:rPr sz="2400" spc="5" dirty="0">
                <a:latin typeface="Arial"/>
                <a:cs typeface="Arial"/>
              </a:rPr>
              <a:t>of the format elements that you can use with  the </a:t>
            </a:r>
            <a:r>
              <a:rPr sz="2400" spc="10" dirty="0">
                <a:latin typeface="Courier New"/>
                <a:cs typeface="Courier New"/>
              </a:rPr>
              <a:t>TO_CHAR </a:t>
            </a:r>
            <a:r>
              <a:rPr sz="2400" spc="5" dirty="0">
                <a:latin typeface="Arial"/>
                <a:cs typeface="Arial"/>
              </a:rPr>
              <a:t>function to display a number value as a  character: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26972" y="3451478"/>
          <a:ext cx="8101329" cy="2849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3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7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574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9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Element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9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50" dirty="0">
                          <a:latin typeface="Courier New"/>
                          <a:cs typeface="Courier New"/>
                        </a:rPr>
                        <a:t>9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950" spc="15" dirty="0">
                          <a:latin typeface="Arial"/>
                          <a:cs typeface="Arial"/>
                        </a:rPr>
                        <a:t>Represents a</a:t>
                      </a:r>
                      <a:r>
                        <a:rPr sz="19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5" dirty="0">
                          <a:latin typeface="Arial"/>
                          <a:cs typeface="Arial"/>
                        </a:rPr>
                        <a:t>number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50" dirty="0">
                          <a:latin typeface="Courier New"/>
                          <a:cs typeface="Courier New"/>
                        </a:rPr>
                        <a:t>0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50" spc="10" dirty="0">
                          <a:latin typeface="Arial"/>
                          <a:cs typeface="Arial"/>
                        </a:rPr>
                        <a:t>Forces </a:t>
                      </a:r>
                      <a:r>
                        <a:rPr sz="1950" spc="1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50" spc="10" dirty="0">
                          <a:latin typeface="Arial"/>
                          <a:cs typeface="Arial"/>
                        </a:rPr>
                        <a:t>zero to be</a:t>
                      </a:r>
                      <a:r>
                        <a:rPr sz="19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5" dirty="0">
                          <a:latin typeface="Arial"/>
                          <a:cs typeface="Arial"/>
                        </a:rPr>
                        <a:t>displayed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950" dirty="0">
                          <a:latin typeface="Courier New"/>
                          <a:cs typeface="Courier New"/>
                        </a:rPr>
                        <a:t>$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950" spc="10" dirty="0">
                          <a:latin typeface="Arial"/>
                          <a:cs typeface="Arial"/>
                        </a:rPr>
                        <a:t>Places </a:t>
                      </a:r>
                      <a:r>
                        <a:rPr sz="1950" spc="1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50" spc="10" dirty="0">
                          <a:latin typeface="Arial"/>
                          <a:cs typeface="Arial"/>
                        </a:rPr>
                        <a:t>floating dollar</a:t>
                      </a:r>
                      <a:r>
                        <a:rPr sz="19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0" dirty="0">
                          <a:latin typeface="Arial"/>
                          <a:cs typeface="Arial"/>
                        </a:rPr>
                        <a:t>sign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950" dirty="0">
                          <a:latin typeface="Courier New"/>
                          <a:cs typeface="Courier New"/>
                        </a:rPr>
                        <a:t>L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133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950" spc="10" dirty="0">
                          <a:latin typeface="Arial"/>
                          <a:cs typeface="Arial"/>
                        </a:rPr>
                        <a:t>Uses the </a:t>
                      </a:r>
                      <a:r>
                        <a:rPr sz="1950" spc="5" dirty="0">
                          <a:latin typeface="Arial"/>
                          <a:cs typeface="Arial"/>
                        </a:rPr>
                        <a:t>floating local currency</a:t>
                      </a:r>
                      <a:r>
                        <a:rPr sz="19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0" dirty="0">
                          <a:latin typeface="Arial"/>
                          <a:cs typeface="Arial"/>
                        </a:rPr>
                        <a:t>symbol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950" dirty="0">
                          <a:latin typeface="Courier New"/>
                          <a:cs typeface="Courier New"/>
                        </a:rPr>
                        <a:t>.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133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950" spc="10" dirty="0">
                          <a:latin typeface="Arial"/>
                          <a:cs typeface="Arial"/>
                        </a:rPr>
                        <a:t>Prints </a:t>
                      </a:r>
                      <a:r>
                        <a:rPr sz="1950" spc="1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50" spc="10" dirty="0">
                          <a:latin typeface="Arial"/>
                          <a:cs typeface="Arial"/>
                        </a:rPr>
                        <a:t>decimal</a:t>
                      </a:r>
                      <a:r>
                        <a:rPr sz="19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0" dirty="0">
                          <a:latin typeface="Arial"/>
                          <a:cs typeface="Arial"/>
                        </a:rPr>
                        <a:t>point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57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950" dirty="0">
                          <a:latin typeface="Courier New"/>
                          <a:cs typeface="Courier New"/>
                        </a:rPr>
                        <a:t>,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133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950" spc="10" dirty="0">
                          <a:latin typeface="Arial"/>
                          <a:cs typeface="Arial"/>
                        </a:rPr>
                        <a:t>Prints </a:t>
                      </a:r>
                      <a:r>
                        <a:rPr sz="1950" spc="15" dirty="0">
                          <a:latin typeface="Arial"/>
                          <a:cs typeface="Arial"/>
                        </a:rPr>
                        <a:t>a comma as a thousands</a:t>
                      </a:r>
                      <a:r>
                        <a:rPr sz="195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0" dirty="0">
                          <a:latin typeface="Arial"/>
                          <a:cs typeface="Arial"/>
                        </a:rPr>
                        <a:t>indicator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17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00988" y="563371"/>
            <a:ext cx="744728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Using the </a:t>
            </a:r>
            <a:r>
              <a:rPr spc="5" dirty="0">
                <a:latin typeface="Courier New"/>
                <a:cs typeface="Courier New"/>
              </a:rPr>
              <a:t>TO_CHAR</a:t>
            </a:r>
            <a:r>
              <a:rPr spc="-925" dirty="0">
                <a:latin typeface="Courier New"/>
                <a:cs typeface="Courier New"/>
              </a:rPr>
              <a:t> </a:t>
            </a:r>
            <a:r>
              <a:rPr dirty="0"/>
              <a:t>Function with Numbers</a:t>
            </a:r>
          </a:p>
        </p:txBody>
      </p:sp>
      <p:sp>
        <p:nvSpPr>
          <p:cNvPr id="2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7155" y="2125217"/>
            <a:ext cx="8101965" cy="1069340"/>
          </a:xfrm>
          <a:custGeom>
            <a:avLst/>
            <a:gdLst/>
            <a:ahLst/>
            <a:cxnLst/>
            <a:rect l="l" t="t" r="r" b="b"/>
            <a:pathLst>
              <a:path w="8101965" h="1069339">
                <a:moveTo>
                  <a:pt x="8101583" y="1069086"/>
                </a:moveTo>
                <a:lnTo>
                  <a:pt x="8101583" y="0"/>
                </a:lnTo>
                <a:lnTo>
                  <a:pt x="0" y="0"/>
                </a:lnTo>
                <a:lnTo>
                  <a:pt x="0" y="1069086"/>
                </a:lnTo>
                <a:lnTo>
                  <a:pt x="8101583" y="106908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7155" y="2125217"/>
            <a:ext cx="8101965" cy="1069340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430"/>
              </a:spcBef>
            </a:pPr>
            <a:r>
              <a:rPr sz="1950" b="1" spc="5" dirty="0">
                <a:latin typeface="Courier New"/>
                <a:cs typeface="Courier New"/>
              </a:rPr>
              <a:t>SELECT TO_CHAR(salary, '$99,999.00')</a:t>
            </a:r>
            <a:r>
              <a:rPr sz="1950" b="1" spc="10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SALARY</a:t>
            </a:r>
            <a:endParaRPr sz="1950" dirty="0">
              <a:latin typeface="Courier New"/>
              <a:cs typeface="Courier New"/>
            </a:endParaRPr>
          </a:p>
          <a:p>
            <a:pPr marL="116839">
              <a:lnSpc>
                <a:spcPct val="100000"/>
              </a:lnSpc>
              <a:spcBef>
                <a:spcPts val="40"/>
              </a:spcBef>
              <a:tabLst>
                <a:tab pos="1167765" algn="l"/>
              </a:tabLst>
            </a:pPr>
            <a:r>
              <a:rPr sz="1950" b="1" spc="10" dirty="0">
                <a:latin typeface="Courier New"/>
                <a:cs typeface="Courier New"/>
              </a:rPr>
              <a:t>FROM	</a:t>
            </a:r>
            <a:r>
              <a:rPr sz="1950" b="1" spc="5" dirty="0">
                <a:latin typeface="Courier New"/>
                <a:cs typeface="Courier New"/>
              </a:rPr>
              <a:t>employees</a:t>
            </a:r>
            <a:endParaRPr sz="1950" dirty="0">
              <a:latin typeface="Courier New"/>
              <a:cs typeface="Courier New"/>
            </a:endParaRPr>
          </a:p>
          <a:p>
            <a:pPr marL="116839">
              <a:lnSpc>
                <a:spcPct val="100000"/>
              </a:lnSpc>
              <a:spcBef>
                <a:spcPts val="40"/>
              </a:spcBef>
              <a:tabLst>
                <a:tab pos="1167765" algn="l"/>
              </a:tabLst>
            </a:pPr>
            <a:r>
              <a:rPr sz="1950" b="1" spc="5" dirty="0">
                <a:latin typeface="Courier New"/>
                <a:cs typeface="Courier New"/>
              </a:rPr>
              <a:t>WHERE	last_name </a:t>
            </a:r>
            <a:r>
              <a:rPr sz="1950" b="1" spc="15" dirty="0">
                <a:latin typeface="Courier New"/>
                <a:cs typeface="Courier New"/>
              </a:rPr>
              <a:t>=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'Ernst';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05583" y="2170938"/>
            <a:ext cx="5598160" cy="358140"/>
          </a:xfrm>
          <a:custGeom>
            <a:avLst/>
            <a:gdLst/>
            <a:ahLst/>
            <a:cxnLst/>
            <a:rect l="l" t="t" r="r" b="b"/>
            <a:pathLst>
              <a:path w="5598159" h="358139">
                <a:moveTo>
                  <a:pt x="5597652" y="358140"/>
                </a:moveTo>
                <a:lnTo>
                  <a:pt x="5597652" y="0"/>
                </a:lnTo>
                <a:lnTo>
                  <a:pt x="0" y="0"/>
                </a:lnTo>
                <a:lnTo>
                  <a:pt x="0" y="358140"/>
                </a:lnTo>
                <a:lnTo>
                  <a:pt x="5597652" y="358140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descr="SALARY"/>
          <p:cNvSpPr/>
          <p:nvPr/>
        </p:nvSpPr>
        <p:spPr>
          <a:xfrm>
            <a:off x="921258" y="3467100"/>
            <a:ext cx="1434083" cy="502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4400" y="3460241"/>
            <a:ext cx="1447800" cy="516890"/>
          </a:xfrm>
          <a:custGeom>
            <a:avLst/>
            <a:gdLst/>
            <a:ahLst/>
            <a:cxnLst/>
            <a:rect l="l" t="t" r="r" b="b"/>
            <a:pathLst>
              <a:path w="1447800" h="516889">
                <a:moveTo>
                  <a:pt x="1447800" y="516636"/>
                </a:moveTo>
                <a:lnTo>
                  <a:pt x="1447800" y="0"/>
                </a:lnTo>
                <a:lnTo>
                  <a:pt x="0" y="0"/>
                </a:lnTo>
                <a:lnTo>
                  <a:pt x="0" y="516636"/>
                </a:lnTo>
                <a:lnTo>
                  <a:pt x="1447800" y="516636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19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5717" y="563371"/>
            <a:ext cx="795845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5" dirty="0"/>
              <a:t> </a:t>
            </a:r>
            <a:r>
              <a:rPr dirty="0"/>
              <a:t>the </a:t>
            </a:r>
            <a:r>
              <a:rPr spc="5" dirty="0">
                <a:latin typeface="Courier New"/>
                <a:cs typeface="Courier New"/>
              </a:rPr>
              <a:t>TO_NUMBER</a:t>
            </a:r>
            <a:r>
              <a:rPr spc="-915" dirty="0">
                <a:latin typeface="Courier New"/>
                <a:cs typeface="Courier New"/>
              </a:rPr>
              <a:t> </a:t>
            </a:r>
            <a:r>
              <a:rPr dirty="0"/>
              <a:t>and </a:t>
            </a:r>
            <a:r>
              <a:rPr dirty="0">
                <a:latin typeface="Courier New"/>
                <a:cs typeface="Courier New"/>
              </a:rPr>
              <a:t>TO_DATE</a:t>
            </a:r>
            <a:r>
              <a:rPr spc="-915" dirty="0">
                <a:latin typeface="Courier New"/>
                <a:cs typeface="Courier New"/>
              </a:rPr>
              <a:t> </a:t>
            </a: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700276"/>
            <a:ext cx="8095615" cy="7410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18795" indent="-506730">
              <a:lnSpc>
                <a:spcPts val="2805"/>
              </a:lnSpc>
              <a:spcBef>
                <a:spcPts val="114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Convert a character string to a number format using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</a:t>
            </a:r>
            <a:endParaRPr sz="2400" dirty="0">
              <a:latin typeface="Arial"/>
              <a:cs typeface="Arial"/>
            </a:endParaRPr>
          </a:p>
          <a:p>
            <a:pPr marL="518795">
              <a:lnSpc>
                <a:spcPts val="2805"/>
              </a:lnSpc>
            </a:pPr>
            <a:r>
              <a:rPr sz="2400" spc="15" dirty="0">
                <a:latin typeface="Courier New"/>
                <a:cs typeface="Courier New"/>
              </a:rPr>
              <a:t>TO_NUMBER</a:t>
            </a:r>
            <a:r>
              <a:rPr sz="2400" spc="-77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function: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155" y="2628138"/>
            <a:ext cx="8101965" cy="531495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30"/>
              </a:spcBef>
            </a:pPr>
            <a:r>
              <a:rPr sz="1950" b="1" spc="5" dirty="0">
                <a:latin typeface="Courier New"/>
                <a:cs typeface="Courier New"/>
              </a:rPr>
              <a:t>TO_NUMBER(</a:t>
            </a:r>
            <a:r>
              <a:rPr sz="1950" b="1" i="1" spc="5" dirty="0">
                <a:latin typeface="Courier New"/>
                <a:cs typeface="Courier New"/>
              </a:rPr>
              <a:t>char</a:t>
            </a:r>
            <a:r>
              <a:rPr sz="1950" b="1" spc="5" dirty="0">
                <a:latin typeface="Courier New"/>
                <a:cs typeface="Courier New"/>
              </a:rPr>
              <a:t>[</a:t>
            </a:r>
            <a:r>
              <a:rPr sz="1950" b="1" i="1" spc="5" dirty="0">
                <a:latin typeface="Courier New"/>
                <a:cs typeface="Courier New"/>
              </a:rPr>
              <a:t>, </a:t>
            </a:r>
            <a:r>
              <a:rPr sz="1950" b="1" spc="5" dirty="0">
                <a:latin typeface="Courier New"/>
                <a:cs typeface="Courier New"/>
              </a:rPr>
              <a:t>'</a:t>
            </a:r>
            <a:r>
              <a:rPr sz="1950" b="1" i="1" spc="5" dirty="0">
                <a:latin typeface="Courier New"/>
                <a:cs typeface="Courier New"/>
              </a:rPr>
              <a:t>format_model</a:t>
            </a:r>
            <a:r>
              <a:rPr sz="1950" b="1" spc="5" dirty="0">
                <a:latin typeface="Courier New"/>
                <a:cs typeface="Courier New"/>
              </a:rPr>
              <a:t>'])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513" y="3394960"/>
            <a:ext cx="7649845" cy="740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18795" indent="-506730">
              <a:lnSpc>
                <a:spcPts val="2800"/>
              </a:lnSpc>
              <a:spcBef>
                <a:spcPts val="114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Convert a character string to a date format using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</a:t>
            </a:r>
            <a:endParaRPr sz="2400" dirty="0">
              <a:latin typeface="Arial"/>
              <a:cs typeface="Arial"/>
            </a:endParaRPr>
          </a:p>
          <a:p>
            <a:pPr marL="518795">
              <a:lnSpc>
                <a:spcPts val="2800"/>
              </a:lnSpc>
            </a:pPr>
            <a:r>
              <a:rPr sz="2400" spc="10" dirty="0">
                <a:latin typeface="Courier New"/>
                <a:cs typeface="Courier New"/>
              </a:rPr>
              <a:t>TO_DATE</a:t>
            </a:r>
            <a:r>
              <a:rPr sz="2400" spc="-77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function: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7155" y="4305300"/>
            <a:ext cx="8101965" cy="585470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235"/>
              </a:spcBef>
            </a:pPr>
            <a:r>
              <a:rPr sz="1950" b="1" spc="5" dirty="0">
                <a:latin typeface="Courier New"/>
                <a:cs typeface="Courier New"/>
              </a:rPr>
              <a:t>TO_DATE(</a:t>
            </a:r>
            <a:r>
              <a:rPr sz="1950" b="1" i="1" spc="5" dirty="0">
                <a:latin typeface="Courier New"/>
                <a:cs typeface="Courier New"/>
              </a:rPr>
              <a:t>char</a:t>
            </a:r>
            <a:r>
              <a:rPr sz="1950" b="1" spc="5" dirty="0">
                <a:latin typeface="Courier New"/>
                <a:cs typeface="Courier New"/>
              </a:rPr>
              <a:t>[,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'</a:t>
            </a:r>
            <a:r>
              <a:rPr sz="1950" b="1" i="1" spc="5" dirty="0">
                <a:latin typeface="Courier New"/>
                <a:cs typeface="Courier New"/>
              </a:rPr>
              <a:t>format_model</a:t>
            </a:r>
            <a:r>
              <a:rPr sz="1950" b="1" spc="5" dirty="0">
                <a:latin typeface="Courier New"/>
                <a:cs typeface="Courier New"/>
              </a:rPr>
              <a:t>'])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513" y="5045149"/>
            <a:ext cx="8298180" cy="11525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18795" marR="5080" indent="-506730">
              <a:lnSpc>
                <a:spcPct val="100699"/>
              </a:lnSpc>
              <a:spcBef>
                <a:spcPts val="26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These functions have an </a:t>
            </a:r>
            <a:r>
              <a:rPr sz="2400" spc="10" dirty="0">
                <a:latin typeface="Courier New"/>
                <a:cs typeface="Courier New"/>
              </a:rPr>
              <a:t>fx </a:t>
            </a:r>
            <a:r>
              <a:rPr sz="2400" spc="5" dirty="0">
                <a:latin typeface="Arial"/>
                <a:cs typeface="Arial"/>
              </a:rPr>
              <a:t>modifier. This modifier  specifies the exact match for the character argument and  date format model of a </a:t>
            </a:r>
            <a:r>
              <a:rPr sz="2400" spc="10" dirty="0">
                <a:latin typeface="Courier New"/>
                <a:cs typeface="Courier New"/>
              </a:rPr>
              <a:t>TO_DATE</a:t>
            </a:r>
            <a:r>
              <a:rPr sz="2400" spc="-74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function.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20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93215" marR="5080" indent="-1581150">
              <a:lnSpc>
                <a:spcPct val="100499"/>
              </a:lnSpc>
              <a:spcBef>
                <a:spcPts val="95"/>
              </a:spcBef>
            </a:pPr>
            <a:r>
              <a:rPr dirty="0"/>
              <a:t>Using</a:t>
            </a:r>
            <a:r>
              <a:rPr spc="-10" dirty="0"/>
              <a:t> </a:t>
            </a:r>
            <a:r>
              <a:rPr dirty="0"/>
              <a:t>the </a:t>
            </a:r>
            <a:r>
              <a:rPr spc="5" dirty="0">
                <a:latin typeface="Courier New"/>
                <a:cs typeface="Courier New"/>
              </a:rPr>
              <a:t>TO_CHAR</a:t>
            </a:r>
            <a:r>
              <a:rPr spc="-915" dirty="0">
                <a:latin typeface="Courier New"/>
                <a:cs typeface="Courier New"/>
              </a:rPr>
              <a:t> </a:t>
            </a:r>
            <a:r>
              <a:rPr dirty="0"/>
              <a:t>and </a:t>
            </a:r>
            <a:r>
              <a:rPr spc="5" dirty="0">
                <a:latin typeface="Courier New"/>
                <a:cs typeface="Courier New"/>
              </a:rPr>
              <a:t>TO_DATE</a:t>
            </a:r>
            <a:r>
              <a:rPr spc="-919" dirty="0">
                <a:latin typeface="Courier New"/>
                <a:cs typeface="Courier New"/>
              </a:rPr>
              <a:t> </a:t>
            </a:r>
            <a:r>
              <a:rPr dirty="0"/>
              <a:t>Function  with the </a:t>
            </a:r>
            <a:r>
              <a:rPr dirty="0">
                <a:latin typeface="Courier New"/>
                <a:cs typeface="Courier New"/>
              </a:rPr>
              <a:t>RR</a:t>
            </a:r>
            <a:r>
              <a:rPr spc="-915" dirty="0">
                <a:latin typeface="Courier New"/>
                <a:cs typeface="Courier New"/>
              </a:rPr>
              <a:t> </a:t>
            </a:r>
            <a:r>
              <a:rPr dirty="0"/>
              <a:t>Date 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54237"/>
            <a:ext cx="8474075" cy="11753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algn="just">
              <a:lnSpc>
                <a:spcPct val="103800"/>
              </a:lnSpc>
              <a:spcBef>
                <a:spcPts val="185"/>
              </a:spcBef>
            </a:pPr>
            <a:r>
              <a:rPr sz="2400" spc="10" dirty="0">
                <a:latin typeface="Arial"/>
                <a:cs typeface="Arial"/>
              </a:rPr>
              <a:t>To </a:t>
            </a:r>
            <a:r>
              <a:rPr sz="2400" spc="5" dirty="0">
                <a:latin typeface="Arial"/>
                <a:cs typeface="Arial"/>
              </a:rPr>
              <a:t>find employees hired before 1990, use the </a:t>
            </a:r>
            <a:r>
              <a:rPr sz="2400" spc="10" dirty="0">
                <a:latin typeface="Courier New"/>
                <a:cs typeface="Courier New"/>
              </a:rPr>
              <a:t>RR </a:t>
            </a:r>
            <a:r>
              <a:rPr sz="2400" spc="5" dirty="0">
                <a:latin typeface="Arial"/>
                <a:cs typeface="Arial"/>
              </a:rPr>
              <a:t>date format,  which produces the </a:t>
            </a:r>
            <a:r>
              <a:rPr sz="2400" spc="10" dirty="0">
                <a:latin typeface="Arial"/>
                <a:cs typeface="Arial"/>
              </a:rPr>
              <a:t>same </a:t>
            </a:r>
            <a:r>
              <a:rPr sz="2400" spc="5" dirty="0">
                <a:latin typeface="Arial"/>
                <a:cs typeface="Arial"/>
              </a:rPr>
              <a:t>results whether the </a:t>
            </a:r>
            <a:r>
              <a:rPr sz="2400" spc="10" dirty="0">
                <a:latin typeface="Arial"/>
                <a:cs typeface="Arial"/>
              </a:rPr>
              <a:t>command </a:t>
            </a:r>
            <a:r>
              <a:rPr sz="2400" spc="5" dirty="0">
                <a:latin typeface="Arial"/>
                <a:cs typeface="Arial"/>
              </a:rPr>
              <a:t>is run  in 1999 or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now: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1258" y="3131820"/>
            <a:ext cx="8102600" cy="1068705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16839" marR="320675">
              <a:lnSpc>
                <a:spcPct val="101800"/>
              </a:lnSpc>
              <a:spcBef>
                <a:spcPts val="380"/>
              </a:spcBef>
              <a:tabLst>
                <a:tab pos="1017905" algn="l"/>
              </a:tabLst>
            </a:pPr>
            <a:r>
              <a:rPr sz="1950" b="1" spc="5" dirty="0">
                <a:latin typeface="Courier New"/>
                <a:cs typeface="Courier New"/>
              </a:rPr>
              <a:t>SELECT last_name, TO_CHAR(hire_date, 'DD-Mon-YYYY')  </a:t>
            </a:r>
            <a:r>
              <a:rPr sz="1950" b="1" spc="10" dirty="0">
                <a:latin typeface="Courier New"/>
                <a:cs typeface="Courier New"/>
              </a:rPr>
              <a:t>FROM	</a:t>
            </a:r>
            <a:r>
              <a:rPr sz="1950" b="1" spc="5" dirty="0">
                <a:latin typeface="Courier New"/>
                <a:cs typeface="Courier New"/>
              </a:rPr>
              <a:t>employees</a:t>
            </a:r>
            <a:endParaRPr sz="1950">
              <a:latin typeface="Courier New"/>
              <a:cs typeface="Courier New"/>
            </a:endParaRPr>
          </a:p>
          <a:p>
            <a:pPr marL="116839">
              <a:lnSpc>
                <a:spcPct val="100000"/>
              </a:lnSpc>
              <a:spcBef>
                <a:spcPts val="40"/>
              </a:spcBef>
            </a:pPr>
            <a:r>
              <a:rPr sz="1950" b="1" spc="5" dirty="0">
                <a:latin typeface="Courier New"/>
                <a:cs typeface="Courier New"/>
              </a:rPr>
              <a:t>WHERE hire_date </a:t>
            </a:r>
            <a:r>
              <a:rPr sz="1950" b="1" spc="15" dirty="0">
                <a:latin typeface="Courier New"/>
                <a:cs typeface="Courier New"/>
              </a:rPr>
              <a:t>&lt;</a:t>
            </a:r>
            <a:r>
              <a:rPr sz="1950" b="1" spc="3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TO_DATE('01-Jan-90','DD-Mon-RR');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 descr="LAST_NAME and TO_CHAR(HIRE_DATE,'DD-MON-YYY')"/>
          <p:cNvSpPr/>
          <p:nvPr/>
        </p:nvSpPr>
        <p:spPr>
          <a:xfrm>
            <a:off x="1005077" y="4472940"/>
            <a:ext cx="4703064" cy="1005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8219" y="4466082"/>
            <a:ext cx="4716780" cy="1019810"/>
          </a:xfrm>
          <a:custGeom>
            <a:avLst/>
            <a:gdLst/>
            <a:ahLst/>
            <a:cxnLst/>
            <a:rect l="l" t="t" r="r" b="b"/>
            <a:pathLst>
              <a:path w="4716780" h="1019810">
                <a:moveTo>
                  <a:pt x="4716780" y="1019556"/>
                </a:moveTo>
                <a:lnTo>
                  <a:pt x="4716780" y="0"/>
                </a:lnTo>
                <a:lnTo>
                  <a:pt x="0" y="0"/>
                </a:lnTo>
                <a:lnTo>
                  <a:pt x="0" y="1019556"/>
                </a:lnTo>
                <a:lnTo>
                  <a:pt x="4716780" y="1019556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22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615" y="589280"/>
            <a:ext cx="27317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Lesson</a:t>
            </a:r>
            <a:r>
              <a:rPr spc="-55" dirty="0"/>
              <a:t> </a:t>
            </a:r>
            <a:r>
              <a:rPr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48931"/>
            <a:ext cx="6449060" cy="459930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52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Implicit and explicit data type conversion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TO_CHAR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TO_DATE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</a:t>
            </a:r>
            <a:r>
              <a:rPr sz="2400" spc="15" dirty="0">
                <a:solidFill>
                  <a:srgbClr val="999999"/>
                </a:solidFill>
                <a:latin typeface="Courier New"/>
                <a:cs typeface="Courier New"/>
              </a:rPr>
              <a:t>TO_NUMBER</a:t>
            </a:r>
            <a:r>
              <a:rPr sz="2400" spc="-78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functions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Nesting functions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General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functions: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34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NVL</a:t>
            </a:r>
            <a:endParaRPr sz="2200">
              <a:latin typeface="Courier New"/>
              <a:cs typeface="Courier New"/>
            </a:endParaRPr>
          </a:p>
          <a:p>
            <a:pPr marL="1009650" lvl="1" indent="-365125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NVL2</a:t>
            </a:r>
            <a:endParaRPr sz="2200">
              <a:latin typeface="Courier New"/>
              <a:cs typeface="Courier New"/>
            </a:endParaRPr>
          </a:p>
          <a:p>
            <a:pPr marL="1009650" lvl="1" indent="-365125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NULLIF</a:t>
            </a:r>
            <a:endParaRPr sz="2200">
              <a:latin typeface="Courier New"/>
              <a:cs typeface="Courier New"/>
            </a:endParaRPr>
          </a:p>
          <a:p>
            <a:pPr marL="1009650" lvl="1" indent="-365125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COALESCE</a:t>
            </a:r>
            <a:endParaRPr sz="2200">
              <a:latin typeface="Courier New"/>
              <a:cs typeface="Courier New"/>
            </a:endParaRPr>
          </a:p>
          <a:p>
            <a:pPr marL="518795" indent="-506730">
              <a:lnSpc>
                <a:spcPct val="100000"/>
              </a:lnSpc>
              <a:spcBef>
                <a:spcPts val="79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Conditional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expressions: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30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CASE</a:t>
            </a:r>
            <a:endParaRPr sz="2200">
              <a:latin typeface="Courier New"/>
              <a:cs typeface="Courier New"/>
            </a:endParaRPr>
          </a:p>
          <a:p>
            <a:pPr marL="1009650" lvl="1" indent="-3651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DECODE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27729" y="589280"/>
            <a:ext cx="319405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Nesting</a:t>
            </a:r>
            <a:r>
              <a:rPr spc="-70" dirty="0"/>
              <a:t> </a:t>
            </a:r>
            <a:r>
              <a:rPr dirty="0"/>
              <a:t>Functions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6544" y="1625296"/>
            <a:ext cx="8227695" cy="127825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6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Single-row functions can be nested to any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level.</a:t>
            </a:r>
            <a:endParaRPr sz="2400" dirty="0">
              <a:latin typeface="Arial"/>
              <a:cs typeface="Arial"/>
            </a:endParaRPr>
          </a:p>
          <a:p>
            <a:pPr marL="518795" marR="5080" indent="-506730">
              <a:lnSpc>
                <a:spcPct val="100800"/>
              </a:lnSpc>
              <a:spcBef>
                <a:spcPts val="57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Nested functions are evaluated from the deepest level to  the least deep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level.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8" name="Picture 17" descr="Diagram&#10;">
            <a:extLst>
              <a:ext uri="{FF2B5EF4-FFF2-40B4-BE49-F238E27FC236}">
                <a16:creationId xmlns:a16="http://schemas.microsoft.com/office/drawing/2014/main" id="{3A2E724C-885A-46BB-A953-177E72C77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93" y="2903551"/>
            <a:ext cx="8118763" cy="270282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24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2194" y="589280"/>
            <a:ext cx="186563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799" y="7434206"/>
            <a:ext cx="37401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10" dirty="0">
                <a:latin typeface="Arial"/>
                <a:cs typeface="Arial"/>
              </a:rPr>
              <a:t>4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2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700276"/>
            <a:ext cx="8642985" cy="280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24865">
              <a:lnSpc>
                <a:spcPct val="100800"/>
              </a:lnSpc>
              <a:spcBef>
                <a:spcPts val="95"/>
              </a:spcBef>
            </a:pPr>
            <a:r>
              <a:rPr sz="2400" spc="5" dirty="0">
                <a:latin typeface="Arial"/>
                <a:cs typeface="Arial"/>
              </a:rPr>
              <a:t>After completing this lesson, you should be able to do the  following:</a:t>
            </a:r>
            <a:endParaRPr sz="2400">
              <a:latin typeface="Arial"/>
              <a:cs typeface="Arial"/>
            </a:endParaRPr>
          </a:p>
          <a:p>
            <a:pPr marL="644525" marR="5080" indent="-506730">
              <a:lnSpc>
                <a:spcPct val="100800"/>
              </a:lnSpc>
              <a:spcBef>
                <a:spcPts val="575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Describe the various types of conversion functions that are  available in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SQL</a:t>
            </a:r>
            <a:endParaRPr sz="2400">
              <a:latin typeface="Arial"/>
              <a:cs typeface="Arial"/>
            </a:endParaRPr>
          </a:p>
          <a:p>
            <a:pPr marL="645160" marR="73025" indent="-507365">
              <a:lnSpc>
                <a:spcPct val="106900"/>
              </a:lnSpc>
              <a:spcBef>
                <a:spcPts val="22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10" dirty="0">
                <a:latin typeface="Arial"/>
                <a:cs typeface="Arial"/>
              </a:rPr>
              <a:t>Use </a:t>
            </a: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10" dirty="0">
                <a:latin typeface="Courier New"/>
                <a:cs typeface="Courier New"/>
              </a:rPr>
              <a:t>TO_CHAR</a:t>
            </a:r>
            <a:r>
              <a:rPr sz="2400" spc="10" dirty="0">
                <a:latin typeface="Arial"/>
                <a:cs typeface="Arial"/>
              </a:rPr>
              <a:t>, </a:t>
            </a:r>
            <a:r>
              <a:rPr sz="2400" spc="10" dirty="0">
                <a:latin typeface="Courier New"/>
                <a:cs typeface="Courier New"/>
              </a:rPr>
              <a:t>TO_NUMBER</a:t>
            </a:r>
            <a:r>
              <a:rPr sz="2400" spc="10" dirty="0">
                <a:latin typeface="Arial"/>
                <a:cs typeface="Arial"/>
              </a:rPr>
              <a:t>, </a:t>
            </a:r>
            <a:r>
              <a:rPr sz="2400" spc="5" dirty="0">
                <a:latin typeface="Arial"/>
                <a:cs typeface="Arial"/>
              </a:rPr>
              <a:t>and </a:t>
            </a:r>
            <a:r>
              <a:rPr sz="2400" spc="10" dirty="0">
                <a:latin typeface="Courier New"/>
                <a:cs typeface="Courier New"/>
              </a:rPr>
              <a:t>TO_DATE</a:t>
            </a:r>
            <a:r>
              <a:rPr sz="2400" spc="-70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conversion  functions</a:t>
            </a:r>
            <a:endParaRPr sz="2400">
              <a:latin typeface="Arial"/>
              <a:cs typeface="Arial"/>
            </a:endParaRPr>
          </a:p>
          <a:p>
            <a:pPr marL="645160" indent="-507365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Char char="•"/>
              <a:tabLst>
                <a:tab pos="644525" algn="l"/>
                <a:tab pos="645795" algn="l"/>
              </a:tabLst>
            </a:pPr>
            <a:r>
              <a:rPr sz="2400" spc="5" dirty="0">
                <a:latin typeface="Arial"/>
                <a:cs typeface="Arial"/>
              </a:rPr>
              <a:t>Apply conditional expressions in a </a:t>
            </a:r>
            <a:r>
              <a:rPr sz="2400" spc="10" dirty="0">
                <a:latin typeface="Courier New"/>
                <a:cs typeface="Courier New"/>
              </a:rPr>
              <a:t>SELECT</a:t>
            </a:r>
            <a:r>
              <a:rPr sz="2400" spc="-73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6555" y="589280"/>
            <a:ext cx="521652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Nesting </a:t>
            </a:r>
            <a:r>
              <a:rPr spc="5" dirty="0"/>
              <a:t>Functions: </a:t>
            </a:r>
            <a:r>
              <a:rPr dirty="0"/>
              <a:t>Example</a:t>
            </a:r>
            <a:r>
              <a:rPr spc="-45" dirty="0"/>
              <a:t> </a:t>
            </a:r>
            <a:r>
              <a:rPr spc="5" dirty="0"/>
              <a:t>1</a:t>
            </a:r>
          </a:p>
        </p:txBody>
      </p:sp>
      <p:sp>
        <p:nvSpPr>
          <p:cNvPr id="2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258" y="2125217"/>
            <a:ext cx="8102600" cy="1278890"/>
          </a:xfrm>
          <a:custGeom>
            <a:avLst/>
            <a:gdLst/>
            <a:ahLst/>
            <a:cxnLst/>
            <a:rect l="l" t="t" r="r" b="b"/>
            <a:pathLst>
              <a:path w="8102600" h="1278889">
                <a:moveTo>
                  <a:pt x="8102346" y="1278636"/>
                </a:moveTo>
                <a:lnTo>
                  <a:pt x="8102346" y="0"/>
                </a:lnTo>
                <a:lnTo>
                  <a:pt x="0" y="0"/>
                </a:lnTo>
                <a:lnTo>
                  <a:pt x="0" y="1278636"/>
                </a:lnTo>
                <a:lnTo>
                  <a:pt x="8102346" y="127863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1258" y="2125217"/>
            <a:ext cx="8102600" cy="1278890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75"/>
              </a:spcBef>
            </a:pPr>
            <a:r>
              <a:rPr sz="1950" b="1" spc="5" dirty="0">
                <a:latin typeface="Courier New"/>
                <a:cs typeface="Courier New"/>
              </a:rPr>
              <a:t>SELECT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last_name,</a:t>
            </a:r>
            <a:endParaRPr sz="1950" dirty="0">
              <a:latin typeface="Courier New"/>
              <a:cs typeface="Courier New"/>
            </a:endParaRPr>
          </a:p>
          <a:p>
            <a:pPr marL="417195">
              <a:lnSpc>
                <a:spcPct val="100000"/>
              </a:lnSpc>
              <a:spcBef>
                <a:spcPts val="40"/>
              </a:spcBef>
            </a:pPr>
            <a:r>
              <a:rPr sz="1950" b="1" spc="5" dirty="0">
                <a:latin typeface="Courier New"/>
                <a:cs typeface="Courier New"/>
              </a:rPr>
              <a:t>UPPER(CONCAT(SUBSTR (LAST_NAME, </a:t>
            </a:r>
            <a:r>
              <a:rPr sz="1950" b="1" spc="10" dirty="0">
                <a:latin typeface="Courier New"/>
                <a:cs typeface="Courier New"/>
              </a:rPr>
              <a:t>1, 8), </a:t>
            </a:r>
            <a:r>
              <a:rPr sz="1950" b="1" spc="5" dirty="0">
                <a:latin typeface="Courier New"/>
                <a:cs typeface="Courier New"/>
              </a:rPr>
              <a:t>'_US'))</a:t>
            </a:r>
            <a:endParaRPr sz="1950" dirty="0">
              <a:latin typeface="Courier New"/>
              <a:cs typeface="Courier New"/>
            </a:endParaRPr>
          </a:p>
          <a:p>
            <a:pPr marL="116839">
              <a:lnSpc>
                <a:spcPct val="100000"/>
              </a:lnSpc>
              <a:spcBef>
                <a:spcPts val="40"/>
              </a:spcBef>
              <a:tabLst>
                <a:tab pos="1167765" algn="l"/>
              </a:tabLst>
            </a:pPr>
            <a:r>
              <a:rPr sz="1950" b="1" spc="10" dirty="0">
                <a:latin typeface="Courier New"/>
                <a:cs typeface="Courier New"/>
              </a:rPr>
              <a:t>FROM	</a:t>
            </a:r>
            <a:r>
              <a:rPr sz="1950" b="1" spc="5" dirty="0">
                <a:latin typeface="Courier New"/>
                <a:cs typeface="Courier New"/>
              </a:rPr>
              <a:t>employees</a:t>
            </a:r>
            <a:endParaRPr sz="1950" dirty="0">
              <a:latin typeface="Courier New"/>
              <a:cs typeface="Courier New"/>
            </a:endParaRPr>
          </a:p>
          <a:p>
            <a:pPr marL="116839">
              <a:lnSpc>
                <a:spcPct val="100000"/>
              </a:lnSpc>
              <a:spcBef>
                <a:spcPts val="35"/>
              </a:spcBef>
              <a:tabLst>
                <a:tab pos="1167765" algn="l"/>
              </a:tabLst>
            </a:pPr>
            <a:r>
              <a:rPr sz="1950" b="1" spc="5" dirty="0">
                <a:latin typeface="Courier New"/>
                <a:cs typeface="Courier New"/>
              </a:rPr>
              <a:t>WHERE	department_id </a:t>
            </a:r>
            <a:r>
              <a:rPr sz="1950" b="1" spc="15" dirty="0">
                <a:latin typeface="Courier New"/>
                <a:cs typeface="Courier New"/>
              </a:rPr>
              <a:t>=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60;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21486" y="2474976"/>
            <a:ext cx="7082155" cy="331470"/>
          </a:xfrm>
          <a:custGeom>
            <a:avLst/>
            <a:gdLst/>
            <a:ahLst/>
            <a:cxnLst/>
            <a:rect l="l" t="t" r="r" b="b"/>
            <a:pathLst>
              <a:path w="7082155" h="331469">
                <a:moveTo>
                  <a:pt x="7082028" y="331469"/>
                </a:moveTo>
                <a:lnTo>
                  <a:pt x="7082028" y="0"/>
                </a:lnTo>
                <a:lnTo>
                  <a:pt x="0" y="0"/>
                </a:lnTo>
                <a:lnTo>
                  <a:pt x="0" y="331469"/>
                </a:lnTo>
                <a:lnTo>
                  <a:pt x="7082028" y="331469"/>
                </a:lnTo>
                <a:close/>
              </a:path>
            </a:pathLst>
          </a:custGeom>
          <a:ln w="3124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descr="LAST_NAME and UPPER(CONCAT(SUBSTR(LAST_NAME,1,8),'_US;))"/>
          <p:cNvSpPr/>
          <p:nvPr/>
        </p:nvSpPr>
        <p:spPr>
          <a:xfrm>
            <a:off x="1005077" y="3718559"/>
            <a:ext cx="5293614" cy="1005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8219" y="3711702"/>
            <a:ext cx="5307330" cy="1019810"/>
          </a:xfrm>
          <a:custGeom>
            <a:avLst/>
            <a:gdLst/>
            <a:ahLst/>
            <a:cxnLst/>
            <a:rect l="l" t="t" r="r" b="b"/>
            <a:pathLst>
              <a:path w="5307330" h="1019810">
                <a:moveTo>
                  <a:pt x="5307330" y="1019556"/>
                </a:moveTo>
                <a:lnTo>
                  <a:pt x="5307330" y="0"/>
                </a:lnTo>
                <a:lnTo>
                  <a:pt x="0" y="0"/>
                </a:lnTo>
                <a:lnTo>
                  <a:pt x="0" y="1019556"/>
                </a:lnTo>
                <a:lnTo>
                  <a:pt x="5307330" y="1019556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25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Nesting Functions example"/>
          <p:cNvSpPr txBox="1">
            <a:spLocks noGrp="1"/>
          </p:cNvSpPr>
          <p:nvPr>
            <p:ph type="title"/>
          </p:nvPr>
        </p:nvSpPr>
        <p:spPr>
          <a:xfrm>
            <a:off x="2416555" y="589280"/>
            <a:ext cx="521652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Nesting </a:t>
            </a:r>
            <a:r>
              <a:rPr spc="5" dirty="0"/>
              <a:t>Functions: </a:t>
            </a:r>
            <a:r>
              <a:rPr dirty="0"/>
              <a:t>Example</a:t>
            </a:r>
            <a:r>
              <a:rPr spc="-45" dirty="0"/>
              <a:t> </a:t>
            </a:r>
            <a:r>
              <a:rPr spc="5" dirty="0"/>
              <a:t>2</a:t>
            </a:r>
          </a:p>
        </p:txBody>
      </p:sp>
      <p:pic>
        <p:nvPicPr>
          <p:cNvPr id="10" name="Picture 9" descr="Nesting Functions example">
            <a:extLst>
              <a:ext uri="{FF2B5EF4-FFF2-40B4-BE49-F238E27FC236}">
                <a16:creationId xmlns:a16="http://schemas.microsoft.com/office/drawing/2014/main" id="{79C459C1-3D53-4FB6-B937-1940C0532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99" y="1660843"/>
            <a:ext cx="8723191" cy="1679620"/>
          </a:xfrm>
          <a:prstGeom prst="rect">
            <a:avLst/>
          </a:prstGeom>
        </p:spPr>
      </p:pic>
      <p:sp>
        <p:nvSpPr>
          <p:cNvPr id="4" name="object 4" descr="Formatted Salary"/>
          <p:cNvSpPr/>
          <p:nvPr/>
        </p:nvSpPr>
        <p:spPr>
          <a:xfrm>
            <a:off x="1005077" y="3634739"/>
            <a:ext cx="2036826" cy="1760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8219" y="3627882"/>
            <a:ext cx="2051050" cy="1774189"/>
          </a:xfrm>
          <a:custGeom>
            <a:avLst/>
            <a:gdLst/>
            <a:ahLst/>
            <a:cxnLst/>
            <a:rect l="l" t="t" r="r" b="b"/>
            <a:pathLst>
              <a:path w="2051050" h="1774189">
                <a:moveTo>
                  <a:pt x="2050542" y="1773936"/>
                </a:moveTo>
                <a:lnTo>
                  <a:pt x="2050542" y="0"/>
                </a:lnTo>
                <a:lnTo>
                  <a:pt x="0" y="0"/>
                </a:lnTo>
                <a:lnTo>
                  <a:pt x="0" y="1773936"/>
                </a:lnTo>
                <a:lnTo>
                  <a:pt x="2050542" y="1773936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83996" y="5217667"/>
            <a:ext cx="36068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40" dirty="0">
                <a:latin typeface="Arial"/>
                <a:cs typeface="Arial"/>
              </a:rPr>
              <a:t>…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26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615" y="589280"/>
            <a:ext cx="27317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Lesson</a:t>
            </a:r>
            <a:r>
              <a:rPr spc="-55" dirty="0"/>
              <a:t> </a:t>
            </a:r>
            <a:r>
              <a:rPr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27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48931"/>
            <a:ext cx="6449060" cy="459930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52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Implicit and explicit data type conversion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TO_CHAR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TO_DATE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</a:t>
            </a:r>
            <a:r>
              <a:rPr sz="2400" spc="15" dirty="0">
                <a:solidFill>
                  <a:srgbClr val="999999"/>
                </a:solidFill>
                <a:latin typeface="Courier New"/>
                <a:cs typeface="Courier New"/>
              </a:rPr>
              <a:t>TO_NUMBER</a:t>
            </a:r>
            <a:r>
              <a:rPr sz="2400" spc="-78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functions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77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Nesting functions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General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functions: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34"/>
              </a:spcBef>
              <a:buClr>
                <a:srgbClr val="FF0000"/>
              </a:buClr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Courier New"/>
                <a:cs typeface="Courier New"/>
              </a:rPr>
              <a:t>NVL</a:t>
            </a:r>
            <a:endParaRPr sz="2200">
              <a:latin typeface="Courier New"/>
              <a:cs typeface="Courier New"/>
            </a:endParaRPr>
          </a:p>
          <a:p>
            <a:pPr marL="1009650" lvl="1" indent="-365125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Courier New"/>
                <a:cs typeface="Courier New"/>
              </a:rPr>
              <a:t>NVL2</a:t>
            </a:r>
            <a:endParaRPr sz="2200">
              <a:latin typeface="Courier New"/>
              <a:cs typeface="Courier New"/>
            </a:endParaRPr>
          </a:p>
          <a:p>
            <a:pPr marL="1009650" lvl="1" indent="-365125">
              <a:lnSpc>
                <a:spcPct val="100000"/>
              </a:lnSpc>
              <a:spcBef>
                <a:spcPts val="530"/>
              </a:spcBef>
              <a:buClr>
                <a:srgbClr val="FF0000"/>
              </a:buClr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Courier New"/>
                <a:cs typeface="Courier New"/>
              </a:rPr>
              <a:t>NULLIF</a:t>
            </a:r>
            <a:endParaRPr sz="2200">
              <a:latin typeface="Courier New"/>
              <a:cs typeface="Courier New"/>
            </a:endParaRPr>
          </a:p>
          <a:p>
            <a:pPr marL="1009650" lvl="1" indent="-365125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Courier New"/>
                <a:cs typeface="Courier New"/>
              </a:rPr>
              <a:t>COALESCE</a:t>
            </a:r>
            <a:endParaRPr sz="2200">
              <a:latin typeface="Courier New"/>
              <a:cs typeface="Courier New"/>
            </a:endParaRPr>
          </a:p>
          <a:p>
            <a:pPr marL="518795" indent="-506730">
              <a:lnSpc>
                <a:spcPct val="100000"/>
              </a:lnSpc>
              <a:spcBef>
                <a:spcPts val="79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Conditional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expressions: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30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CASE</a:t>
            </a:r>
            <a:endParaRPr sz="2200">
              <a:latin typeface="Courier New"/>
              <a:cs typeface="Courier New"/>
            </a:endParaRPr>
          </a:p>
          <a:p>
            <a:pPr marL="1009650" lvl="1" indent="-3651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DECODE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300" y="589280"/>
            <a:ext cx="321754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General</a:t>
            </a:r>
            <a:r>
              <a:rPr spc="-60" dirty="0"/>
              <a:t> </a:t>
            </a:r>
            <a:r>
              <a:rPr dirty="0"/>
              <a:t>Functions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28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700276"/>
            <a:ext cx="8420100" cy="2508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following functions work with any data type and pertain to  using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nulls: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425"/>
              </a:spcBef>
              <a:buClr>
                <a:srgbClr val="FF0000"/>
              </a:buClr>
              <a:buFont typeface="Arial"/>
              <a:buChar char="•"/>
              <a:tabLst>
                <a:tab pos="644525" algn="l"/>
                <a:tab pos="645160" algn="l"/>
              </a:tabLst>
            </a:pPr>
            <a:r>
              <a:rPr sz="2400" spc="10" dirty="0">
                <a:latin typeface="Courier New"/>
                <a:cs typeface="Courier New"/>
              </a:rPr>
              <a:t>NVL (expr1,</a:t>
            </a:r>
            <a:r>
              <a:rPr sz="2400" spc="-755" dirty="0">
                <a:latin typeface="Courier New"/>
                <a:cs typeface="Courier New"/>
              </a:rPr>
              <a:t> </a:t>
            </a:r>
            <a:r>
              <a:rPr sz="2400" spc="15" dirty="0">
                <a:latin typeface="Courier New"/>
                <a:cs typeface="Courier New"/>
              </a:rPr>
              <a:t>expr2)</a:t>
            </a:r>
            <a:endParaRPr sz="2400">
              <a:latin typeface="Courier New"/>
              <a:cs typeface="Courier New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/>
              <a:buChar char="•"/>
              <a:tabLst>
                <a:tab pos="644525" algn="l"/>
                <a:tab pos="645160" algn="l"/>
              </a:tabLst>
            </a:pPr>
            <a:r>
              <a:rPr sz="2400" spc="10" dirty="0">
                <a:latin typeface="Courier New"/>
                <a:cs typeface="Courier New"/>
              </a:rPr>
              <a:t>NVL2 (expr1, expr2,</a:t>
            </a:r>
            <a:r>
              <a:rPr sz="2400" spc="-740" dirty="0">
                <a:latin typeface="Courier New"/>
                <a:cs typeface="Courier New"/>
              </a:rPr>
              <a:t> </a:t>
            </a:r>
            <a:r>
              <a:rPr sz="2400" spc="15" dirty="0">
                <a:latin typeface="Courier New"/>
                <a:cs typeface="Courier New"/>
              </a:rPr>
              <a:t>expr3)</a:t>
            </a:r>
            <a:endParaRPr sz="2400">
              <a:latin typeface="Courier New"/>
              <a:cs typeface="Courier New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/>
              <a:buChar char="•"/>
              <a:tabLst>
                <a:tab pos="644525" algn="l"/>
                <a:tab pos="645160" algn="l"/>
              </a:tabLst>
            </a:pPr>
            <a:r>
              <a:rPr sz="2400" spc="10" dirty="0">
                <a:latin typeface="Courier New"/>
                <a:cs typeface="Courier New"/>
              </a:rPr>
              <a:t>NULLIF (expr1,</a:t>
            </a:r>
            <a:r>
              <a:rPr sz="2400" spc="-755" dirty="0">
                <a:latin typeface="Courier New"/>
                <a:cs typeface="Courier New"/>
              </a:rPr>
              <a:t> </a:t>
            </a:r>
            <a:r>
              <a:rPr sz="2400" spc="15" dirty="0">
                <a:latin typeface="Courier New"/>
                <a:cs typeface="Courier New"/>
              </a:rPr>
              <a:t>expr2)</a:t>
            </a:r>
            <a:endParaRPr sz="2400">
              <a:latin typeface="Courier New"/>
              <a:cs typeface="Courier New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/>
              <a:buChar char="•"/>
              <a:tabLst>
                <a:tab pos="644525" algn="l"/>
                <a:tab pos="645160" algn="l"/>
              </a:tabLst>
            </a:pPr>
            <a:r>
              <a:rPr sz="2400" spc="10" dirty="0">
                <a:latin typeface="Courier New"/>
                <a:cs typeface="Courier New"/>
              </a:rPr>
              <a:t>COALESCE (expr1, expr2, ...,</a:t>
            </a:r>
            <a:r>
              <a:rPr sz="2400" spc="-715" dirty="0">
                <a:latin typeface="Courier New"/>
                <a:cs typeface="Courier New"/>
              </a:rPr>
              <a:t> </a:t>
            </a:r>
            <a:r>
              <a:rPr sz="2400" spc="15" dirty="0">
                <a:latin typeface="Courier New"/>
                <a:cs typeface="Courier New"/>
              </a:rPr>
              <a:t>exprn)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7403" y="563371"/>
            <a:ext cx="231521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ourier New"/>
                <a:cs typeface="Courier New"/>
              </a:rPr>
              <a:t>NVL</a:t>
            </a:r>
            <a:r>
              <a:rPr spc="-980" dirty="0">
                <a:latin typeface="Courier New"/>
                <a:cs typeface="Courier New"/>
              </a:rPr>
              <a:t> </a:t>
            </a:r>
            <a:r>
              <a:rPr dirty="0"/>
              <a:t>Function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29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26820"/>
            <a:ext cx="7842884" cy="290068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5" dirty="0">
                <a:latin typeface="Arial"/>
                <a:cs typeface="Arial"/>
              </a:rPr>
              <a:t>Converts a null value to an actual value:</a:t>
            </a:r>
            <a:endParaRPr sz="2400">
              <a:latin typeface="Arial"/>
              <a:cs typeface="Arial"/>
            </a:endParaRPr>
          </a:p>
          <a:p>
            <a:pPr marL="644525" marR="5080" indent="-506730">
              <a:lnSpc>
                <a:spcPct val="100800"/>
              </a:lnSpc>
              <a:spcBef>
                <a:spcPts val="575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Data types that can be used are date, character, and  number.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Data types must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match:</a:t>
            </a:r>
            <a:endParaRPr sz="2400">
              <a:latin typeface="Arial"/>
              <a:cs typeface="Arial"/>
            </a:endParaRPr>
          </a:p>
          <a:p>
            <a:pPr marL="1135380" lvl="1" indent="-365125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1135380" algn="l"/>
                <a:tab pos="1136015" algn="l"/>
              </a:tabLst>
            </a:pPr>
            <a:r>
              <a:rPr sz="2200" spc="-5" dirty="0">
                <a:latin typeface="Courier New"/>
                <a:cs typeface="Courier New"/>
              </a:rPr>
              <a:t>NVL(commission_pct,0)</a:t>
            </a:r>
            <a:endParaRPr sz="2200">
              <a:latin typeface="Courier New"/>
              <a:cs typeface="Courier New"/>
            </a:endParaRPr>
          </a:p>
          <a:p>
            <a:pPr marL="1135380" lvl="1" indent="-365125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Font typeface="Arial"/>
              <a:buChar char="–"/>
              <a:tabLst>
                <a:tab pos="1135380" algn="l"/>
                <a:tab pos="1136015" algn="l"/>
              </a:tabLst>
            </a:pPr>
            <a:r>
              <a:rPr sz="2200" spc="-5" dirty="0">
                <a:latin typeface="Courier New"/>
                <a:cs typeface="Courier New"/>
              </a:rPr>
              <a:t>NVL(hire_date,'01-JAN-97')</a:t>
            </a:r>
            <a:endParaRPr sz="2200">
              <a:latin typeface="Courier New"/>
              <a:cs typeface="Courier New"/>
            </a:endParaRPr>
          </a:p>
          <a:p>
            <a:pPr marL="1135380" lvl="1" indent="-365125">
              <a:lnSpc>
                <a:spcPct val="100000"/>
              </a:lnSpc>
              <a:spcBef>
                <a:spcPts val="525"/>
              </a:spcBef>
              <a:buClr>
                <a:srgbClr val="FF0000"/>
              </a:buClr>
              <a:buFont typeface="Arial"/>
              <a:buChar char="–"/>
              <a:tabLst>
                <a:tab pos="1135380" algn="l"/>
                <a:tab pos="1136015" algn="l"/>
              </a:tabLst>
            </a:pPr>
            <a:r>
              <a:rPr sz="2200" spc="-5" dirty="0">
                <a:latin typeface="Courier New"/>
                <a:cs typeface="Courier New"/>
              </a:rPr>
              <a:t>NVL(job_id,'No Job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Yet')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88817" y="563371"/>
            <a:ext cx="407098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Using the </a:t>
            </a:r>
            <a:r>
              <a:rPr spc="5" dirty="0">
                <a:latin typeface="Courier New"/>
                <a:cs typeface="Courier New"/>
              </a:rPr>
              <a:t>NVL</a:t>
            </a:r>
            <a:r>
              <a:rPr spc="-969" dirty="0">
                <a:latin typeface="Courier New"/>
                <a:cs typeface="Courier New"/>
              </a:rPr>
              <a:t> </a:t>
            </a:r>
            <a:r>
              <a:rPr dirty="0"/>
              <a:t>Function</a:t>
            </a:r>
          </a:p>
        </p:txBody>
      </p:sp>
      <p:pic>
        <p:nvPicPr>
          <p:cNvPr id="3" name="Picture 2" descr="Statement using the NVL function">
            <a:extLst>
              <a:ext uri="{FF2B5EF4-FFF2-40B4-BE49-F238E27FC236}">
                <a16:creationId xmlns:a16="http://schemas.microsoft.com/office/drawing/2014/main" id="{D6C9AF8C-174F-457B-A7C7-EDF955A0C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36" y="1281366"/>
            <a:ext cx="9227820" cy="1426778"/>
          </a:xfrm>
          <a:prstGeom prst="rect">
            <a:avLst/>
          </a:prstGeom>
        </p:spPr>
      </p:pic>
      <p:sp>
        <p:nvSpPr>
          <p:cNvPr id="30" name="object 30" descr="LAST_NAME, SALARY, NVL(COMMISSION-PCT,0) and AN-SAL"/>
          <p:cNvSpPr/>
          <p:nvPr/>
        </p:nvSpPr>
        <p:spPr>
          <a:xfrm>
            <a:off x="837438" y="3047238"/>
            <a:ext cx="5494782" cy="2766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6355" y="5636767"/>
            <a:ext cx="36068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40" dirty="0">
                <a:latin typeface="Arial"/>
                <a:cs typeface="Arial"/>
              </a:rPr>
              <a:t>…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10100" y="5915405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141732"/>
                </a:moveTo>
                <a:lnTo>
                  <a:pt x="0" y="0"/>
                </a:lnTo>
              </a:path>
            </a:pathLst>
          </a:custGeom>
          <a:ln w="31242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9046" y="5814821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102870" y="102869"/>
                </a:moveTo>
                <a:lnTo>
                  <a:pt x="51816" y="0"/>
                </a:lnTo>
                <a:lnTo>
                  <a:pt x="0" y="102869"/>
                </a:lnTo>
                <a:lnTo>
                  <a:pt x="102870" y="102869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33515" y="5915405"/>
            <a:ext cx="0" cy="234315"/>
          </a:xfrm>
          <a:custGeom>
            <a:avLst/>
            <a:gdLst/>
            <a:ahLst/>
            <a:cxnLst/>
            <a:rect l="l" t="t" r="r" b="b"/>
            <a:pathLst>
              <a:path h="234314">
                <a:moveTo>
                  <a:pt x="0" y="233934"/>
                </a:moveTo>
                <a:lnTo>
                  <a:pt x="0" y="0"/>
                </a:lnTo>
              </a:path>
            </a:pathLst>
          </a:custGeom>
          <a:ln w="31242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82461" y="5814821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102870" y="102870"/>
                </a:moveTo>
                <a:lnTo>
                  <a:pt x="51816" y="0"/>
                </a:lnTo>
                <a:lnTo>
                  <a:pt x="0" y="102870"/>
                </a:lnTo>
                <a:lnTo>
                  <a:pt x="102870" y="10287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58640" y="6065520"/>
            <a:ext cx="543560" cy="543560"/>
          </a:xfrm>
          <a:custGeom>
            <a:avLst/>
            <a:gdLst/>
            <a:ahLst/>
            <a:cxnLst/>
            <a:rect l="l" t="t" r="r" b="b"/>
            <a:pathLst>
              <a:path w="543560" h="543559">
                <a:moveTo>
                  <a:pt x="543306" y="271272"/>
                </a:moveTo>
                <a:lnTo>
                  <a:pt x="538919" y="222432"/>
                </a:lnTo>
                <a:lnTo>
                  <a:pt x="526272" y="176497"/>
                </a:lnTo>
                <a:lnTo>
                  <a:pt x="506137" y="134224"/>
                </a:lnTo>
                <a:lnTo>
                  <a:pt x="479285" y="96373"/>
                </a:lnTo>
                <a:lnTo>
                  <a:pt x="446488" y="63702"/>
                </a:lnTo>
                <a:lnTo>
                  <a:pt x="408516" y="36971"/>
                </a:lnTo>
                <a:lnTo>
                  <a:pt x="366142" y="16937"/>
                </a:lnTo>
                <a:lnTo>
                  <a:pt x="320137" y="4360"/>
                </a:lnTo>
                <a:lnTo>
                  <a:pt x="271272" y="0"/>
                </a:lnTo>
                <a:lnTo>
                  <a:pt x="222432" y="4360"/>
                </a:lnTo>
                <a:lnTo>
                  <a:pt x="176497" y="16937"/>
                </a:lnTo>
                <a:lnTo>
                  <a:pt x="134224" y="36971"/>
                </a:lnTo>
                <a:lnTo>
                  <a:pt x="96373" y="63702"/>
                </a:lnTo>
                <a:lnTo>
                  <a:pt x="63702" y="96373"/>
                </a:lnTo>
                <a:lnTo>
                  <a:pt x="36971" y="134224"/>
                </a:lnTo>
                <a:lnTo>
                  <a:pt x="16937" y="176497"/>
                </a:lnTo>
                <a:lnTo>
                  <a:pt x="4360" y="222432"/>
                </a:lnTo>
                <a:lnTo>
                  <a:pt x="0" y="271272"/>
                </a:lnTo>
                <a:lnTo>
                  <a:pt x="4360" y="320137"/>
                </a:lnTo>
                <a:lnTo>
                  <a:pt x="16937" y="366142"/>
                </a:lnTo>
                <a:lnTo>
                  <a:pt x="36971" y="408516"/>
                </a:lnTo>
                <a:lnTo>
                  <a:pt x="63702" y="446488"/>
                </a:lnTo>
                <a:lnTo>
                  <a:pt x="96373" y="479285"/>
                </a:lnTo>
                <a:lnTo>
                  <a:pt x="134224" y="506137"/>
                </a:lnTo>
                <a:lnTo>
                  <a:pt x="176497" y="526272"/>
                </a:lnTo>
                <a:lnTo>
                  <a:pt x="222432" y="538919"/>
                </a:lnTo>
                <a:lnTo>
                  <a:pt x="271272" y="543306"/>
                </a:lnTo>
                <a:lnTo>
                  <a:pt x="320137" y="538919"/>
                </a:lnTo>
                <a:lnTo>
                  <a:pt x="366142" y="526272"/>
                </a:lnTo>
                <a:lnTo>
                  <a:pt x="408516" y="506137"/>
                </a:lnTo>
                <a:lnTo>
                  <a:pt x="446488" y="479285"/>
                </a:lnTo>
                <a:lnTo>
                  <a:pt x="479285" y="446488"/>
                </a:lnTo>
                <a:lnTo>
                  <a:pt x="506137" y="408516"/>
                </a:lnTo>
                <a:lnTo>
                  <a:pt x="526272" y="366142"/>
                </a:lnTo>
                <a:lnTo>
                  <a:pt x="538919" y="320137"/>
                </a:lnTo>
                <a:lnTo>
                  <a:pt x="543306" y="271272"/>
                </a:lnTo>
                <a:close/>
              </a:path>
            </a:pathLst>
          </a:custGeom>
          <a:solidFill>
            <a:srgbClr val="9A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58640" y="6065520"/>
            <a:ext cx="543560" cy="543560"/>
          </a:xfrm>
          <a:custGeom>
            <a:avLst/>
            <a:gdLst/>
            <a:ahLst/>
            <a:cxnLst/>
            <a:rect l="l" t="t" r="r" b="b"/>
            <a:pathLst>
              <a:path w="543560" h="543559">
                <a:moveTo>
                  <a:pt x="543306" y="271272"/>
                </a:moveTo>
                <a:lnTo>
                  <a:pt x="538919" y="222432"/>
                </a:lnTo>
                <a:lnTo>
                  <a:pt x="526272" y="176497"/>
                </a:lnTo>
                <a:lnTo>
                  <a:pt x="506137" y="134224"/>
                </a:lnTo>
                <a:lnTo>
                  <a:pt x="479285" y="96373"/>
                </a:lnTo>
                <a:lnTo>
                  <a:pt x="446488" y="63702"/>
                </a:lnTo>
                <a:lnTo>
                  <a:pt x="408516" y="36971"/>
                </a:lnTo>
                <a:lnTo>
                  <a:pt x="366142" y="16937"/>
                </a:lnTo>
                <a:lnTo>
                  <a:pt x="320137" y="4360"/>
                </a:lnTo>
                <a:lnTo>
                  <a:pt x="271272" y="0"/>
                </a:lnTo>
                <a:lnTo>
                  <a:pt x="222432" y="4360"/>
                </a:lnTo>
                <a:lnTo>
                  <a:pt x="176497" y="16937"/>
                </a:lnTo>
                <a:lnTo>
                  <a:pt x="134224" y="36971"/>
                </a:lnTo>
                <a:lnTo>
                  <a:pt x="96373" y="63702"/>
                </a:lnTo>
                <a:lnTo>
                  <a:pt x="63702" y="96373"/>
                </a:lnTo>
                <a:lnTo>
                  <a:pt x="36971" y="134224"/>
                </a:lnTo>
                <a:lnTo>
                  <a:pt x="16937" y="176497"/>
                </a:lnTo>
                <a:lnTo>
                  <a:pt x="4360" y="222432"/>
                </a:lnTo>
                <a:lnTo>
                  <a:pt x="0" y="271272"/>
                </a:lnTo>
                <a:lnTo>
                  <a:pt x="4360" y="320137"/>
                </a:lnTo>
                <a:lnTo>
                  <a:pt x="16937" y="366142"/>
                </a:lnTo>
                <a:lnTo>
                  <a:pt x="36971" y="408516"/>
                </a:lnTo>
                <a:lnTo>
                  <a:pt x="63702" y="446488"/>
                </a:lnTo>
                <a:lnTo>
                  <a:pt x="96373" y="479285"/>
                </a:lnTo>
                <a:lnTo>
                  <a:pt x="134224" y="506137"/>
                </a:lnTo>
                <a:lnTo>
                  <a:pt x="176497" y="526272"/>
                </a:lnTo>
                <a:lnTo>
                  <a:pt x="222432" y="538919"/>
                </a:lnTo>
                <a:lnTo>
                  <a:pt x="271272" y="543306"/>
                </a:lnTo>
                <a:lnTo>
                  <a:pt x="320137" y="538919"/>
                </a:lnTo>
                <a:lnTo>
                  <a:pt x="366142" y="526272"/>
                </a:lnTo>
                <a:lnTo>
                  <a:pt x="408516" y="506137"/>
                </a:lnTo>
                <a:lnTo>
                  <a:pt x="446488" y="479285"/>
                </a:lnTo>
                <a:lnTo>
                  <a:pt x="479285" y="446488"/>
                </a:lnTo>
                <a:lnTo>
                  <a:pt x="506137" y="408516"/>
                </a:lnTo>
                <a:lnTo>
                  <a:pt x="526272" y="366142"/>
                </a:lnTo>
                <a:lnTo>
                  <a:pt x="538919" y="320137"/>
                </a:lnTo>
                <a:lnTo>
                  <a:pt x="543306" y="271272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24247" y="6113778"/>
            <a:ext cx="21209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20" dirty="0"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22" name="object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99759" y="6065520"/>
            <a:ext cx="555625" cy="554355"/>
          </a:xfrm>
          <a:custGeom>
            <a:avLst/>
            <a:gdLst/>
            <a:ahLst/>
            <a:cxnLst/>
            <a:rect l="l" t="t" r="r" b="b"/>
            <a:pathLst>
              <a:path w="555625" h="554354">
                <a:moveTo>
                  <a:pt x="555498" y="276606"/>
                </a:moveTo>
                <a:lnTo>
                  <a:pt x="551002" y="226781"/>
                </a:lnTo>
                <a:lnTo>
                  <a:pt x="538046" y="179929"/>
                </a:lnTo>
                <a:lnTo>
                  <a:pt x="517426" y="136821"/>
                </a:lnTo>
                <a:lnTo>
                  <a:pt x="489938" y="98229"/>
                </a:lnTo>
                <a:lnTo>
                  <a:pt x="456380" y="64923"/>
                </a:lnTo>
                <a:lnTo>
                  <a:pt x="417547" y="37676"/>
                </a:lnTo>
                <a:lnTo>
                  <a:pt x="374237" y="17259"/>
                </a:lnTo>
                <a:lnTo>
                  <a:pt x="327245" y="4443"/>
                </a:lnTo>
                <a:lnTo>
                  <a:pt x="277368" y="0"/>
                </a:lnTo>
                <a:lnTo>
                  <a:pt x="227517" y="4443"/>
                </a:lnTo>
                <a:lnTo>
                  <a:pt x="180595" y="17259"/>
                </a:lnTo>
                <a:lnTo>
                  <a:pt x="137385" y="37676"/>
                </a:lnTo>
                <a:lnTo>
                  <a:pt x="98673" y="64923"/>
                </a:lnTo>
                <a:lnTo>
                  <a:pt x="65241" y="98229"/>
                </a:lnTo>
                <a:lnTo>
                  <a:pt x="37874" y="136821"/>
                </a:lnTo>
                <a:lnTo>
                  <a:pt x="17355" y="179929"/>
                </a:lnTo>
                <a:lnTo>
                  <a:pt x="4469" y="226781"/>
                </a:lnTo>
                <a:lnTo>
                  <a:pt x="0" y="276606"/>
                </a:lnTo>
                <a:lnTo>
                  <a:pt x="4469" y="326456"/>
                </a:lnTo>
                <a:lnTo>
                  <a:pt x="17355" y="373378"/>
                </a:lnTo>
                <a:lnTo>
                  <a:pt x="37874" y="416588"/>
                </a:lnTo>
                <a:lnTo>
                  <a:pt x="65241" y="455300"/>
                </a:lnTo>
                <a:lnTo>
                  <a:pt x="98673" y="488732"/>
                </a:lnTo>
                <a:lnTo>
                  <a:pt x="137385" y="516099"/>
                </a:lnTo>
                <a:lnTo>
                  <a:pt x="180595" y="536618"/>
                </a:lnTo>
                <a:lnTo>
                  <a:pt x="227517" y="549504"/>
                </a:lnTo>
                <a:lnTo>
                  <a:pt x="277368" y="553974"/>
                </a:lnTo>
                <a:lnTo>
                  <a:pt x="327245" y="549504"/>
                </a:lnTo>
                <a:lnTo>
                  <a:pt x="374237" y="536618"/>
                </a:lnTo>
                <a:lnTo>
                  <a:pt x="417547" y="516099"/>
                </a:lnTo>
                <a:lnTo>
                  <a:pt x="456380" y="488732"/>
                </a:lnTo>
                <a:lnTo>
                  <a:pt x="489938" y="455300"/>
                </a:lnTo>
                <a:lnTo>
                  <a:pt x="517426" y="416588"/>
                </a:lnTo>
                <a:lnTo>
                  <a:pt x="538046" y="373378"/>
                </a:lnTo>
                <a:lnTo>
                  <a:pt x="551002" y="326456"/>
                </a:lnTo>
                <a:lnTo>
                  <a:pt x="555498" y="276606"/>
                </a:lnTo>
                <a:close/>
              </a:path>
            </a:pathLst>
          </a:custGeom>
          <a:solidFill>
            <a:srgbClr val="9A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99759" y="6065520"/>
            <a:ext cx="555625" cy="554355"/>
          </a:xfrm>
          <a:custGeom>
            <a:avLst/>
            <a:gdLst/>
            <a:ahLst/>
            <a:cxnLst/>
            <a:rect l="l" t="t" r="r" b="b"/>
            <a:pathLst>
              <a:path w="555625" h="554354">
                <a:moveTo>
                  <a:pt x="555498" y="276606"/>
                </a:moveTo>
                <a:lnTo>
                  <a:pt x="551002" y="226781"/>
                </a:lnTo>
                <a:lnTo>
                  <a:pt x="538046" y="179929"/>
                </a:lnTo>
                <a:lnTo>
                  <a:pt x="517426" y="136821"/>
                </a:lnTo>
                <a:lnTo>
                  <a:pt x="489938" y="98229"/>
                </a:lnTo>
                <a:lnTo>
                  <a:pt x="456380" y="64923"/>
                </a:lnTo>
                <a:lnTo>
                  <a:pt x="417547" y="37676"/>
                </a:lnTo>
                <a:lnTo>
                  <a:pt x="374237" y="17259"/>
                </a:lnTo>
                <a:lnTo>
                  <a:pt x="327245" y="4443"/>
                </a:lnTo>
                <a:lnTo>
                  <a:pt x="277368" y="0"/>
                </a:lnTo>
                <a:lnTo>
                  <a:pt x="227517" y="4443"/>
                </a:lnTo>
                <a:lnTo>
                  <a:pt x="180595" y="17259"/>
                </a:lnTo>
                <a:lnTo>
                  <a:pt x="137385" y="37676"/>
                </a:lnTo>
                <a:lnTo>
                  <a:pt x="98673" y="64923"/>
                </a:lnTo>
                <a:lnTo>
                  <a:pt x="65241" y="98229"/>
                </a:lnTo>
                <a:lnTo>
                  <a:pt x="37874" y="136821"/>
                </a:lnTo>
                <a:lnTo>
                  <a:pt x="17355" y="179929"/>
                </a:lnTo>
                <a:lnTo>
                  <a:pt x="4469" y="226781"/>
                </a:lnTo>
                <a:lnTo>
                  <a:pt x="0" y="276606"/>
                </a:lnTo>
                <a:lnTo>
                  <a:pt x="4469" y="326456"/>
                </a:lnTo>
                <a:lnTo>
                  <a:pt x="17355" y="373378"/>
                </a:lnTo>
                <a:lnTo>
                  <a:pt x="37874" y="416588"/>
                </a:lnTo>
                <a:lnTo>
                  <a:pt x="65241" y="455300"/>
                </a:lnTo>
                <a:lnTo>
                  <a:pt x="98673" y="488732"/>
                </a:lnTo>
                <a:lnTo>
                  <a:pt x="137385" y="516099"/>
                </a:lnTo>
                <a:lnTo>
                  <a:pt x="180595" y="536618"/>
                </a:lnTo>
                <a:lnTo>
                  <a:pt x="227517" y="549504"/>
                </a:lnTo>
                <a:lnTo>
                  <a:pt x="277368" y="553974"/>
                </a:lnTo>
                <a:lnTo>
                  <a:pt x="327245" y="549504"/>
                </a:lnTo>
                <a:lnTo>
                  <a:pt x="374237" y="536618"/>
                </a:lnTo>
                <a:lnTo>
                  <a:pt x="417547" y="516099"/>
                </a:lnTo>
                <a:lnTo>
                  <a:pt x="456380" y="488732"/>
                </a:lnTo>
                <a:lnTo>
                  <a:pt x="489938" y="455300"/>
                </a:lnTo>
                <a:lnTo>
                  <a:pt x="517426" y="416588"/>
                </a:lnTo>
                <a:lnTo>
                  <a:pt x="538046" y="373378"/>
                </a:lnTo>
                <a:lnTo>
                  <a:pt x="551002" y="326456"/>
                </a:lnTo>
                <a:lnTo>
                  <a:pt x="555498" y="276606"/>
                </a:lnTo>
                <a:close/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70702" y="6119114"/>
            <a:ext cx="21209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20" dirty="0"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31" name="object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0580" y="3040379"/>
            <a:ext cx="5508625" cy="2780665"/>
          </a:xfrm>
          <a:custGeom>
            <a:avLst/>
            <a:gdLst/>
            <a:ahLst/>
            <a:cxnLst/>
            <a:rect l="l" t="t" r="r" b="b"/>
            <a:pathLst>
              <a:path w="5508625" h="2780665">
                <a:moveTo>
                  <a:pt x="5508498" y="2780537"/>
                </a:moveTo>
                <a:lnTo>
                  <a:pt x="5508498" y="0"/>
                </a:lnTo>
                <a:lnTo>
                  <a:pt x="0" y="0"/>
                </a:lnTo>
                <a:lnTo>
                  <a:pt x="0" y="2780538"/>
                </a:lnTo>
                <a:lnTo>
                  <a:pt x="5508498" y="2780537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30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79851" y="563371"/>
            <a:ext cx="428942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Using the </a:t>
            </a:r>
            <a:r>
              <a:rPr spc="5" dirty="0">
                <a:latin typeface="Courier New"/>
                <a:cs typeface="Courier New"/>
              </a:rPr>
              <a:t>NVL2</a:t>
            </a:r>
            <a:r>
              <a:rPr spc="-965" dirty="0">
                <a:latin typeface="Courier New"/>
                <a:cs typeface="Courier New"/>
              </a:rPr>
              <a:t> </a:t>
            </a:r>
            <a:r>
              <a:rPr dirty="0"/>
              <a:t>Function</a:t>
            </a:r>
          </a:p>
        </p:txBody>
      </p:sp>
      <p:pic>
        <p:nvPicPr>
          <p:cNvPr id="40" name="Picture 39" descr="Statement using NVL2 function">
            <a:extLst>
              <a:ext uri="{FF2B5EF4-FFF2-40B4-BE49-F238E27FC236}">
                <a16:creationId xmlns:a16="http://schemas.microsoft.com/office/drawing/2014/main" id="{7570228A-D5CD-4B2C-9901-FC4CD0F2F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61" y="1256664"/>
            <a:ext cx="9095044" cy="1715135"/>
          </a:xfrm>
          <a:prstGeom prst="rect">
            <a:avLst/>
          </a:prstGeom>
        </p:spPr>
      </p:pic>
      <p:pic>
        <p:nvPicPr>
          <p:cNvPr id="42" name="Picture 41" descr="Table shows Last_name, Salary, Commission_PCT, and Income">
            <a:extLst>
              <a:ext uri="{FF2B5EF4-FFF2-40B4-BE49-F238E27FC236}">
                <a16:creationId xmlns:a16="http://schemas.microsoft.com/office/drawing/2014/main" id="{FB60F7F9-1E7F-4D09-8102-D3F7CD74E1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0" b="1970"/>
          <a:stretch/>
        </p:blipFill>
        <p:spPr>
          <a:xfrm>
            <a:off x="800714" y="3295337"/>
            <a:ext cx="6590685" cy="3831794"/>
          </a:xfrm>
          <a:prstGeom prst="rect">
            <a:avLst/>
          </a:prstGeom>
        </p:spPr>
      </p:pic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31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61920" y="563371"/>
            <a:ext cx="47256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Using the </a:t>
            </a:r>
            <a:r>
              <a:rPr spc="5" dirty="0">
                <a:latin typeface="Courier New"/>
                <a:cs typeface="Courier New"/>
              </a:rPr>
              <a:t>NULLIF</a:t>
            </a:r>
            <a:r>
              <a:rPr spc="-965" dirty="0">
                <a:latin typeface="Courier New"/>
                <a:cs typeface="Courier New"/>
              </a:rPr>
              <a:t> </a:t>
            </a:r>
            <a:r>
              <a:rPr dirty="0"/>
              <a:t>Function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B214230-A3BB-4744-962A-4826BEAC2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63" y="1073277"/>
            <a:ext cx="9205646" cy="2066788"/>
          </a:xfrm>
          <a:prstGeom prst="rect">
            <a:avLst/>
          </a:prstGeom>
        </p:spPr>
      </p:pic>
      <p:sp>
        <p:nvSpPr>
          <p:cNvPr id="2" name="object 2" descr="FIRST_NAME expr1 LAST_NAME expr2 RESULT"/>
          <p:cNvSpPr/>
          <p:nvPr/>
        </p:nvSpPr>
        <p:spPr>
          <a:xfrm>
            <a:off x="1005077" y="3550920"/>
            <a:ext cx="5205984" cy="251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8219" y="3544061"/>
            <a:ext cx="5219700" cy="2528570"/>
          </a:xfrm>
          <a:custGeom>
            <a:avLst/>
            <a:gdLst/>
            <a:ahLst/>
            <a:cxnLst/>
            <a:rect l="l" t="t" r="r" b="b"/>
            <a:pathLst>
              <a:path w="5219700" h="2528570">
                <a:moveTo>
                  <a:pt x="5219700" y="2528316"/>
                </a:moveTo>
                <a:lnTo>
                  <a:pt x="5219700" y="0"/>
                </a:lnTo>
                <a:lnTo>
                  <a:pt x="0" y="0"/>
                </a:lnTo>
                <a:lnTo>
                  <a:pt x="0" y="2528316"/>
                </a:lnTo>
                <a:lnTo>
                  <a:pt x="5219700" y="2528316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83996" y="5888228"/>
            <a:ext cx="36068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40" dirty="0">
                <a:latin typeface="Arial"/>
                <a:cs typeface="Arial"/>
              </a:rPr>
              <a:t>…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88079" y="6166865"/>
            <a:ext cx="3175" cy="415290"/>
          </a:xfrm>
          <a:custGeom>
            <a:avLst/>
            <a:gdLst/>
            <a:ahLst/>
            <a:cxnLst/>
            <a:rect l="l" t="t" r="r" b="b"/>
            <a:pathLst>
              <a:path w="3175" h="415290">
                <a:moveTo>
                  <a:pt x="3048" y="415289"/>
                </a:moveTo>
                <a:lnTo>
                  <a:pt x="0" y="0"/>
                </a:lnTo>
              </a:path>
            </a:pathLst>
          </a:custGeom>
          <a:ln w="31241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37026" y="6066282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102870" y="102108"/>
                </a:moveTo>
                <a:lnTo>
                  <a:pt x="50292" y="0"/>
                </a:lnTo>
                <a:lnTo>
                  <a:pt x="0" y="102870"/>
                </a:lnTo>
                <a:lnTo>
                  <a:pt x="102870" y="10210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78146" y="6166865"/>
            <a:ext cx="5715" cy="354330"/>
          </a:xfrm>
          <a:custGeom>
            <a:avLst/>
            <a:gdLst/>
            <a:ahLst/>
            <a:cxnLst/>
            <a:rect l="l" t="t" r="r" b="b"/>
            <a:pathLst>
              <a:path w="5714" h="354329">
                <a:moveTo>
                  <a:pt x="5334" y="354329"/>
                </a:moveTo>
                <a:lnTo>
                  <a:pt x="0" y="0"/>
                </a:lnTo>
              </a:path>
            </a:pathLst>
          </a:custGeom>
          <a:ln w="31242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27091" y="6066282"/>
            <a:ext cx="102870" cy="104139"/>
          </a:xfrm>
          <a:custGeom>
            <a:avLst/>
            <a:gdLst/>
            <a:ahLst/>
            <a:cxnLst/>
            <a:rect l="l" t="t" r="r" b="b"/>
            <a:pathLst>
              <a:path w="102870" h="104139">
                <a:moveTo>
                  <a:pt x="102870" y="102108"/>
                </a:moveTo>
                <a:lnTo>
                  <a:pt x="49530" y="0"/>
                </a:lnTo>
                <a:lnTo>
                  <a:pt x="0" y="103632"/>
                </a:lnTo>
                <a:lnTo>
                  <a:pt x="102870" y="10210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15584" y="6166865"/>
            <a:ext cx="3175" cy="438150"/>
          </a:xfrm>
          <a:custGeom>
            <a:avLst/>
            <a:gdLst/>
            <a:ahLst/>
            <a:cxnLst/>
            <a:rect l="l" t="t" r="r" b="b"/>
            <a:pathLst>
              <a:path w="3175" h="438150">
                <a:moveTo>
                  <a:pt x="3048" y="438150"/>
                </a:moveTo>
                <a:lnTo>
                  <a:pt x="0" y="0"/>
                </a:lnTo>
              </a:path>
            </a:pathLst>
          </a:custGeom>
          <a:ln w="31242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64529" y="6066282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102870" y="102108"/>
                </a:moveTo>
                <a:lnTo>
                  <a:pt x="50292" y="0"/>
                </a:lnTo>
                <a:lnTo>
                  <a:pt x="0" y="102870"/>
                </a:lnTo>
                <a:lnTo>
                  <a:pt x="102870" y="10210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36620" y="6316979"/>
            <a:ext cx="542925" cy="543560"/>
          </a:xfrm>
          <a:custGeom>
            <a:avLst/>
            <a:gdLst/>
            <a:ahLst/>
            <a:cxnLst/>
            <a:rect l="l" t="t" r="r" b="b"/>
            <a:pathLst>
              <a:path w="542925" h="543559">
                <a:moveTo>
                  <a:pt x="542544" y="271272"/>
                </a:moveTo>
                <a:lnTo>
                  <a:pt x="538158" y="222432"/>
                </a:lnTo>
                <a:lnTo>
                  <a:pt x="525518" y="176497"/>
                </a:lnTo>
                <a:lnTo>
                  <a:pt x="505403" y="134224"/>
                </a:lnTo>
                <a:lnTo>
                  <a:pt x="478590" y="96373"/>
                </a:lnTo>
                <a:lnTo>
                  <a:pt x="445856" y="63702"/>
                </a:lnTo>
                <a:lnTo>
                  <a:pt x="407980" y="36971"/>
                </a:lnTo>
                <a:lnTo>
                  <a:pt x="365739" y="16937"/>
                </a:lnTo>
                <a:lnTo>
                  <a:pt x="319910" y="4360"/>
                </a:lnTo>
                <a:lnTo>
                  <a:pt x="271272" y="0"/>
                </a:lnTo>
                <a:lnTo>
                  <a:pt x="222432" y="4360"/>
                </a:lnTo>
                <a:lnTo>
                  <a:pt x="176497" y="16937"/>
                </a:lnTo>
                <a:lnTo>
                  <a:pt x="134224" y="36971"/>
                </a:lnTo>
                <a:lnTo>
                  <a:pt x="96373" y="63702"/>
                </a:lnTo>
                <a:lnTo>
                  <a:pt x="63702" y="96373"/>
                </a:lnTo>
                <a:lnTo>
                  <a:pt x="36971" y="134224"/>
                </a:lnTo>
                <a:lnTo>
                  <a:pt x="16937" y="176497"/>
                </a:lnTo>
                <a:lnTo>
                  <a:pt x="4360" y="222432"/>
                </a:lnTo>
                <a:lnTo>
                  <a:pt x="0" y="271272"/>
                </a:lnTo>
                <a:lnTo>
                  <a:pt x="4360" y="320137"/>
                </a:lnTo>
                <a:lnTo>
                  <a:pt x="16937" y="366142"/>
                </a:lnTo>
                <a:lnTo>
                  <a:pt x="36971" y="408516"/>
                </a:lnTo>
                <a:lnTo>
                  <a:pt x="63702" y="446488"/>
                </a:lnTo>
                <a:lnTo>
                  <a:pt x="96373" y="479285"/>
                </a:lnTo>
                <a:lnTo>
                  <a:pt x="134224" y="506137"/>
                </a:lnTo>
                <a:lnTo>
                  <a:pt x="176497" y="526272"/>
                </a:lnTo>
                <a:lnTo>
                  <a:pt x="222432" y="538919"/>
                </a:lnTo>
                <a:lnTo>
                  <a:pt x="271272" y="543306"/>
                </a:lnTo>
                <a:lnTo>
                  <a:pt x="319910" y="538919"/>
                </a:lnTo>
                <a:lnTo>
                  <a:pt x="365739" y="526272"/>
                </a:lnTo>
                <a:lnTo>
                  <a:pt x="407980" y="506137"/>
                </a:lnTo>
                <a:lnTo>
                  <a:pt x="445856" y="479285"/>
                </a:lnTo>
                <a:lnTo>
                  <a:pt x="478590" y="446488"/>
                </a:lnTo>
                <a:lnTo>
                  <a:pt x="505403" y="408516"/>
                </a:lnTo>
                <a:lnTo>
                  <a:pt x="525518" y="366142"/>
                </a:lnTo>
                <a:lnTo>
                  <a:pt x="538158" y="320137"/>
                </a:lnTo>
                <a:lnTo>
                  <a:pt x="542544" y="271272"/>
                </a:lnTo>
                <a:close/>
              </a:path>
            </a:pathLst>
          </a:custGeom>
          <a:solidFill>
            <a:srgbClr val="9A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36620" y="6316979"/>
            <a:ext cx="542925" cy="543560"/>
          </a:xfrm>
          <a:custGeom>
            <a:avLst/>
            <a:gdLst/>
            <a:ahLst/>
            <a:cxnLst/>
            <a:rect l="l" t="t" r="r" b="b"/>
            <a:pathLst>
              <a:path w="542925" h="543559">
                <a:moveTo>
                  <a:pt x="542544" y="271272"/>
                </a:moveTo>
                <a:lnTo>
                  <a:pt x="538158" y="222432"/>
                </a:lnTo>
                <a:lnTo>
                  <a:pt x="525518" y="176497"/>
                </a:lnTo>
                <a:lnTo>
                  <a:pt x="505403" y="134224"/>
                </a:lnTo>
                <a:lnTo>
                  <a:pt x="478590" y="96373"/>
                </a:lnTo>
                <a:lnTo>
                  <a:pt x="445856" y="63702"/>
                </a:lnTo>
                <a:lnTo>
                  <a:pt x="407980" y="36971"/>
                </a:lnTo>
                <a:lnTo>
                  <a:pt x="365739" y="16937"/>
                </a:lnTo>
                <a:lnTo>
                  <a:pt x="319910" y="4360"/>
                </a:lnTo>
                <a:lnTo>
                  <a:pt x="271272" y="0"/>
                </a:lnTo>
                <a:lnTo>
                  <a:pt x="222432" y="4360"/>
                </a:lnTo>
                <a:lnTo>
                  <a:pt x="176497" y="16937"/>
                </a:lnTo>
                <a:lnTo>
                  <a:pt x="134224" y="36971"/>
                </a:lnTo>
                <a:lnTo>
                  <a:pt x="96373" y="63702"/>
                </a:lnTo>
                <a:lnTo>
                  <a:pt x="63702" y="96373"/>
                </a:lnTo>
                <a:lnTo>
                  <a:pt x="36971" y="134224"/>
                </a:lnTo>
                <a:lnTo>
                  <a:pt x="16937" y="176497"/>
                </a:lnTo>
                <a:lnTo>
                  <a:pt x="4360" y="222432"/>
                </a:lnTo>
                <a:lnTo>
                  <a:pt x="0" y="271272"/>
                </a:lnTo>
                <a:lnTo>
                  <a:pt x="4360" y="320137"/>
                </a:lnTo>
                <a:lnTo>
                  <a:pt x="16937" y="366142"/>
                </a:lnTo>
                <a:lnTo>
                  <a:pt x="36971" y="408516"/>
                </a:lnTo>
                <a:lnTo>
                  <a:pt x="63702" y="446488"/>
                </a:lnTo>
                <a:lnTo>
                  <a:pt x="96373" y="479285"/>
                </a:lnTo>
                <a:lnTo>
                  <a:pt x="134224" y="506137"/>
                </a:lnTo>
                <a:lnTo>
                  <a:pt x="176497" y="526272"/>
                </a:lnTo>
                <a:lnTo>
                  <a:pt x="222432" y="538919"/>
                </a:lnTo>
                <a:lnTo>
                  <a:pt x="271272" y="543306"/>
                </a:lnTo>
                <a:lnTo>
                  <a:pt x="319910" y="538919"/>
                </a:lnTo>
                <a:lnTo>
                  <a:pt x="365739" y="526272"/>
                </a:lnTo>
                <a:lnTo>
                  <a:pt x="407980" y="506137"/>
                </a:lnTo>
                <a:lnTo>
                  <a:pt x="445856" y="479285"/>
                </a:lnTo>
                <a:lnTo>
                  <a:pt x="478590" y="446488"/>
                </a:lnTo>
                <a:lnTo>
                  <a:pt x="505403" y="408516"/>
                </a:lnTo>
                <a:lnTo>
                  <a:pt x="525518" y="366142"/>
                </a:lnTo>
                <a:lnTo>
                  <a:pt x="538158" y="320137"/>
                </a:lnTo>
                <a:lnTo>
                  <a:pt x="542544" y="271272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601465" y="6365240"/>
            <a:ext cx="21209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20" dirty="0"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31" name="object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5161" y="6316979"/>
            <a:ext cx="555625" cy="554355"/>
          </a:xfrm>
          <a:custGeom>
            <a:avLst/>
            <a:gdLst/>
            <a:ahLst/>
            <a:cxnLst/>
            <a:rect l="l" t="t" r="r" b="b"/>
            <a:pathLst>
              <a:path w="555625" h="554354">
                <a:moveTo>
                  <a:pt x="555498" y="276605"/>
                </a:moveTo>
                <a:lnTo>
                  <a:pt x="551002" y="226781"/>
                </a:lnTo>
                <a:lnTo>
                  <a:pt x="538046" y="179929"/>
                </a:lnTo>
                <a:lnTo>
                  <a:pt x="517426" y="136821"/>
                </a:lnTo>
                <a:lnTo>
                  <a:pt x="489938" y="98229"/>
                </a:lnTo>
                <a:lnTo>
                  <a:pt x="456380" y="64923"/>
                </a:lnTo>
                <a:lnTo>
                  <a:pt x="417547" y="37676"/>
                </a:lnTo>
                <a:lnTo>
                  <a:pt x="374237" y="17259"/>
                </a:lnTo>
                <a:lnTo>
                  <a:pt x="327245" y="4443"/>
                </a:lnTo>
                <a:lnTo>
                  <a:pt x="277368" y="0"/>
                </a:lnTo>
                <a:lnTo>
                  <a:pt x="227517" y="4443"/>
                </a:lnTo>
                <a:lnTo>
                  <a:pt x="180595" y="17259"/>
                </a:lnTo>
                <a:lnTo>
                  <a:pt x="137385" y="37676"/>
                </a:lnTo>
                <a:lnTo>
                  <a:pt x="98673" y="64923"/>
                </a:lnTo>
                <a:lnTo>
                  <a:pt x="65241" y="98229"/>
                </a:lnTo>
                <a:lnTo>
                  <a:pt x="37874" y="136821"/>
                </a:lnTo>
                <a:lnTo>
                  <a:pt x="17355" y="179929"/>
                </a:lnTo>
                <a:lnTo>
                  <a:pt x="4469" y="226781"/>
                </a:lnTo>
                <a:lnTo>
                  <a:pt x="0" y="276605"/>
                </a:lnTo>
                <a:lnTo>
                  <a:pt x="4469" y="326456"/>
                </a:lnTo>
                <a:lnTo>
                  <a:pt x="17355" y="373378"/>
                </a:lnTo>
                <a:lnTo>
                  <a:pt x="37874" y="416588"/>
                </a:lnTo>
                <a:lnTo>
                  <a:pt x="65241" y="455300"/>
                </a:lnTo>
                <a:lnTo>
                  <a:pt x="98673" y="488732"/>
                </a:lnTo>
                <a:lnTo>
                  <a:pt x="137385" y="516099"/>
                </a:lnTo>
                <a:lnTo>
                  <a:pt x="180595" y="536618"/>
                </a:lnTo>
                <a:lnTo>
                  <a:pt x="227517" y="549504"/>
                </a:lnTo>
                <a:lnTo>
                  <a:pt x="277368" y="553973"/>
                </a:lnTo>
                <a:lnTo>
                  <a:pt x="327245" y="549504"/>
                </a:lnTo>
                <a:lnTo>
                  <a:pt x="374237" y="536618"/>
                </a:lnTo>
                <a:lnTo>
                  <a:pt x="417547" y="516099"/>
                </a:lnTo>
                <a:lnTo>
                  <a:pt x="456380" y="488732"/>
                </a:lnTo>
                <a:lnTo>
                  <a:pt x="489938" y="455300"/>
                </a:lnTo>
                <a:lnTo>
                  <a:pt x="517426" y="416588"/>
                </a:lnTo>
                <a:lnTo>
                  <a:pt x="538046" y="373378"/>
                </a:lnTo>
                <a:lnTo>
                  <a:pt x="551002" y="326456"/>
                </a:lnTo>
                <a:lnTo>
                  <a:pt x="555498" y="276605"/>
                </a:lnTo>
                <a:close/>
              </a:path>
            </a:pathLst>
          </a:custGeom>
          <a:solidFill>
            <a:srgbClr val="9A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5161" y="6316979"/>
            <a:ext cx="555625" cy="554355"/>
          </a:xfrm>
          <a:custGeom>
            <a:avLst/>
            <a:gdLst/>
            <a:ahLst/>
            <a:cxnLst/>
            <a:rect l="l" t="t" r="r" b="b"/>
            <a:pathLst>
              <a:path w="555625" h="554354">
                <a:moveTo>
                  <a:pt x="555498" y="276605"/>
                </a:moveTo>
                <a:lnTo>
                  <a:pt x="551002" y="226781"/>
                </a:lnTo>
                <a:lnTo>
                  <a:pt x="538046" y="179929"/>
                </a:lnTo>
                <a:lnTo>
                  <a:pt x="517426" y="136821"/>
                </a:lnTo>
                <a:lnTo>
                  <a:pt x="489938" y="98229"/>
                </a:lnTo>
                <a:lnTo>
                  <a:pt x="456380" y="64923"/>
                </a:lnTo>
                <a:lnTo>
                  <a:pt x="417547" y="37676"/>
                </a:lnTo>
                <a:lnTo>
                  <a:pt x="374237" y="17259"/>
                </a:lnTo>
                <a:lnTo>
                  <a:pt x="327245" y="4443"/>
                </a:lnTo>
                <a:lnTo>
                  <a:pt x="277368" y="0"/>
                </a:lnTo>
                <a:lnTo>
                  <a:pt x="227517" y="4443"/>
                </a:lnTo>
                <a:lnTo>
                  <a:pt x="180595" y="17259"/>
                </a:lnTo>
                <a:lnTo>
                  <a:pt x="137385" y="37676"/>
                </a:lnTo>
                <a:lnTo>
                  <a:pt x="98673" y="64923"/>
                </a:lnTo>
                <a:lnTo>
                  <a:pt x="65241" y="98229"/>
                </a:lnTo>
                <a:lnTo>
                  <a:pt x="37874" y="136821"/>
                </a:lnTo>
                <a:lnTo>
                  <a:pt x="17355" y="179929"/>
                </a:lnTo>
                <a:lnTo>
                  <a:pt x="4469" y="226781"/>
                </a:lnTo>
                <a:lnTo>
                  <a:pt x="0" y="276605"/>
                </a:lnTo>
                <a:lnTo>
                  <a:pt x="4469" y="326456"/>
                </a:lnTo>
                <a:lnTo>
                  <a:pt x="17355" y="373378"/>
                </a:lnTo>
                <a:lnTo>
                  <a:pt x="37874" y="416588"/>
                </a:lnTo>
                <a:lnTo>
                  <a:pt x="65241" y="455300"/>
                </a:lnTo>
                <a:lnTo>
                  <a:pt x="98673" y="488732"/>
                </a:lnTo>
                <a:lnTo>
                  <a:pt x="137385" y="516099"/>
                </a:lnTo>
                <a:lnTo>
                  <a:pt x="180595" y="536618"/>
                </a:lnTo>
                <a:lnTo>
                  <a:pt x="227517" y="549504"/>
                </a:lnTo>
                <a:lnTo>
                  <a:pt x="277368" y="553973"/>
                </a:lnTo>
                <a:lnTo>
                  <a:pt x="327245" y="549504"/>
                </a:lnTo>
                <a:lnTo>
                  <a:pt x="374237" y="536618"/>
                </a:lnTo>
                <a:lnTo>
                  <a:pt x="417547" y="516099"/>
                </a:lnTo>
                <a:lnTo>
                  <a:pt x="456380" y="488732"/>
                </a:lnTo>
                <a:lnTo>
                  <a:pt x="489938" y="455300"/>
                </a:lnTo>
                <a:lnTo>
                  <a:pt x="517426" y="416588"/>
                </a:lnTo>
                <a:lnTo>
                  <a:pt x="538046" y="373378"/>
                </a:lnTo>
                <a:lnTo>
                  <a:pt x="551002" y="326456"/>
                </a:lnTo>
                <a:lnTo>
                  <a:pt x="555498" y="276605"/>
                </a:lnTo>
                <a:close/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896103" y="6370573"/>
            <a:ext cx="21209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20" dirty="0"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34" name="object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47182" y="6316979"/>
            <a:ext cx="555625" cy="554355"/>
          </a:xfrm>
          <a:custGeom>
            <a:avLst/>
            <a:gdLst/>
            <a:ahLst/>
            <a:cxnLst/>
            <a:rect l="l" t="t" r="r" b="b"/>
            <a:pathLst>
              <a:path w="555625" h="554354">
                <a:moveTo>
                  <a:pt x="555498" y="276605"/>
                </a:moveTo>
                <a:lnTo>
                  <a:pt x="551002" y="226781"/>
                </a:lnTo>
                <a:lnTo>
                  <a:pt x="538046" y="179929"/>
                </a:lnTo>
                <a:lnTo>
                  <a:pt x="517426" y="136821"/>
                </a:lnTo>
                <a:lnTo>
                  <a:pt x="489938" y="98229"/>
                </a:lnTo>
                <a:lnTo>
                  <a:pt x="456380" y="64923"/>
                </a:lnTo>
                <a:lnTo>
                  <a:pt x="417547" y="37676"/>
                </a:lnTo>
                <a:lnTo>
                  <a:pt x="374237" y="17259"/>
                </a:lnTo>
                <a:lnTo>
                  <a:pt x="327245" y="4443"/>
                </a:lnTo>
                <a:lnTo>
                  <a:pt x="277368" y="0"/>
                </a:lnTo>
                <a:lnTo>
                  <a:pt x="227517" y="4443"/>
                </a:lnTo>
                <a:lnTo>
                  <a:pt x="180595" y="17259"/>
                </a:lnTo>
                <a:lnTo>
                  <a:pt x="137385" y="37676"/>
                </a:lnTo>
                <a:lnTo>
                  <a:pt x="98673" y="64923"/>
                </a:lnTo>
                <a:lnTo>
                  <a:pt x="65241" y="98229"/>
                </a:lnTo>
                <a:lnTo>
                  <a:pt x="37874" y="136821"/>
                </a:lnTo>
                <a:lnTo>
                  <a:pt x="17355" y="179929"/>
                </a:lnTo>
                <a:lnTo>
                  <a:pt x="4469" y="226781"/>
                </a:lnTo>
                <a:lnTo>
                  <a:pt x="0" y="276605"/>
                </a:lnTo>
                <a:lnTo>
                  <a:pt x="4469" y="326456"/>
                </a:lnTo>
                <a:lnTo>
                  <a:pt x="17355" y="373378"/>
                </a:lnTo>
                <a:lnTo>
                  <a:pt x="37874" y="416588"/>
                </a:lnTo>
                <a:lnTo>
                  <a:pt x="65241" y="455300"/>
                </a:lnTo>
                <a:lnTo>
                  <a:pt x="98673" y="488732"/>
                </a:lnTo>
                <a:lnTo>
                  <a:pt x="137385" y="516099"/>
                </a:lnTo>
                <a:lnTo>
                  <a:pt x="180595" y="536618"/>
                </a:lnTo>
                <a:lnTo>
                  <a:pt x="227517" y="549504"/>
                </a:lnTo>
                <a:lnTo>
                  <a:pt x="277368" y="553973"/>
                </a:lnTo>
                <a:lnTo>
                  <a:pt x="327245" y="549504"/>
                </a:lnTo>
                <a:lnTo>
                  <a:pt x="374237" y="536618"/>
                </a:lnTo>
                <a:lnTo>
                  <a:pt x="417547" y="516099"/>
                </a:lnTo>
                <a:lnTo>
                  <a:pt x="456380" y="488732"/>
                </a:lnTo>
                <a:lnTo>
                  <a:pt x="489938" y="455300"/>
                </a:lnTo>
                <a:lnTo>
                  <a:pt x="517426" y="416588"/>
                </a:lnTo>
                <a:lnTo>
                  <a:pt x="538046" y="373378"/>
                </a:lnTo>
                <a:lnTo>
                  <a:pt x="551002" y="326456"/>
                </a:lnTo>
                <a:lnTo>
                  <a:pt x="555498" y="276605"/>
                </a:lnTo>
                <a:close/>
              </a:path>
            </a:pathLst>
          </a:custGeom>
          <a:solidFill>
            <a:srgbClr val="9A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47182" y="6316979"/>
            <a:ext cx="555625" cy="554355"/>
          </a:xfrm>
          <a:custGeom>
            <a:avLst/>
            <a:gdLst/>
            <a:ahLst/>
            <a:cxnLst/>
            <a:rect l="l" t="t" r="r" b="b"/>
            <a:pathLst>
              <a:path w="555625" h="554354">
                <a:moveTo>
                  <a:pt x="555498" y="276605"/>
                </a:moveTo>
                <a:lnTo>
                  <a:pt x="551002" y="226781"/>
                </a:lnTo>
                <a:lnTo>
                  <a:pt x="538046" y="179929"/>
                </a:lnTo>
                <a:lnTo>
                  <a:pt x="517426" y="136821"/>
                </a:lnTo>
                <a:lnTo>
                  <a:pt x="489938" y="98229"/>
                </a:lnTo>
                <a:lnTo>
                  <a:pt x="456380" y="64923"/>
                </a:lnTo>
                <a:lnTo>
                  <a:pt x="417547" y="37676"/>
                </a:lnTo>
                <a:lnTo>
                  <a:pt x="374237" y="17259"/>
                </a:lnTo>
                <a:lnTo>
                  <a:pt x="327245" y="4443"/>
                </a:lnTo>
                <a:lnTo>
                  <a:pt x="277368" y="0"/>
                </a:lnTo>
                <a:lnTo>
                  <a:pt x="227517" y="4443"/>
                </a:lnTo>
                <a:lnTo>
                  <a:pt x="180595" y="17259"/>
                </a:lnTo>
                <a:lnTo>
                  <a:pt x="137385" y="37676"/>
                </a:lnTo>
                <a:lnTo>
                  <a:pt x="98673" y="64923"/>
                </a:lnTo>
                <a:lnTo>
                  <a:pt x="65241" y="98229"/>
                </a:lnTo>
                <a:lnTo>
                  <a:pt x="37874" y="136821"/>
                </a:lnTo>
                <a:lnTo>
                  <a:pt x="17355" y="179929"/>
                </a:lnTo>
                <a:lnTo>
                  <a:pt x="4469" y="226781"/>
                </a:lnTo>
                <a:lnTo>
                  <a:pt x="0" y="276605"/>
                </a:lnTo>
                <a:lnTo>
                  <a:pt x="4469" y="326456"/>
                </a:lnTo>
                <a:lnTo>
                  <a:pt x="17355" y="373378"/>
                </a:lnTo>
                <a:lnTo>
                  <a:pt x="37874" y="416588"/>
                </a:lnTo>
                <a:lnTo>
                  <a:pt x="65241" y="455300"/>
                </a:lnTo>
                <a:lnTo>
                  <a:pt x="98673" y="488732"/>
                </a:lnTo>
                <a:lnTo>
                  <a:pt x="137385" y="516099"/>
                </a:lnTo>
                <a:lnTo>
                  <a:pt x="180595" y="536618"/>
                </a:lnTo>
                <a:lnTo>
                  <a:pt x="227517" y="549504"/>
                </a:lnTo>
                <a:lnTo>
                  <a:pt x="277368" y="553973"/>
                </a:lnTo>
                <a:lnTo>
                  <a:pt x="327245" y="549504"/>
                </a:lnTo>
                <a:lnTo>
                  <a:pt x="374237" y="536618"/>
                </a:lnTo>
                <a:lnTo>
                  <a:pt x="417547" y="516099"/>
                </a:lnTo>
                <a:lnTo>
                  <a:pt x="456380" y="488732"/>
                </a:lnTo>
                <a:lnTo>
                  <a:pt x="489938" y="455300"/>
                </a:lnTo>
                <a:lnTo>
                  <a:pt x="517426" y="416588"/>
                </a:lnTo>
                <a:lnTo>
                  <a:pt x="538046" y="373378"/>
                </a:lnTo>
                <a:lnTo>
                  <a:pt x="551002" y="326456"/>
                </a:lnTo>
                <a:lnTo>
                  <a:pt x="555498" y="276605"/>
                </a:lnTo>
                <a:close/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818123" y="6370573"/>
            <a:ext cx="21209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20" dirty="0"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32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3988" y="563371"/>
            <a:ext cx="516191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Using the </a:t>
            </a:r>
            <a:r>
              <a:rPr spc="5" dirty="0">
                <a:latin typeface="Courier New"/>
                <a:cs typeface="Courier New"/>
              </a:rPr>
              <a:t>COALESCE</a:t>
            </a:r>
            <a:r>
              <a:rPr spc="-965" dirty="0">
                <a:latin typeface="Courier New"/>
                <a:cs typeface="Courier New"/>
              </a:rPr>
              <a:t> </a:t>
            </a:r>
            <a:r>
              <a:rPr dirty="0"/>
              <a:t>Function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33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78178"/>
            <a:ext cx="8394700" cy="233299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519430" marR="247650" indent="-507365">
              <a:lnSpc>
                <a:spcPct val="103899"/>
              </a:lnSpc>
              <a:spcBef>
                <a:spcPts val="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advantage of the </a:t>
            </a:r>
            <a:r>
              <a:rPr sz="2400" spc="10" dirty="0">
                <a:latin typeface="Courier New"/>
                <a:cs typeface="Courier New"/>
              </a:rPr>
              <a:t>COALESCE </a:t>
            </a:r>
            <a:r>
              <a:rPr sz="2400" spc="5" dirty="0">
                <a:latin typeface="Arial"/>
                <a:cs typeface="Arial"/>
              </a:rPr>
              <a:t>function over the </a:t>
            </a:r>
            <a:r>
              <a:rPr sz="2400" spc="15" dirty="0">
                <a:latin typeface="Courier New"/>
                <a:cs typeface="Courier New"/>
              </a:rPr>
              <a:t>NVL  </a:t>
            </a:r>
            <a:r>
              <a:rPr sz="2400" spc="5" dirty="0">
                <a:latin typeface="Arial"/>
                <a:cs typeface="Arial"/>
              </a:rPr>
              <a:t>function is that the </a:t>
            </a:r>
            <a:r>
              <a:rPr sz="2400" spc="10" dirty="0">
                <a:latin typeface="Courier New"/>
                <a:cs typeface="Courier New"/>
              </a:rPr>
              <a:t>COALESCE</a:t>
            </a:r>
            <a:r>
              <a:rPr sz="2400" spc="-71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function can take multiple  alternate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values.</a:t>
            </a:r>
            <a:endParaRPr sz="2400">
              <a:latin typeface="Arial"/>
              <a:cs typeface="Arial"/>
            </a:endParaRPr>
          </a:p>
          <a:p>
            <a:pPr marL="519430" marR="5080" indent="-506730">
              <a:lnSpc>
                <a:spcPct val="103800"/>
              </a:lnSpc>
              <a:spcBef>
                <a:spcPts val="315"/>
              </a:spcBef>
              <a:buClr>
                <a:srgbClr val="FF0000"/>
              </a:buClr>
              <a:buChar char="•"/>
              <a:tabLst>
                <a:tab pos="518795" algn="l"/>
                <a:tab pos="520065" algn="l"/>
              </a:tabLst>
            </a:pPr>
            <a:r>
              <a:rPr sz="2400" spc="5" dirty="0">
                <a:latin typeface="Arial"/>
                <a:cs typeface="Arial"/>
              </a:rPr>
              <a:t>If the first expression is not null, the </a:t>
            </a:r>
            <a:r>
              <a:rPr sz="2400" spc="10" dirty="0">
                <a:latin typeface="Courier New"/>
                <a:cs typeface="Courier New"/>
              </a:rPr>
              <a:t>COALESCE </a:t>
            </a:r>
            <a:r>
              <a:rPr sz="2400" spc="5" dirty="0">
                <a:latin typeface="Arial"/>
                <a:cs typeface="Arial"/>
              </a:rPr>
              <a:t>function  returns that expression; otherwise,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5" dirty="0">
                <a:latin typeface="Arial"/>
                <a:cs typeface="Arial"/>
              </a:rPr>
              <a:t>does a </a:t>
            </a:r>
            <a:r>
              <a:rPr sz="2400" spc="10" dirty="0">
                <a:latin typeface="Courier New"/>
                <a:cs typeface="Courier New"/>
              </a:rPr>
              <a:t>COALESCE</a:t>
            </a:r>
            <a:r>
              <a:rPr sz="2400" spc="-68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of  the remaining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expressions.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3988" y="563371"/>
            <a:ext cx="516191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Using the </a:t>
            </a:r>
            <a:r>
              <a:rPr spc="5" dirty="0">
                <a:latin typeface="Courier New"/>
                <a:cs typeface="Courier New"/>
              </a:rPr>
              <a:t>COALESCE</a:t>
            </a:r>
            <a:r>
              <a:rPr spc="-965" dirty="0">
                <a:latin typeface="Courier New"/>
                <a:cs typeface="Courier New"/>
              </a:rPr>
              <a:t> </a:t>
            </a:r>
            <a:r>
              <a:rPr dirty="0"/>
              <a:t>Function</a:t>
            </a:r>
          </a:p>
        </p:txBody>
      </p:sp>
      <p:sp>
        <p:nvSpPr>
          <p:cNvPr id="2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258" y="1622297"/>
            <a:ext cx="8102600" cy="1299210"/>
          </a:xfrm>
          <a:custGeom>
            <a:avLst/>
            <a:gdLst/>
            <a:ahLst/>
            <a:cxnLst/>
            <a:rect l="l" t="t" r="r" b="b"/>
            <a:pathLst>
              <a:path w="8102600" h="1299210">
                <a:moveTo>
                  <a:pt x="8102346" y="1299209"/>
                </a:moveTo>
                <a:lnTo>
                  <a:pt x="8102346" y="0"/>
                </a:lnTo>
                <a:lnTo>
                  <a:pt x="0" y="0"/>
                </a:lnTo>
                <a:lnTo>
                  <a:pt x="0" y="1299210"/>
                </a:lnTo>
                <a:lnTo>
                  <a:pt x="8102346" y="129920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1258" y="1622297"/>
            <a:ext cx="8102600" cy="1299210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116839" marR="20320">
              <a:lnSpc>
                <a:spcPct val="101800"/>
              </a:lnSpc>
              <a:spcBef>
                <a:spcPts val="110"/>
              </a:spcBef>
            </a:pPr>
            <a:r>
              <a:rPr sz="1950" b="1" spc="5" dirty="0">
                <a:latin typeface="Courier New"/>
                <a:cs typeface="Courier New"/>
              </a:rPr>
              <a:t>SELECT last_name, employee_id,  COALESCE(TO_CHAR(commission_pct),TO_CHAR(manager_id),</a:t>
            </a:r>
            <a:endParaRPr sz="1950" dirty="0">
              <a:latin typeface="Courier New"/>
              <a:cs typeface="Courier New"/>
            </a:endParaRPr>
          </a:p>
          <a:p>
            <a:pPr marL="116839" marR="2002789" indent="1320165">
              <a:lnSpc>
                <a:spcPts val="2380"/>
              </a:lnSpc>
              <a:spcBef>
                <a:spcPts val="85"/>
              </a:spcBef>
            </a:pPr>
            <a:r>
              <a:rPr sz="1950" b="1" spc="10" dirty="0">
                <a:latin typeface="Courier New"/>
                <a:cs typeface="Courier New"/>
              </a:rPr>
              <a:t>'No </a:t>
            </a:r>
            <a:r>
              <a:rPr sz="1950" b="1" spc="5" dirty="0">
                <a:latin typeface="Courier New"/>
                <a:cs typeface="Courier New"/>
              </a:rPr>
              <a:t>commission </a:t>
            </a:r>
            <a:r>
              <a:rPr sz="1950" b="1" spc="10" dirty="0">
                <a:latin typeface="Courier New"/>
                <a:cs typeface="Courier New"/>
              </a:rPr>
              <a:t>and no </a:t>
            </a:r>
            <a:r>
              <a:rPr sz="1950" b="1" spc="5" dirty="0">
                <a:latin typeface="Courier New"/>
                <a:cs typeface="Courier New"/>
              </a:rPr>
              <a:t>manager')  </a:t>
            </a:r>
            <a:r>
              <a:rPr sz="1950" b="1" spc="10" dirty="0">
                <a:latin typeface="Courier New"/>
                <a:cs typeface="Courier New"/>
              </a:rPr>
              <a:t>FROM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employees;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077" y="1957577"/>
            <a:ext cx="7964170" cy="670560"/>
          </a:xfrm>
          <a:custGeom>
            <a:avLst/>
            <a:gdLst/>
            <a:ahLst/>
            <a:cxnLst/>
            <a:rect l="l" t="t" r="r" b="b"/>
            <a:pathLst>
              <a:path w="7964170" h="670560">
                <a:moveTo>
                  <a:pt x="7963661" y="670560"/>
                </a:moveTo>
                <a:lnTo>
                  <a:pt x="7963661" y="0"/>
                </a:lnTo>
                <a:lnTo>
                  <a:pt x="0" y="0"/>
                </a:lnTo>
                <a:lnTo>
                  <a:pt x="0" y="670560"/>
                </a:lnTo>
                <a:lnTo>
                  <a:pt x="7963661" y="670560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descr="LAST_NAME, EMPLOYEE_ID and COALESCE(TO_CHAR)"/>
          <p:cNvSpPr/>
          <p:nvPr/>
        </p:nvSpPr>
        <p:spPr>
          <a:xfrm>
            <a:off x="1005077" y="3131819"/>
            <a:ext cx="5545073" cy="1760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8219" y="3124961"/>
            <a:ext cx="5558790" cy="1774189"/>
          </a:xfrm>
          <a:custGeom>
            <a:avLst/>
            <a:gdLst/>
            <a:ahLst/>
            <a:cxnLst/>
            <a:rect l="l" t="t" r="r" b="b"/>
            <a:pathLst>
              <a:path w="5558790" h="1774189">
                <a:moveTo>
                  <a:pt x="5558790" y="1773936"/>
                </a:moveTo>
                <a:lnTo>
                  <a:pt x="5558790" y="0"/>
                </a:lnTo>
                <a:lnTo>
                  <a:pt x="0" y="0"/>
                </a:lnTo>
                <a:lnTo>
                  <a:pt x="0" y="1773936"/>
                </a:lnTo>
                <a:lnTo>
                  <a:pt x="5558790" y="1773936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53255" y="3117342"/>
            <a:ext cx="2598420" cy="266065"/>
          </a:xfrm>
          <a:custGeom>
            <a:avLst/>
            <a:gdLst/>
            <a:ahLst/>
            <a:cxnLst/>
            <a:rect l="l" t="t" r="r" b="b"/>
            <a:pathLst>
              <a:path w="2598420" h="266064">
                <a:moveTo>
                  <a:pt x="2598420" y="265938"/>
                </a:moveTo>
                <a:lnTo>
                  <a:pt x="2598420" y="0"/>
                </a:lnTo>
                <a:lnTo>
                  <a:pt x="0" y="0"/>
                </a:lnTo>
                <a:lnTo>
                  <a:pt x="0" y="265938"/>
                </a:lnTo>
                <a:lnTo>
                  <a:pt x="2598420" y="265938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0280" y="4729226"/>
            <a:ext cx="36068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40" dirty="0">
                <a:latin typeface="Arial"/>
                <a:cs typeface="Arial"/>
              </a:rPr>
              <a:t>…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 descr="LAST_NAME, EMPLOYEE_ID and COALESCE(TO_CHAR)"/>
          <p:cNvSpPr/>
          <p:nvPr/>
        </p:nvSpPr>
        <p:spPr>
          <a:xfrm>
            <a:off x="1005077" y="5227320"/>
            <a:ext cx="5545073" cy="1005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8219" y="5220461"/>
            <a:ext cx="5558790" cy="1019810"/>
          </a:xfrm>
          <a:custGeom>
            <a:avLst/>
            <a:gdLst/>
            <a:ahLst/>
            <a:cxnLst/>
            <a:rect l="l" t="t" r="r" b="b"/>
            <a:pathLst>
              <a:path w="5558790" h="1019810">
                <a:moveTo>
                  <a:pt x="5558789" y="1019556"/>
                </a:moveTo>
                <a:lnTo>
                  <a:pt x="5558789" y="0"/>
                </a:lnTo>
                <a:lnTo>
                  <a:pt x="0" y="0"/>
                </a:lnTo>
                <a:lnTo>
                  <a:pt x="0" y="1019556"/>
                </a:lnTo>
                <a:lnTo>
                  <a:pt x="5558789" y="1019556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34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615" y="589280"/>
            <a:ext cx="27317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Lesson</a:t>
            </a:r>
            <a:r>
              <a:rPr spc="-55" dirty="0"/>
              <a:t> </a:t>
            </a:r>
            <a:r>
              <a:rPr dirty="0"/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799" y="7434206"/>
            <a:ext cx="37401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10" dirty="0">
                <a:latin typeface="Arial"/>
                <a:cs typeface="Arial"/>
              </a:rPr>
              <a:t>4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3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48931"/>
            <a:ext cx="6449060" cy="459930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Implicit and explicit data type conversion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TO_CHAR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TO_DATE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</a:t>
            </a:r>
            <a:r>
              <a:rPr sz="2400" spc="15" dirty="0">
                <a:solidFill>
                  <a:srgbClr val="999999"/>
                </a:solidFill>
                <a:latin typeface="Courier New"/>
                <a:cs typeface="Courier New"/>
              </a:rPr>
              <a:t>TO_NUMBER</a:t>
            </a:r>
            <a:r>
              <a:rPr sz="2400" spc="-78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functions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77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Nesting functions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General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functions: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34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NVL</a:t>
            </a:r>
            <a:endParaRPr sz="2200">
              <a:latin typeface="Courier New"/>
              <a:cs typeface="Courier New"/>
            </a:endParaRPr>
          </a:p>
          <a:p>
            <a:pPr marL="1009650" lvl="1" indent="-365125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NVL2</a:t>
            </a:r>
            <a:endParaRPr sz="2200">
              <a:latin typeface="Courier New"/>
              <a:cs typeface="Courier New"/>
            </a:endParaRPr>
          </a:p>
          <a:p>
            <a:pPr marL="1009650" lvl="1" indent="-365125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NULLIF</a:t>
            </a:r>
            <a:endParaRPr sz="2200">
              <a:latin typeface="Courier New"/>
              <a:cs typeface="Courier New"/>
            </a:endParaRPr>
          </a:p>
          <a:p>
            <a:pPr marL="1009650" lvl="1" indent="-365125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COALESCE</a:t>
            </a:r>
            <a:endParaRPr sz="2200">
              <a:latin typeface="Courier New"/>
              <a:cs typeface="Courier New"/>
            </a:endParaRPr>
          </a:p>
          <a:p>
            <a:pPr marL="518795" indent="-506730">
              <a:lnSpc>
                <a:spcPct val="100000"/>
              </a:lnSpc>
              <a:spcBef>
                <a:spcPts val="79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Conditional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expressions: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30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CASE</a:t>
            </a:r>
            <a:endParaRPr sz="2200">
              <a:latin typeface="Courier New"/>
              <a:cs typeface="Courier New"/>
            </a:endParaRPr>
          </a:p>
          <a:p>
            <a:pPr marL="1009650" lvl="1" indent="-3651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DECODE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615" y="589280"/>
            <a:ext cx="27317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Lesson</a:t>
            </a:r>
            <a:r>
              <a:rPr spc="-55" dirty="0"/>
              <a:t> </a:t>
            </a:r>
            <a:r>
              <a:rPr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36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48931"/>
            <a:ext cx="6449060" cy="459930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52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Implicit and explicit data type conversion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TO_CHAR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TO_DATE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, </a:t>
            </a:r>
            <a:r>
              <a:rPr sz="2400" spc="15" dirty="0">
                <a:solidFill>
                  <a:srgbClr val="999999"/>
                </a:solidFill>
                <a:latin typeface="Courier New"/>
                <a:cs typeface="Courier New"/>
              </a:rPr>
              <a:t>TO_NUMBER</a:t>
            </a:r>
            <a:r>
              <a:rPr sz="2400" spc="-78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functions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77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Nesting functions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General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functions: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34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NVL</a:t>
            </a:r>
            <a:endParaRPr sz="2200">
              <a:latin typeface="Courier New"/>
              <a:cs typeface="Courier New"/>
            </a:endParaRPr>
          </a:p>
          <a:p>
            <a:pPr marL="1009650" lvl="1" indent="-365125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NVL2</a:t>
            </a:r>
            <a:endParaRPr sz="2200">
              <a:latin typeface="Courier New"/>
              <a:cs typeface="Courier New"/>
            </a:endParaRPr>
          </a:p>
          <a:p>
            <a:pPr marL="1009650" lvl="1" indent="-365125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NULLIF</a:t>
            </a:r>
            <a:endParaRPr sz="2200">
              <a:latin typeface="Courier New"/>
              <a:cs typeface="Courier New"/>
            </a:endParaRPr>
          </a:p>
          <a:p>
            <a:pPr marL="1009650" lvl="1" indent="-365125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COALESCE</a:t>
            </a:r>
            <a:endParaRPr sz="2200">
              <a:latin typeface="Courier New"/>
              <a:cs typeface="Courier New"/>
            </a:endParaRPr>
          </a:p>
          <a:p>
            <a:pPr marL="518795" indent="-506730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Conditional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expressions: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30"/>
              </a:spcBef>
              <a:buClr>
                <a:srgbClr val="FF0000"/>
              </a:buClr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Courier New"/>
                <a:cs typeface="Courier New"/>
              </a:rPr>
              <a:t>CASE</a:t>
            </a:r>
            <a:endParaRPr sz="2200">
              <a:latin typeface="Courier New"/>
              <a:cs typeface="Courier New"/>
            </a:endParaRPr>
          </a:p>
          <a:p>
            <a:pPr marL="1009650" lvl="1" indent="-365125">
              <a:lnSpc>
                <a:spcPct val="100000"/>
              </a:lnSpc>
              <a:spcBef>
                <a:spcPts val="525"/>
              </a:spcBef>
              <a:buClr>
                <a:srgbClr val="FF0000"/>
              </a:buClr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Courier New"/>
                <a:cs typeface="Courier New"/>
              </a:rPr>
              <a:t>DECODE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614" y="589280"/>
            <a:ext cx="428815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Conditional</a:t>
            </a:r>
            <a:r>
              <a:rPr spc="-60" dirty="0"/>
              <a:t> </a:t>
            </a:r>
            <a:r>
              <a:rPr spc="5" dirty="0"/>
              <a:t>Expressions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37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55760"/>
            <a:ext cx="8380095" cy="2033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06730">
              <a:lnSpc>
                <a:spcPct val="1069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Provide the use of the </a:t>
            </a:r>
            <a:r>
              <a:rPr sz="2400" spc="15" dirty="0">
                <a:latin typeface="Courier New"/>
                <a:cs typeface="Courier New"/>
              </a:rPr>
              <a:t>IF-THEN-ELSE</a:t>
            </a:r>
            <a:r>
              <a:rPr sz="2400" spc="-75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logic within a </a:t>
            </a:r>
            <a:r>
              <a:rPr sz="2400" spc="10" dirty="0">
                <a:latin typeface="Arial"/>
                <a:cs typeface="Arial"/>
              </a:rPr>
              <a:t>SQL  </a:t>
            </a:r>
            <a:r>
              <a:rPr sz="2400" spc="5" dirty="0">
                <a:latin typeface="Arial"/>
                <a:cs typeface="Arial"/>
              </a:rPr>
              <a:t>statement.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Use </a:t>
            </a:r>
            <a:r>
              <a:rPr sz="2400" spc="5" dirty="0">
                <a:latin typeface="Arial"/>
                <a:cs typeface="Arial"/>
              </a:rPr>
              <a:t>two methods: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75"/>
              </a:spcBef>
              <a:buClr>
                <a:srgbClr val="FF0000"/>
              </a:buClr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Courier New"/>
                <a:cs typeface="Courier New"/>
              </a:rPr>
              <a:t>CASE</a:t>
            </a:r>
            <a:r>
              <a:rPr sz="2200" spc="-725" dirty="0">
                <a:latin typeface="Courier New"/>
                <a:cs typeface="Courier New"/>
              </a:rPr>
              <a:t> </a:t>
            </a:r>
            <a:r>
              <a:rPr sz="2200" dirty="0">
                <a:latin typeface="Arial"/>
                <a:cs typeface="Arial"/>
              </a:rPr>
              <a:t>expression</a:t>
            </a:r>
            <a:endParaRPr sz="2200">
              <a:latin typeface="Arial"/>
              <a:cs typeface="Arial"/>
            </a:endParaRPr>
          </a:p>
          <a:p>
            <a:pPr marL="1009650" lvl="1" indent="-365760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Courier New"/>
                <a:cs typeface="Courier New"/>
              </a:rPr>
              <a:t>DECODE</a:t>
            </a:r>
            <a:r>
              <a:rPr sz="2200" spc="-7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Arial"/>
                <a:cs typeface="Arial"/>
              </a:rPr>
              <a:t>function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315" y="563371"/>
            <a:ext cx="295973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latin typeface="Courier New"/>
                <a:cs typeface="Courier New"/>
              </a:rPr>
              <a:t>CASE</a:t>
            </a:r>
            <a:r>
              <a:rPr spc="-985" dirty="0">
                <a:latin typeface="Courier New"/>
                <a:cs typeface="Courier New"/>
              </a:rPr>
              <a:t> </a:t>
            </a:r>
            <a:r>
              <a:rPr spc="5" dirty="0"/>
              <a:t>Expression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98752"/>
            <a:ext cx="7465059" cy="7410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805"/>
              </a:lnSpc>
              <a:spcBef>
                <a:spcPts val="114"/>
              </a:spcBef>
            </a:pPr>
            <a:r>
              <a:rPr sz="2400" spc="5" dirty="0">
                <a:latin typeface="Arial"/>
                <a:cs typeface="Arial"/>
              </a:rPr>
              <a:t>Facilitates conditional inquiries by doing the work of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an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805"/>
              </a:lnSpc>
            </a:pPr>
            <a:r>
              <a:rPr sz="2400" spc="15" dirty="0">
                <a:latin typeface="Courier New"/>
                <a:cs typeface="Courier New"/>
              </a:rPr>
              <a:t>IF-THEN-ELSE</a:t>
            </a:r>
            <a:r>
              <a:rPr sz="2400" spc="-77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statement: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2594" y="2711957"/>
            <a:ext cx="8101965" cy="1748789"/>
          </a:xfrm>
          <a:custGeom>
            <a:avLst/>
            <a:gdLst/>
            <a:ahLst/>
            <a:cxnLst/>
            <a:rect l="l" t="t" r="r" b="b"/>
            <a:pathLst>
              <a:path w="8101965" h="1748789">
                <a:moveTo>
                  <a:pt x="8101583" y="1748789"/>
                </a:moveTo>
                <a:lnTo>
                  <a:pt x="8101583" y="0"/>
                </a:lnTo>
                <a:lnTo>
                  <a:pt x="0" y="0"/>
                </a:lnTo>
                <a:lnTo>
                  <a:pt x="0" y="1748790"/>
                </a:lnTo>
                <a:lnTo>
                  <a:pt x="8101583" y="174878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2594" y="2711957"/>
            <a:ext cx="8101965" cy="1748789"/>
          </a:xfrm>
          <a:custGeom>
            <a:avLst/>
            <a:gdLst/>
            <a:ahLst/>
            <a:cxnLst/>
            <a:rect l="l" t="t" r="r" b="b"/>
            <a:pathLst>
              <a:path w="8101965" h="1748789">
                <a:moveTo>
                  <a:pt x="8101583" y="1748789"/>
                </a:moveTo>
                <a:lnTo>
                  <a:pt x="8101583" y="0"/>
                </a:lnTo>
                <a:lnTo>
                  <a:pt x="0" y="0"/>
                </a:lnTo>
                <a:lnTo>
                  <a:pt x="0" y="1748790"/>
                </a:lnTo>
                <a:lnTo>
                  <a:pt x="8101583" y="1748789"/>
                </a:lnTo>
                <a:close/>
              </a:path>
            </a:pathLst>
          </a:custGeom>
          <a:ln w="3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27430" y="2819681"/>
          <a:ext cx="7419340" cy="121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2146">
                <a:tc>
                  <a:txBody>
                    <a:bodyPr/>
                    <a:lstStyle/>
                    <a:p>
                      <a:pPr marR="67310" algn="r">
                        <a:lnSpc>
                          <a:spcPts val="1995"/>
                        </a:lnSpc>
                      </a:pPr>
                      <a:r>
                        <a:rPr sz="1950" b="1" spc="10" dirty="0">
                          <a:latin typeface="Courier New"/>
                          <a:cs typeface="Courier New"/>
                        </a:rPr>
                        <a:t>CASE </a:t>
                      </a:r>
                      <a:r>
                        <a:rPr sz="1950" b="1" i="1" spc="10" dirty="0">
                          <a:latin typeface="Courier New"/>
                          <a:cs typeface="Courier New"/>
                        </a:rPr>
                        <a:t>expr</a:t>
                      </a:r>
                      <a:r>
                        <a:rPr sz="1950" b="1" i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50" b="1" spc="5" dirty="0">
                          <a:latin typeface="Courier New"/>
                          <a:cs typeface="Courier New"/>
                        </a:rPr>
                        <a:t>WHEN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995"/>
                        </a:lnSpc>
                      </a:pPr>
                      <a:r>
                        <a:rPr sz="1950" b="1" i="1" spc="5" dirty="0">
                          <a:latin typeface="Courier New"/>
                          <a:cs typeface="Courier New"/>
                        </a:rPr>
                        <a:t>comparison_expr1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995"/>
                        </a:lnSpc>
                      </a:pPr>
                      <a:r>
                        <a:rPr sz="1950" b="1" spc="5" dirty="0">
                          <a:latin typeface="Courier New"/>
                          <a:cs typeface="Courier New"/>
                        </a:rPr>
                        <a:t>THEN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95"/>
                        </a:lnSpc>
                      </a:pPr>
                      <a:r>
                        <a:rPr sz="1950" b="1" i="1" spc="-10" dirty="0">
                          <a:latin typeface="Courier New"/>
                          <a:cs typeface="Courier New"/>
                        </a:rPr>
                        <a:t>return_expr1</a:t>
                      </a:r>
                      <a:endParaRPr sz="19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744">
                <a:tc>
                  <a:txBody>
                    <a:bodyPr/>
                    <a:lstStyle/>
                    <a:p>
                      <a:pPr marR="67310" algn="r">
                        <a:lnSpc>
                          <a:spcPts val="2195"/>
                        </a:lnSpc>
                      </a:pPr>
                      <a:r>
                        <a:rPr sz="1950" b="1" spc="-10" dirty="0">
                          <a:latin typeface="Courier New"/>
                          <a:cs typeface="Courier New"/>
                        </a:rPr>
                        <a:t>[WHEN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2195"/>
                        </a:lnSpc>
                      </a:pPr>
                      <a:r>
                        <a:rPr sz="1950" b="1" i="1" spc="5" dirty="0">
                          <a:latin typeface="Courier New"/>
                          <a:cs typeface="Courier New"/>
                        </a:rPr>
                        <a:t>comparison_expr2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2195"/>
                        </a:lnSpc>
                      </a:pPr>
                      <a:r>
                        <a:rPr sz="1950" b="1" spc="5" dirty="0">
                          <a:latin typeface="Courier New"/>
                          <a:cs typeface="Courier New"/>
                        </a:rPr>
                        <a:t>THEN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95"/>
                        </a:lnSpc>
                      </a:pPr>
                      <a:r>
                        <a:rPr sz="1950" b="1" i="1" spc="-10" dirty="0">
                          <a:latin typeface="Courier New"/>
                          <a:cs typeface="Courier New"/>
                        </a:rPr>
                        <a:t>return_expr2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744">
                <a:tc>
                  <a:txBody>
                    <a:bodyPr/>
                    <a:lstStyle/>
                    <a:p>
                      <a:pPr marR="67310" algn="r">
                        <a:lnSpc>
                          <a:spcPts val="2195"/>
                        </a:lnSpc>
                      </a:pPr>
                      <a:r>
                        <a:rPr sz="1950" b="1" spc="-10" dirty="0">
                          <a:latin typeface="Courier New"/>
                          <a:cs typeface="Courier New"/>
                        </a:rPr>
                        <a:t>WHEN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2195"/>
                        </a:lnSpc>
                      </a:pPr>
                      <a:r>
                        <a:rPr sz="1950" b="1" i="1" spc="5" dirty="0">
                          <a:latin typeface="Courier New"/>
                          <a:cs typeface="Courier New"/>
                        </a:rPr>
                        <a:t>comparison_exprn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2195"/>
                        </a:lnSpc>
                      </a:pPr>
                      <a:r>
                        <a:rPr sz="1950" b="1" spc="5" dirty="0">
                          <a:latin typeface="Courier New"/>
                          <a:cs typeface="Courier New"/>
                        </a:rPr>
                        <a:t>THEN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95"/>
                        </a:lnSpc>
                      </a:pPr>
                      <a:r>
                        <a:rPr sz="1950" b="1" i="1" spc="-10" dirty="0">
                          <a:latin typeface="Courier New"/>
                          <a:cs typeface="Courier New"/>
                        </a:rPr>
                        <a:t>return_exprn</a:t>
                      </a:r>
                      <a:endParaRPr sz="19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46">
                <a:tc>
                  <a:txBody>
                    <a:bodyPr/>
                    <a:lstStyle/>
                    <a:p>
                      <a:pPr marR="67310" algn="r">
                        <a:lnSpc>
                          <a:spcPts val="2195"/>
                        </a:lnSpc>
                      </a:pPr>
                      <a:r>
                        <a:rPr sz="1950" b="1" spc="-10" dirty="0">
                          <a:latin typeface="Courier New"/>
                          <a:cs typeface="Courier New"/>
                        </a:rPr>
                        <a:t>ELSE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2195"/>
                        </a:lnSpc>
                      </a:pPr>
                      <a:r>
                        <a:rPr sz="1950" b="1" i="1" spc="5" dirty="0">
                          <a:latin typeface="Courier New"/>
                          <a:cs typeface="Courier New"/>
                        </a:rPr>
                        <a:t>else_expr</a:t>
                      </a:r>
                      <a:r>
                        <a:rPr sz="1950" b="1" spc="5" dirty="0">
                          <a:latin typeface="Courier New"/>
                          <a:cs typeface="Courier New"/>
                        </a:rPr>
                        <a:t>]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46354" y="4030435"/>
            <a:ext cx="47625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latin typeface="Courier New"/>
                <a:cs typeface="Courier New"/>
              </a:rPr>
              <a:t>END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38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666492" y="563371"/>
            <a:ext cx="471614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Using the </a:t>
            </a:r>
            <a:r>
              <a:rPr spc="5" dirty="0">
                <a:latin typeface="Courier New"/>
                <a:cs typeface="Courier New"/>
              </a:rPr>
              <a:t>CASE</a:t>
            </a:r>
            <a:r>
              <a:rPr spc="-965" dirty="0">
                <a:latin typeface="Courier New"/>
                <a:cs typeface="Courier New"/>
              </a:rPr>
              <a:t> </a:t>
            </a:r>
            <a:r>
              <a:rPr spc="5" dirty="0"/>
              <a:t>Expression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70813" y="1702561"/>
            <a:ext cx="7465059" cy="740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800"/>
              </a:lnSpc>
              <a:spcBef>
                <a:spcPts val="114"/>
              </a:spcBef>
            </a:pPr>
            <a:r>
              <a:rPr sz="2400" spc="5" dirty="0">
                <a:latin typeface="Arial"/>
                <a:cs typeface="Arial"/>
              </a:rPr>
              <a:t>Facilitates conditional inquiries by doing the work of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an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800"/>
              </a:lnSpc>
            </a:pPr>
            <a:r>
              <a:rPr sz="2400" spc="15" dirty="0">
                <a:latin typeface="Courier New"/>
                <a:cs typeface="Courier New"/>
              </a:rPr>
              <a:t>IF-THEN-ELSE</a:t>
            </a:r>
            <a:r>
              <a:rPr sz="2400" spc="-77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statement: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28" name="Picture 27" descr="STATEMENT SHOWS SELECT LAST_NAME. JOB-ID and SALARY&#10;CASE JOB-ID &#10;WHEN 'IT_PROG' THEN 1.10*SALARY&#10;WHEN 'ST_CLERK' THEN 1.15*SALARY&#10;WHEN 'SA_REP' THEN 1.20.*SALARY &#10;ELES SALARY END &quot;REVISED_SALARY&quot;&#10;FROM EMPLOYEES;&#10;">
            <a:extLst>
              <a:ext uri="{FF2B5EF4-FFF2-40B4-BE49-F238E27FC236}">
                <a16:creationId xmlns:a16="http://schemas.microsoft.com/office/drawing/2014/main" id="{61077FE2-3385-4A57-91DF-61EC54686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51" y="2442971"/>
            <a:ext cx="6404240" cy="1560146"/>
          </a:xfrm>
          <a:prstGeom prst="rect">
            <a:avLst/>
          </a:prstGeom>
        </p:spPr>
      </p:pic>
      <p:pic>
        <p:nvPicPr>
          <p:cNvPr id="30" name="Picture 29" descr="Table SHOWS  LAST_NAME. JOB-ID, SALARY and REVISED_SALARY">
            <a:extLst>
              <a:ext uri="{FF2B5EF4-FFF2-40B4-BE49-F238E27FC236}">
                <a16:creationId xmlns:a16="http://schemas.microsoft.com/office/drawing/2014/main" id="{9EE348C9-A598-42B5-8274-2FEB79D1D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84" y="3921368"/>
            <a:ext cx="5564916" cy="3149045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39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4" y="563371"/>
            <a:ext cx="296926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ourier New"/>
                <a:cs typeface="Courier New"/>
              </a:rPr>
              <a:t>DECODE</a:t>
            </a:r>
            <a:r>
              <a:rPr spc="-975" dirty="0">
                <a:latin typeface="Courier New"/>
                <a:cs typeface="Courier New"/>
              </a:rPr>
              <a:t> </a:t>
            </a:r>
            <a:r>
              <a:rPr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76654"/>
            <a:ext cx="8120380" cy="7632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5" dirty="0">
                <a:latin typeface="Arial"/>
                <a:cs typeface="Arial"/>
              </a:rPr>
              <a:t>Facilitates conditional inquiries by doing the work of a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15" dirty="0">
                <a:latin typeface="Courier New"/>
                <a:cs typeface="Courier New"/>
              </a:rPr>
              <a:t>CASE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5" dirty="0">
                <a:latin typeface="Arial"/>
                <a:cs typeface="Arial"/>
              </a:rPr>
              <a:t>expression or an </a:t>
            </a:r>
            <a:r>
              <a:rPr sz="2400" spc="15" dirty="0">
                <a:latin typeface="Courier New"/>
                <a:cs typeface="Courier New"/>
              </a:rPr>
              <a:t>IF-THEN-ELSE</a:t>
            </a:r>
            <a:r>
              <a:rPr sz="2400" spc="-75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statement: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2594" y="2711957"/>
            <a:ext cx="8101965" cy="1167130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720"/>
              </a:spcBef>
            </a:pPr>
            <a:r>
              <a:rPr sz="1950" b="1" spc="5" dirty="0">
                <a:latin typeface="Courier New"/>
                <a:cs typeface="Courier New"/>
              </a:rPr>
              <a:t>DECODE(</a:t>
            </a:r>
            <a:r>
              <a:rPr sz="1950" b="1" i="1" spc="5" dirty="0">
                <a:latin typeface="Courier New"/>
                <a:cs typeface="Courier New"/>
              </a:rPr>
              <a:t>col|expression, search1, result1</a:t>
            </a:r>
            <a:endParaRPr sz="1950" dirty="0">
              <a:latin typeface="Courier New"/>
              <a:cs typeface="Courier New"/>
            </a:endParaRPr>
          </a:p>
          <a:p>
            <a:pPr marL="3583940" marR="755650">
              <a:lnSpc>
                <a:spcPct val="106900"/>
              </a:lnSpc>
              <a:spcBef>
                <a:spcPts val="5"/>
              </a:spcBef>
            </a:pPr>
            <a:r>
              <a:rPr sz="1950" b="1" spc="10" dirty="0">
                <a:latin typeface="Courier New"/>
                <a:cs typeface="Courier New"/>
              </a:rPr>
              <a:t>[</a:t>
            </a:r>
            <a:r>
              <a:rPr sz="1950" b="1" i="1" spc="10" dirty="0">
                <a:latin typeface="Courier New"/>
                <a:cs typeface="Courier New"/>
              </a:rPr>
              <a:t>, </a:t>
            </a:r>
            <a:r>
              <a:rPr sz="1950" b="1" i="1" spc="5" dirty="0">
                <a:latin typeface="Courier New"/>
                <a:cs typeface="Courier New"/>
              </a:rPr>
              <a:t>search2, result2,...,</a:t>
            </a:r>
            <a:r>
              <a:rPr sz="1950" b="1" spc="5" dirty="0">
                <a:latin typeface="Courier New"/>
                <a:cs typeface="Courier New"/>
              </a:rPr>
              <a:t>]  </a:t>
            </a:r>
            <a:r>
              <a:rPr sz="1950" b="1" spc="10" dirty="0">
                <a:latin typeface="Courier New"/>
                <a:cs typeface="Courier New"/>
              </a:rPr>
              <a:t>[</a:t>
            </a:r>
            <a:r>
              <a:rPr sz="1950" b="1" i="1" spc="10" dirty="0">
                <a:latin typeface="Courier New"/>
                <a:cs typeface="Courier New"/>
              </a:rPr>
              <a:t>,</a:t>
            </a:r>
            <a:r>
              <a:rPr sz="1950" b="1" i="1" dirty="0">
                <a:latin typeface="Courier New"/>
                <a:cs typeface="Courier New"/>
              </a:rPr>
              <a:t> </a:t>
            </a:r>
            <a:r>
              <a:rPr sz="1950" b="1" i="1" spc="5" dirty="0">
                <a:latin typeface="Courier New"/>
                <a:cs typeface="Courier New"/>
              </a:rPr>
              <a:t>default</a:t>
            </a:r>
            <a:r>
              <a:rPr sz="1950" b="1" spc="5" dirty="0">
                <a:latin typeface="Courier New"/>
                <a:cs typeface="Courier New"/>
              </a:rPr>
              <a:t>])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40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661920" y="563371"/>
            <a:ext cx="47256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Using the </a:t>
            </a:r>
            <a:r>
              <a:rPr spc="5" dirty="0">
                <a:latin typeface="Courier New"/>
                <a:cs typeface="Courier New"/>
              </a:rPr>
              <a:t>DECODE</a:t>
            </a:r>
            <a:r>
              <a:rPr spc="-965" dirty="0">
                <a:latin typeface="Courier New"/>
                <a:cs typeface="Courier New"/>
              </a:rPr>
              <a:t> </a:t>
            </a:r>
            <a:r>
              <a:rPr dirty="0"/>
              <a:t>Function</a:t>
            </a:r>
          </a:p>
        </p:txBody>
      </p:sp>
      <p:pic>
        <p:nvPicPr>
          <p:cNvPr id="17" name="Picture 16" descr="STATEMENT SHOWS SELECT LAST_NAME, JOB_ID AND SALARY&#10;DECODE(JOB_ID,'IT_PROG;. 1.10*SALARY&#10;'SE_CLERK', 1.15*SALARY&#10;'SA-REP', 1.20*SALARY&#10;REVISED_SALARY&#10;FROM EMPLOYEES;">
            <a:extLst>
              <a:ext uri="{FF2B5EF4-FFF2-40B4-BE49-F238E27FC236}">
                <a16:creationId xmlns:a16="http://schemas.microsoft.com/office/drawing/2014/main" id="{0B1D6D71-6160-4709-A387-85DBE8EC2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16743"/>
            <a:ext cx="8216757" cy="2268638"/>
          </a:xfrm>
          <a:prstGeom prst="rect">
            <a:avLst/>
          </a:prstGeom>
        </p:spPr>
      </p:pic>
      <p:pic>
        <p:nvPicPr>
          <p:cNvPr id="19" name="Picture 18" descr="Table SHOWS  LAST_NAME. JOB-ID, SALARY AND REVISED_SALARY">
            <a:extLst>
              <a:ext uri="{FF2B5EF4-FFF2-40B4-BE49-F238E27FC236}">
                <a16:creationId xmlns:a16="http://schemas.microsoft.com/office/drawing/2014/main" id="{FF78E1B0-2BBC-4EA7-BE04-B3394F600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91242"/>
            <a:ext cx="6582886" cy="309535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41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61920" y="563371"/>
            <a:ext cx="47256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Using the </a:t>
            </a:r>
            <a:r>
              <a:rPr spc="5" dirty="0">
                <a:latin typeface="Courier New"/>
                <a:cs typeface="Courier New"/>
              </a:rPr>
              <a:t>DECODE</a:t>
            </a:r>
            <a:r>
              <a:rPr spc="-965" dirty="0">
                <a:latin typeface="Courier New"/>
                <a:cs typeface="Courier New"/>
              </a:rPr>
              <a:t> </a:t>
            </a:r>
            <a:r>
              <a:rPr dirty="0"/>
              <a:t>Function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813" y="1698752"/>
            <a:ext cx="7068820" cy="763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sz="2400" spc="5" dirty="0">
                <a:latin typeface="Arial"/>
                <a:cs typeface="Arial"/>
              </a:rPr>
              <a:t>Display the applicable tax rate for each employee in  department 80: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2594" y="2711957"/>
            <a:ext cx="8101965" cy="3699510"/>
          </a:xfrm>
          <a:custGeom>
            <a:avLst/>
            <a:gdLst/>
            <a:ahLst/>
            <a:cxnLst/>
            <a:rect l="l" t="t" r="r" b="b"/>
            <a:pathLst>
              <a:path w="8101965" h="3699510">
                <a:moveTo>
                  <a:pt x="8101583" y="3699510"/>
                </a:moveTo>
                <a:lnTo>
                  <a:pt x="8101583" y="0"/>
                </a:lnTo>
                <a:lnTo>
                  <a:pt x="0" y="0"/>
                </a:lnTo>
                <a:lnTo>
                  <a:pt x="0" y="3699510"/>
                </a:lnTo>
                <a:lnTo>
                  <a:pt x="8101583" y="369951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42594" y="2711957"/>
            <a:ext cx="8101965" cy="3699510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90"/>
              </a:spcBef>
            </a:pPr>
            <a:r>
              <a:rPr sz="1950" b="1" spc="5" dirty="0">
                <a:latin typeface="Courier New"/>
                <a:cs typeface="Courier New"/>
              </a:rPr>
              <a:t>SELECT last_name,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salary,</a:t>
            </a:r>
            <a:endParaRPr sz="1950" dirty="0">
              <a:latin typeface="Courier New"/>
              <a:cs typeface="Courier New"/>
            </a:endParaRPr>
          </a:p>
          <a:p>
            <a:pPr marL="1167130">
              <a:lnSpc>
                <a:spcPct val="100000"/>
              </a:lnSpc>
              <a:spcBef>
                <a:spcPts val="40"/>
              </a:spcBef>
            </a:pPr>
            <a:r>
              <a:rPr sz="1950" b="1" spc="5" dirty="0">
                <a:latin typeface="Courier New"/>
                <a:cs typeface="Courier New"/>
              </a:rPr>
              <a:t>DECODE (TRUNC(salary/2000,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0),</a:t>
            </a:r>
            <a:endParaRPr sz="1950" dirty="0">
              <a:latin typeface="Courier New"/>
              <a:cs typeface="Courier New"/>
            </a:endParaRPr>
          </a:p>
          <a:p>
            <a:pPr marL="838200" algn="ctr">
              <a:lnSpc>
                <a:spcPct val="100000"/>
              </a:lnSpc>
              <a:spcBef>
                <a:spcPts val="35"/>
              </a:spcBef>
            </a:pPr>
            <a:r>
              <a:rPr sz="1950" b="1" spc="10" dirty="0">
                <a:latin typeface="Courier New"/>
                <a:cs typeface="Courier New"/>
              </a:rPr>
              <a:t>0,</a:t>
            </a:r>
            <a:r>
              <a:rPr sz="1950" b="1" spc="-80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0.00,</a:t>
            </a:r>
            <a:endParaRPr sz="1950" dirty="0">
              <a:latin typeface="Courier New"/>
              <a:cs typeface="Courier New"/>
            </a:endParaRPr>
          </a:p>
          <a:p>
            <a:pPr marL="838200" algn="ctr">
              <a:lnSpc>
                <a:spcPct val="100000"/>
              </a:lnSpc>
              <a:spcBef>
                <a:spcPts val="45"/>
              </a:spcBef>
            </a:pPr>
            <a:r>
              <a:rPr sz="1950" b="1" spc="10" dirty="0">
                <a:latin typeface="Courier New"/>
                <a:cs typeface="Courier New"/>
              </a:rPr>
              <a:t>1,</a:t>
            </a:r>
            <a:r>
              <a:rPr sz="1950" b="1" spc="-80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0.09,</a:t>
            </a:r>
            <a:endParaRPr sz="1950" dirty="0">
              <a:latin typeface="Courier New"/>
              <a:cs typeface="Courier New"/>
            </a:endParaRPr>
          </a:p>
          <a:p>
            <a:pPr marL="838200" algn="ctr">
              <a:lnSpc>
                <a:spcPct val="100000"/>
              </a:lnSpc>
              <a:spcBef>
                <a:spcPts val="35"/>
              </a:spcBef>
            </a:pPr>
            <a:r>
              <a:rPr sz="1950" b="1" spc="10" dirty="0">
                <a:latin typeface="Courier New"/>
                <a:cs typeface="Courier New"/>
              </a:rPr>
              <a:t>2,</a:t>
            </a:r>
            <a:r>
              <a:rPr sz="1950" b="1" spc="-80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0.20,</a:t>
            </a:r>
            <a:endParaRPr sz="1950" dirty="0">
              <a:latin typeface="Courier New"/>
              <a:cs typeface="Courier New"/>
            </a:endParaRPr>
          </a:p>
          <a:p>
            <a:pPr marL="838200" algn="ctr">
              <a:lnSpc>
                <a:spcPct val="100000"/>
              </a:lnSpc>
              <a:spcBef>
                <a:spcPts val="40"/>
              </a:spcBef>
            </a:pPr>
            <a:r>
              <a:rPr sz="1950" b="1" spc="10" dirty="0">
                <a:latin typeface="Courier New"/>
                <a:cs typeface="Courier New"/>
              </a:rPr>
              <a:t>3,</a:t>
            </a:r>
            <a:r>
              <a:rPr sz="1950" b="1" spc="-80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0.30,</a:t>
            </a:r>
            <a:endParaRPr sz="1950" dirty="0">
              <a:latin typeface="Courier New"/>
              <a:cs typeface="Courier New"/>
            </a:endParaRPr>
          </a:p>
          <a:p>
            <a:pPr marL="838200" algn="ctr">
              <a:lnSpc>
                <a:spcPct val="100000"/>
              </a:lnSpc>
              <a:spcBef>
                <a:spcPts val="35"/>
              </a:spcBef>
            </a:pPr>
            <a:r>
              <a:rPr sz="1950" b="1" spc="10" dirty="0">
                <a:latin typeface="Courier New"/>
                <a:cs typeface="Courier New"/>
              </a:rPr>
              <a:t>4,</a:t>
            </a:r>
            <a:r>
              <a:rPr sz="1950" b="1" spc="-80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0.40,</a:t>
            </a:r>
            <a:endParaRPr sz="1950" dirty="0">
              <a:latin typeface="Courier New"/>
              <a:cs typeface="Courier New"/>
            </a:endParaRPr>
          </a:p>
          <a:p>
            <a:pPr marL="838200" algn="ctr">
              <a:lnSpc>
                <a:spcPct val="100000"/>
              </a:lnSpc>
              <a:spcBef>
                <a:spcPts val="45"/>
              </a:spcBef>
            </a:pPr>
            <a:r>
              <a:rPr sz="1950" b="1" spc="10" dirty="0">
                <a:latin typeface="Courier New"/>
                <a:cs typeface="Courier New"/>
              </a:rPr>
              <a:t>5,</a:t>
            </a:r>
            <a:r>
              <a:rPr sz="1950" b="1" spc="-80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0.42,</a:t>
            </a:r>
            <a:endParaRPr sz="1950" dirty="0">
              <a:latin typeface="Courier New"/>
              <a:cs typeface="Courier New"/>
            </a:endParaRPr>
          </a:p>
          <a:p>
            <a:pPr marL="838200" algn="ctr">
              <a:lnSpc>
                <a:spcPct val="100000"/>
              </a:lnSpc>
              <a:spcBef>
                <a:spcPts val="35"/>
              </a:spcBef>
            </a:pPr>
            <a:r>
              <a:rPr sz="1950" b="1" spc="10" dirty="0">
                <a:latin typeface="Courier New"/>
                <a:cs typeface="Courier New"/>
              </a:rPr>
              <a:t>6,</a:t>
            </a:r>
            <a:r>
              <a:rPr sz="1950" b="1" spc="-80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0.44,</a:t>
            </a:r>
            <a:endParaRPr sz="1950" dirty="0">
              <a:latin typeface="Courier New"/>
              <a:cs typeface="Courier New"/>
            </a:endParaRPr>
          </a:p>
          <a:p>
            <a:pPr marL="4319270">
              <a:lnSpc>
                <a:spcPct val="100000"/>
              </a:lnSpc>
              <a:spcBef>
                <a:spcPts val="40"/>
              </a:spcBef>
            </a:pPr>
            <a:r>
              <a:rPr sz="1950" b="1" spc="5" dirty="0">
                <a:latin typeface="Courier New"/>
                <a:cs typeface="Courier New"/>
              </a:rPr>
              <a:t>0.45)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TAX_RATE</a:t>
            </a:r>
            <a:endParaRPr sz="1950" dirty="0">
              <a:latin typeface="Courier New"/>
              <a:cs typeface="Courier New"/>
            </a:endParaRPr>
          </a:p>
          <a:p>
            <a:pPr marL="116205">
              <a:lnSpc>
                <a:spcPct val="100000"/>
              </a:lnSpc>
              <a:spcBef>
                <a:spcPts val="40"/>
              </a:spcBef>
              <a:tabLst>
                <a:tab pos="1167130" algn="l"/>
              </a:tabLst>
            </a:pPr>
            <a:r>
              <a:rPr sz="1950" b="1" spc="10" dirty="0">
                <a:latin typeface="Courier New"/>
                <a:cs typeface="Courier New"/>
              </a:rPr>
              <a:t>FROM	</a:t>
            </a:r>
            <a:r>
              <a:rPr sz="1950" b="1" spc="5" dirty="0">
                <a:latin typeface="Courier New"/>
                <a:cs typeface="Courier New"/>
              </a:rPr>
              <a:t>employees</a:t>
            </a:r>
            <a:endParaRPr sz="1950" dirty="0">
              <a:latin typeface="Courier New"/>
              <a:cs typeface="Courier New"/>
            </a:endParaRPr>
          </a:p>
          <a:p>
            <a:pPr marL="116205">
              <a:lnSpc>
                <a:spcPct val="100000"/>
              </a:lnSpc>
              <a:spcBef>
                <a:spcPts val="40"/>
              </a:spcBef>
              <a:tabLst>
                <a:tab pos="1167130" algn="l"/>
              </a:tabLst>
            </a:pPr>
            <a:r>
              <a:rPr sz="1950" b="1" spc="5" dirty="0">
                <a:latin typeface="Courier New"/>
                <a:cs typeface="Courier New"/>
              </a:rPr>
              <a:t>WHERE	department_id </a:t>
            </a:r>
            <a:r>
              <a:rPr sz="1950" b="1" spc="15" dirty="0">
                <a:latin typeface="Courier New"/>
                <a:cs typeface="Courier New"/>
              </a:rPr>
              <a:t>=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80;</a:t>
            </a:r>
            <a:endParaRPr sz="1950" dirty="0">
              <a:latin typeface="Courier New"/>
              <a:cs typeface="Courier New"/>
            </a:endParaRPr>
          </a:p>
        </p:txBody>
      </p:sp>
      <p:sp>
        <p:nvSpPr>
          <p:cNvPr id="6" name="object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67483" y="3045714"/>
            <a:ext cx="5557520" cy="2763520"/>
          </a:xfrm>
          <a:custGeom>
            <a:avLst/>
            <a:gdLst/>
            <a:ahLst/>
            <a:cxnLst/>
            <a:rect l="l" t="t" r="r" b="b"/>
            <a:pathLst>
              <a:path w="5557520" h="2763520">
                <a:moveTo>
                  <a:pt x="5557265" y="2763012"/>
                </a:moveTo>
                <a:lnTo>
                  <a:pt x="5557265" y="0"/>
                </a:lnTo>
                <a:lnTo>
                  <a:pt x="0" y="0"/>
                </a:lnTo>
                <a:lnTo>
                  <a:pt x="0" y="2763012"/>
                </a:lnTo>
                <a:lnTo>
                  <a:pt x="5557265" y="2763012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42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7973" y="589280"/>
            <a:ext cx="81343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Quiz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43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783" y="1654237"/>
            <a:ext cx="8508365" cy="205930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ct val="103800"/>
              </a:lnSpc>
              <a:spcBef>
                <a:spcPts val="185"/>
              </a:spcBef>
            </a:pP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15" dirty="0">
                <a:latin typeface="Courier New"/>
                <a:cs typeface="Courier New"/>
              </a:rPr>
              <a:t>TO_NUMBER </a:t>
            </a:r>
            <a:r>
              <a:rPr sz="2400" spc="5" dirty="0">
                <a:latin typeface="Arial"/>
                <a:cs typeface="Arial"/>
              </a:rPr>
              <a:t>function converts either character strings or  date values to a number in the format specified by the optional  format model.</a:t>
            </a:r>
            <a:endParaRPr sz="2400">
              <a:latin typeface="Arial"/>
              <a:cs typeface="Arial"/>
            </a:endParaRPr>
          </a:p>
          <a:p>
            <a:pPr marL="646430" indent="-50927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AutoNum type="arabicPeriod"/>
              <a:tabLst>
                <a:tab pos="646430" algn="l"/>
                <a:tab pos="647065" algn="l"/>
              </a:tabLst>
            </a:pPr>
            <a:r>
              <a:rPr sz="2400" spc="10" dirty="0">
                <a:latin typeface="Arial"/>
                <a:cs typeface="Arial"/>
              </a:rPr>
              <a:t>True</a:t>
            </a:r>
            <a:endParaRPr sz="2400">
              <a:latin typeface="Arial"/>
              <a:cs typeface="Arial"/>
            </a:endParaRPr>
          </a:p>
          <a:p>
            <a:pPr marL="646430" indent="-50927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AutoNum type="arabicPeriod"/>
              <a:tabLst>
                <a:tab pos="646430" algn="l"/>
                <a:tab pos="647065" algn="l"/>
              </a:tabLst>
            </a:pPr>
            <a:r>
              <a:rPr sz="2400" spc="5" dirty="0">
                <a:latin typeface="Arial"/>
                <a:cs typeface="Arial"/>
              </a:rPr>
              <a:t>False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3634" y="589280"/>
            <a:ext cx="168275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44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26820"/>
            <a:ext cx="7172325" cy="25819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5" dirty="0">
                <a:latin typeface="Arial"/>
                <a:cs typeface="Arial"/>
              </a:rPr>
              <a:t>In this lesson, you should have learned </a:t>
            </a:r>
            <a:r>
              <a:rPr sz="2400" spc="10" dirty="0">
                <a:latin typeface="Arial"/>
                <a:cs typeface="Arial"/>
              </a:rPr>
              <a:t>how </a:t>
            </a:r>
            <a:r>
              <a:rPr sz="2400" spc="5" dirty="0">
                <a:latin typeface="Arial"/>
                <a:cs typeface="Arial"/>
              </a:rPr>
              <a:t>to: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Alter date formats for display using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functions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Convert column data types using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functions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425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10" dirty="0">
                <a:latin typeface="Arial"/>
                <a:cs typeface="Arial"/>
              </a:rPr>
              <a:t>Use </a:t>
            </a:r>
            <a:r>
              <a:rPr sz="2400" spc="10" dirty="0">
                <a:latin typeface="Courier New"/>
                <a:cs typeface="Courier New"/>
              </a:rPr>
              <a:t>NVL</a:t>
            </a:r>
            <a:r>
              <a:rPr sz="2400" spc="-77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functions</a:t>
            </a:r>
            <a:endParaRPr sz="2400">
              <a:latin typeface="Arial"/>
              <a:cs typeface="Arial"/>
            </a:endParaRPr>
          </a:p>
          <a:p>
            <a:pPr marL="645160" marR="5080" indent="-506730">
              <a:lnSpc>
                <a:spcPct val="100800"/>
              </a:lnSpc>
              <a:spcBef>
                <a:spcPts val="580"/>
              </a:spcBef>
              <a:buClr>
                <a:srgbClr val="FF0000"/>
              </a:buClr>
              <a:buChar char="•"/>
              <a:tabLst>
                <a:tab pos="644525" algn="l"/>
                <a:tab pos="645795" algn="l"/>
              </a:tabLst>
            </a:pPr>
            <a:r>
              <a:rPr sz="2400" spc="10" dirty="0">
                <a:latin typeface="Arial"/>
                <a:cs typeface="Arial"/>
              </a:rPr>
              <a:t>Use </a:t>
            </a:r>
            <a:r>
              <a:rPr sz="2400" spc="15" dirty="0">
                <a:latin typeface="Courier New"/>
                <a:cs typeface="Courier New"/>
              </a:rPr>
              <a:t>IF-THEN-ELSE</a:t>
            </a:r>
            <a:r>
              <a:rPr sz="2400" spc="-79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logic and other conditional  expressions in a </a:t>
            </a:r>
            <a:r>
              <a:rPr sz="2400" spc="10" dirty="0">
                <a:latin typeface="Courier New"/>
                <a:cs typeface="Courier New"/>
              </a:rPr>
              <a:t>SELECT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1133" y="589280"/>
            <a:ext cx="358775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Practice 4:</a:t>
            </a:r>
            <a:r>
              <a:rPr spc="-65" dirty="0"/>
              <a:t> </a:t>
            </a:r>
            <a:r>
              <a:rPr spc="5" dirty="0"/>
              <a:t>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45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48931"/>
            <a:ext cx="8523605" cy="204406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5" dirty="0">
                <a:latin typeface="Arial"/>
                <a:cs typeface="Arial"/>
              </a:rPr>
              <a:t>This practice covers the following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topics: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425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Creating queries that use </a:t>
            </a:r>
            <a:r>
              <a:rPr sz="2400" spc="10" dirty="0">
                <a:latin typeface="Courier New"/>
                <a:cs typeface="Courier New"/>
              </a:rPr>
              <a:t>TO_CHAR</a:t>
            </a:r>
            <a:r>
              <a:rPr sz="2400" spc="10" dirty="0">
                <a:latin typeface="Arial"/>
                <a:cs typeface="Arial"/>
              </a:rPr>
              <a:t>, </a:t>
            </a:r>
            <a:r>
              <a:rPr sz="2400" spc="10" dirty="0">
                <a:latin typeface="Courier New"/>
                <a:cs typeface="Courier New"/>
              </a:rPr>
              <a:t>TO_DATE</a:t>
            </a:r>
            <a:r>
              <a:rPr sz="2400" spc="10" dirty="0">
                <a:latin typeface="Arial"/>
                <a:cs typeface="Arial"/>
              </a:rPr>
              <a:t>, </a:t>
            </a:r>
            <a:r>
              <a:rPr sz="2400" spc="5" dirty="0">
                <a:latin typeface="Arial"/>
                <a:cs typeface="Arial"/>
              </a:rPr>
              <a:t>and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other</a:t>
            </a:r>
            <a:endParaRPr sz="2400">
              <a:latin typeface="Arial"/>
              <a:cs typeface="Arial"/>
            </a:endParaRPr>
          </a:p>
          <a:p>
            <a:pPr marL="644525">
              <a:lnSpc>
                <a:spcPct val="100000"/>
              </a:lnSpc>
              <a:spcBef>
                <a:spcPts val="25"/>
              </a:spcBef>
            </a:pPr>
            <a:r>
              <a:rPr sz="2400" spc="10" dirty="0">
                <a:latin typeface="Courier New"/>
                <a:cs typeface="Courier New"/>
              </a:rPr>
              <a:t>DATE</a:t>
            </a:r>
            <a:r>
              <a:rPr sz="2400" spc="-77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functions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ts val="2800"/>
              </a:lnSpc>
              <a:spcBef>
                <a:spcPts val="775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Creating queries that use conditional expressions such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  <a:p>
            <a:pPr marL="644525">
              <a:lnSpc>
                <a:spcPts val="2800"/>
              </a:lnSpc>
            </a:pPr>
            <a:r>
              <a:rPr sz="2400" spc="10" dirty="0">
                <a:latin typeface="Courier New"/>
                <a:cs typeface="Courier New"/>
              </a:rPr>
              <a:t>DECODE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and </a:t>
            </a:r>
            <a:r>
              <a:rPr sz="2400" spc="15" dirty="0">
                <a:latin typeface="Courier New"/>
                <a:cs typeface="Courier New"/>
              </a:rPr>
              <a:t>CASE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3973" y="589280"/>
            <a:ext cx="386143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Conversion</a:t>
            </a:r>
            <a:r>
              <a:rPr spc="-55" dirty="0"/>
              <a:t> </a:t>
            </a:r>
            <a:r>
              <a:rPr dirty="0"/>
              <a:t>Functions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434334" y="2019300"/>
            <a:ext cx="3046095" cy="908050"/>
          </a:xfrm>
          <a:prstGeom prst="rect">
            <a:avLst/>
          </a:prstGeom>
          <a:solidFill>
            <a:srgbClr val="FFCC9A"/>
          </a:solidFill>
          <a:ln w="31242">
            <a:solidFill>
              <a:srgbClr val="000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852169" marR="843280" indent="104139">
              <a:lnSpc>
                <a:spcPct val="101800"/>
              </a:lnSpc>
              <a:spcBef>
                <a:spcPts val="1120"/>
              </a:spcBef>
            </a:pPr>
            <a:r>
              <a:rPr sz="1950" b="1" spc="10" dirty="0">
                <a:latin typeface="Arial"/>
                <a:cs typeface="Arial"/>
              </a:rPr>
              <a:t>Data type  </a:t>
            </a:r>
            <a:r>
              <a:rPr sz="1950" b="1" spc="15" dirty="0">
                <a:latin typeface="Arial"/>
                <a:cs typeface="Arial"/>
              </a:rPr>
              <a:t>conversion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65953" y="2926842"/>
            <a:ext cx="0" cy="344805"/>
          </a:xfrm>
          <a:custGeom>
            <a:avLst/>
            <a:gdLst/>
            <a:ahLst/>
            <a:cxnLst/>
            <a:rect l="l" t="t" r="r" b="b"/>
            <a:pathLst>
              <a:path h="344804">
                <a:moveTo>
                  <a:pt x="0" y="0"/>
                </a:moveTo>
                <a:lnTo>
                  <a:pt x="0" y="344424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5066" y="3271265"/>
            <a:ext cx="3542029" cy="628650"/>
          </a:xfrm>
          <a:custGeom>
            <a:avLst/>
            <a:gdLst/>
            <a:ahLst/>
            <a:cxnLst/>
            <a:rect l="l" t="t" r="r" b="b"/>
            <a:pathLst>
              <a:path w="3542029" h="628650">
                <a:moveTo>
                  <a:pt x="0" y="628650"/>
                </a:moveTo>
                <a:lnTo>
                  <a:pt x="0" y="0"/>
                </a:lnTo>
                <a:lnTo>
                  <a:pt x="3541776" y="0"/>
                </a:lnTo>
                <a:lnTo>
                  <a:pt x="3541776" y="523493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86305" y="3622547"/>
            <a:ext cx="3046095" cy="866140"/>
          </a:xfrm>
          <a:custGeom>
            <a:avLst/>
            <a:gdLst/>
            <a:ahLst/>
            <a:cxnLst/>
            <a:rect l="l" t="t" r="r" b="b"/>
            <a:pathLst>
              <a:path w="3046095" h="866139">
                <a:moveTo>
                  <a:pt x="3045713" y="865631"/>
                </a:moveTo>
                <a:lnTo>
                  <a:pt x="3045713" y="0"/>
                </a:lnTo>
                <a:lnTo>
                  <a:pt x="0" y="0"/>
                </a:lnTo>
                <a:lnTo>
                  <a:pt x="0" y="865631"/>
                </a:lnTo>
                <a:lnTo>
                  <a:pt x="3045713" y="865631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86305" y="3622547"/>
            <a:ext cx="3046095" cy="866140"/>
          </a:xfrm>
          <a:custGeom>
            <a:avLst/>
            <a:gdLst/>
            <a:ahLst/>
            <a:cxnLst/>
            <a:rect l="l" t="t" r="r" b="b"/>
            <a:pathLst>
              <a:path w="3046095" h="866139">
                <a:moveTo>
                  <a:pt x="3045713" y="865631"/>
                </a:moveTo>
                <a:lnTo>
                  <a:pt x="3045713" y="0"/>
                </a:lnTo>
                <a:lnTo>
                  <a:pt x="0" y="0"/>
                </a:lnTo>
                <a:lnTo>
                  <a:pt x="0" y="865631"/>
                </a:lnTo>
                <a:lnTo>
                  <a:pt x="3045713" y="865631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69667" y="3733292"/>
            <a:ext cx="208026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0" dirty="0">
                <a:latin typeface="Arial"/>
                <a:cs typeface="Arial"/>
              </a:rPr>
              <a:t>Implicit </a:t>
            </a:r>
            <a:r>
              <a:rPr sz="1950" b="1" spc="15" dirty="0">
                <a:latin typeface="Arial"/>
                <a:cs typeface="Arial"/>
              </a:rPr>
              <a:t>data</a:t>
            </a:r>
            <a:r>
              <a:rPr sz="1950" b="1" spc="-6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type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6288" y="4035044"/>
            <a:ext cx="136779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Arial"/>
                <a:cs typeface="Arial"/>
              </a:rPr>
              <a:t>conversion</a:t>
            </a:r>
            <a:endParaRPr sz="1950">
              <a:latin typeface="Arial"/>
              <a:cs typeface="Arial"/>
            </a:endParaRPr>
          </a:p>
        </p:txBody>
      </p:sp>
      <p:sp>
        <p:nvSpPr>
          <p:cNvPr id="9" name="object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07508" y="3622547"/>
            <a:ext cx="3046095" cy="866140"/>
          </a:xfrm>
          <a:custGeom>
            <a:avLst/>
            <a:gdLst/>
            <a:ahLst/>
            <a:cxnLst/>
            <a:rect l="l" t="t" r="r" b="b"/>
            <a:pathLst>
              <a:path w="3046095" h="866139">
                <a:moveTo>
                  <a:pt x="3045714" y="865631"/>
                </a:moveTo>
                <a:lnTo>
                  <a:pt x="3045714" y="0"/>
                </a:lnTo>
                <a:lnTo>
                  <a:pt x="0" y="0"/>
                </a:lnTo>
                <a:lnTo>
                  <a:pt x="0" y="865632"/>
                </a:lnTo>
                <a:lnTo>
                  <a:pt x="3045714" y="865631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07508" y="3622547"/>
            <a:ext cx="3046095" cy="866140"/>
          </a:xfrm>
          <a:custGeom>
            <a:avLst/>
            <a:gdLst/>
            <a:ahLst/>
            <a:cxnLst/>
            <a:rect l="l" t="t" r="r" b="b"/>
            <a:pathLst>
              <a:path w="3046095" h="866139">
                <a:moveTo>
                  <a:pt x="3045714" y="865631"/>
                </a:moveTo>
                <a:lnTo>
                  <a:pt x="3045714" y="0"/>
                </a:lnTo>
                <a:lnTo>
                  <a:pt x="0" y="0"/>
                </a:lnTo>
                <a:lnTo>
                  <a:pt x="0" y="865632"/>
                </a:lnTo>
                <a:lnTo>
                  <a:pt x="3045714" y="865631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83250" y="3733292"/>
            <a:ext cx="2093595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5920" marR="5080" indent="-363855">
              <a:lnSpc>
                <a:spcPct val="101499"/>
              </a:lnSpc>
              <a:spcBef>
                <a:spcPts val="95"/>
              </a:spcBef>
            </a:pPr>
            <a:r>
              <a:rPr sz="1950" b="1" spc="10" dirty="0">
                <a:latin typeface="Arial"/>
                <a:cs typeface="Arial"/>
              </a:rPr>
              <a:t>Explicit </a:t>
            </a:r>
            <a:r>
              <a:rPr sz="1950" b="1" spc="15" dirty="0">
                <a:latin typeface="Arial"/>
                <a:cs typeface="Arial"/>
              </a:rPr>
              <a:t>data</a:t>
            </a:r>
            <a:r>
              <a:rPr sz="1950" b="1" spc="-5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type  </a:t>
            </a:r>
            <a:r>
              <a:rPr sz="1950" b="1" spc="15" dirty="0">
                <a:latin typeface="Arial"/>
                <a:cs typeface="Arial"/>
              </a:rPr>
              <a:t>conversion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799" y="7434206"/>
            <a:ext cx="37401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10" dirty="0">
                <a:latin typeface="Arial"/>
                <a:cs typeface="Arial"/>
              </a:rPr>
              <a:t>4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4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5126" y="589280"/>
            <a:ext cx="524065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Implicit Data Type</a:t>
            </a:r>
            <a:r>
              <a:rPr spc="-65" dirty="0"/>
              <a:t> </a:t>
            </a:r>
            <a:r>
              <a:rPr spc="5" dirty="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98752"/>
            <a:ext cx="8612505" cy="763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sz="2400" spc="5" dirty="0">
                <a:latin typeface="Arial"/>
                <a:cs typeface="Arial"/>
              </a:rPr>
              <a:t>In expressions, the Oracle server can automatically convert the  following: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Picture 7" descr="Table">
            <a:extLst>
              <a:ext uri="{FF2B5EF4-FFF2-40B4-BE49-F238E27FC236}">
                <a16:creationId xmlns:a16="http://schemas.microsoft.com/office/drawing/2014/main" id="{ACAC6B8F-0332-45CA-9756-3EC384FA2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45" y="2743200"/>
            <a:ext cx="9107255" cy="17926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0799" y="7434206"/>
            <a:ext cx="37401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10" dirty="0">
                <a:latin typeface="Arial"/>
                <a:cs typeface="Arial"/>
              </a:rPr>
              <a:t>4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5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5126" y="589280"/>
            <a:ext cx="524065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Implicit Data Type</a:t>
            </a:r>
            <a:r>
              <a:rPr spc="-65" dirty="0"/>
              <a:t> </a:t>
            </a:r>
            <a:r>
              <a:rPr spc="5" dirty="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98752"/>
            <a:ext cx="8543290" cy="763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sz="2400" spc="5" dirty="0">
                <a:latin typeface="Arial"/>
                <a:cs typeface="Arial"/>
              </a:rPr>
              <a:t>For expression evaluation, the Oracle server can automatically  convert the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following: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Picture 7" descr="Table&#10;">
            <a:extLst>
              <a:ext uri="{FF2B5EF4-FFF2-40B4-BE49-F238E27FC236}">
                <a16:creationId xmlns:a16="http://schemas.microsoft.com/office/drawing/2014/main" id="{12053299-670B-4818-9A66-5C3B8E614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14" y="2819400"/>
            <a:ext cx="8256947" cy="182243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0799" y="7434206"/>
            <a:ext cx="37401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10" dirty="0">
                <a:latin typeface="Arial"/>
                <a:cs typeface="Arial"/>
              </a:rPr>
              <a:t>4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6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4457" y="589280"/>
            <a:ext cx="526161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Explicit Data Type</a:t>
            </a:r>
            <a:r>
              <a:rPr spc="-60" dirty="0"/>
              <a:t> </a:t>
            </a:r>
            <a:r>
              <a:rPr spc="5" dirty="0"/>
              <a:t>Conversion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696210" y="2080514"/>
            <a:ext cx="169227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spc="15" dirty="0">
                <a:latin typeface="Courier New"/>
                <a:cs typeface="Courier New"/>
              </a:rPr>
              <a:t>TO_NUMBER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6727" y="4046473"/>
            <a:ext cx="113665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spc="15" dirty="0">
                <a:latin typeface="Courier New"/>
                <a:cs typeface="Courier New"/>
              </a:rPr>
              <a:t>NUMBER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7250" y="4073896"/>
            <a:ext cx="197040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spc="10" dirty="0">
                <a:latin typeface="Arial"/>
                <a:cs typeface="Arial"/>
              </a:rPr>
              <a:t>CHARACTER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95294" y="4597146"/>
            <a:ext cx="1461770" cy="1186180"/>
          </a:xfrm>
          <a:custGeom>
            <a:avLst/>
            <a:gdLst/>
            <a:ahLst/>
            <a:cxnLst/>
            <a:rect l="l" t="t" r="r" b="b"/>
            <a:pathLst>
              <a:path w="1461770" h="1186179">
                <a:moveTo>
                  <a:pt x="1461515" y="0"/>
                </a:moveTo>
                <a:lnTo>
                  <a:pt x="1456137" y="45127"/>
                </a:lnTo>
                <a:lnTo>
                  <a:pt x="1449063" y="89779"/>
                </a:lnTo>
                <a:lnTo>
                  <a:pt x="1440321" y="133930"/>
                </a:lnTo>
                <a:lnTo>
                  <a:pt x="1429943" y="177553"/>
                </a:lnTo>
                <a:lnTo>
                  <a:pt x="1417957" y="220621"/>
                </a:lnTo>
                <a:lnTo>
                  <a:pt x="1404394" y="263108"/>
                </a:lnTo>
                <a:lnTo>
                  <a:pt x="1389284" y="304988"/>
                </a:lnTo>
                <a:lnTo>
                  <a:pt x="1372655" y="346234"/>
                </a:lnTo>
                <a:lnTo>
                  <a:pt x="1354539" y="386819"/>
                </a:lnTo>
                <a:lnTo>
                  <a:pt x="1334964" y="426718"/>
                </a:lnTo>
                <a:lnTo>
                  <a:pt x="1313961" y="465903"/>
                </a:lnTo>
                <a:lnTo>
                  <a:pt x="1291560" y="504348"/>
                </a:lnTo>
                <a:lnTo>
                  <a:pt x="1267789" y="542028"/>
                </a:lnTo>
                <a:lnTo>
                  <a:pt x="1242680" y="578914"/>
                </a:lnTo>
                <a:lnTo>
                  <a:pt x="1216261" y="614982"/>
                </a:lnTo>
                <a:lnTo>
                  <a:pt x="1188563" y="650204"/>
                </a:lnTo>
                <a:lnTo>
                  <a:pt x="1159615" y="684553"/>
                </a:lnTo>
                <a:lnTo>
                  <a:pt x="1129447" y="718005"/>
                </a:lnTo>
                <a:lnTo>
                  <a:pt x="1098089" y="750531"/>
                </a:lnTo>
                <a:lnTo>
                  <a:pt x="1065570" y="782106"/>
                </a:lnTo>
                <a:lnTo>
                  <a:pt x="1031921" y="812703"/>
                </a:lnTo>
                <a:lnTo>
                  <a:pt x="997172" y="842295"/>
                </a:lnTo>
                <a:lnTo>
                  <a:pt x="961351" y="870857"/>
                </a:lnTo>
                <a:lnTo>
                  <a:pt x="924489" y="898361"/>
                </a:lnTo>
                <a:lnTo>
                  <a:pt x="886616" y="924782"/>
                </a:lnTo>
                <a:lnTo>
                  <a:pt x="847761" y="950093"/>
                </a:lnTo>
                <a:lnTo>
                  <a:pt x="807955" y="974266"/>
                </a:lnTo>
                <a:lnTo>
                  <a:pt x="767226" y="997277"/>
                </a:lnTo>
                <a:lnTo>
                  <a:pt x="725605" y="1019098"/>
                </a:lnTo>
                <a:lnTo>
                  <a:pt x="683122" y="1039703"/>
                </a:lnTo>
                <a:lnTo>
                  <a:pt x="639805" y="1059066"/>
                </a:lnTo>
                <a:lnTo>
                  <a:pt x="595687" y="1077159"/>
                </a:lnTo>
                <a:lnTo>
                  <a:pt x="550795" y="1093958"/>
                </a:lnTo>
                <a:lnTo>
                  <a:pt x="505159" y="1109434"/>
                </a:lnTo>
                <a:lnTo>
                  <a:pt x="458810" y="1123562"/>
                </a:lnTo>
                <a:lnTo>
                  <a:pt x="411778" y="1136315"/>
                </a:lnTo>
                <a:lnTo>
                  <a:pt x="364091" y="1147667"/>
                </a:lnTo>
                <a:lnTo>
                  <a:pt x="315781" y="1157591"/>
                </a:lnTo>
                <a:lnTo>
                  <a:pt x="266876" y="1166061"/>
                </a:lnTo>
                <a:lnTo>
                  <a:pt x="217406" y="1173050"/>
                </a:lnTo>
                <a:lnTo>
                  <a:pt x="167402" y="1178532"/>
                </a:lnTo>
                <a:lnTo>
                  <a:pt x="116892" y="1182481"/>
                </a:lnTo>
                <a:lnTo>
                  <a:pt x="65908" y="1184869"/>
                </a:lnTo>
                <a:lnTo>
                  <a:pt x="14477" y="1185672"/>
                </a:lnTo>
                <a:lnTo>
                  <a:pt x="9905" y="1185672"/>
                </a:lnTo>
                <a:lnTo>
                  <a:pt x="5333" y="1185672"/>
                </a:lnTo>
                <a:lnTo>
                  <a:pt x="0" y="1185672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05755" y="4495038"/>
            <a:ext cx="102870" cy="106680"/>
          </a:xfrm>
          <a:custGeom>
            <a:avLst/>
            <a:gdLst/>
            <a:ahLst/>
            <a:cxnLst/>
            <a:rect l="l" t="t" r="r" b="b"/>
            <a:pathLst>
              <a:path w="102870" h="106679">
                <a:moveTo>
                  <a:pt x="102870" y="106679"/>
                </a:moveTo>
                <a:lnTo>
                  <a:pt x="57150" y="0"/>
                </a:lnTo>
                <a:lnTo>
                  <a:pt x="0" y="99821"/>
                </a:lnTo>
                <a:lnTo>
                  <a:pt x="102870" y="106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67305" y="4481321"/>
            <a:ext cx="1435735" cy="1301750"/>
          </a:xfrm>
          <a:custGeom>
            <a:avLst/>
            <a:gdLst/>
            <a:ahLst/>
            <a:cxnLst/>
            <a:rect l="l" t="t" r="r" b="b"/>
            <a:pathLst>
              <a:path w="1435735" h="1301750">
                <a:moveTo>
                  <a:pt x="1435608" y="1301496"/>
                </a:moveTo>
                <a:lnTo>
                  <a:pt x="1384998" y="1300141"/>
                </a:lnTo>
                <a:lnTo>
                  <a:pt x="1334843" y="1297262"/>
                </a:lnTo>
                <a:lnTo>
                  <a:pt x="1285170" y="1292882"/>
                </a:lnTo>
                <a:lnTo>
                  <a:pt x="1236008" y="1287029"/>
                </a:lnTo>
                <a:lnTo>
                  <a:pt x="1187383" y="1279727"/>
                </a:lnTo>
                <a:lnTo>
                  <a:pt x="1139323" y="1271001"/>
                </a:lnTo>
                <a:lnTo>
                  <a:pt x="1091858" y="1260877"/>
                </a:lnTo>
                <a:lnTo>
                  <a:pt x="1045014" y="1249380"/>
                </a:lnTo>
                <a:lnTo>
                  <a:pt x="998819" y="1236535"/>
                </a:lnTo>
                <a:lnTo>
                  <a:pt x="953301" y="1222368"/>
                </a:lnTo>
                <a:lnTo>
                  <a:pt x="908489" y="1206904"/>
                </a:lnTo>
                <a:lnTo>
                  <a:pt x="864409" y="1190168"/>
                </a:lnTo>
                <a:lnTo>
                  <a:pt x="821091" y="1172186"/>
                </a:lnTo>
                <a:lnTo>
                  <a:pt x="778561" y="1152983"/>
                </a:lnTo>
                <a:lnTo>
                  <a:pt x="736848" y="1132584"/>
                </a:lnTo>
                <a:lnTo>
                  <a:pt x="695979" y="1111015"/>
                </a:lnTo>
                <a:lnTo>
                  <a:pt x="655982" y="1088301"/>
                </a:lnTo>
                <a:lnTo>
                  <a:pt x="616886" y="1064467"/>
                </a:lnTo>
                <a:lnTo>
                  <a:pt x="578718" y="1039538"/>
                </a:lnTo>
                <a:lnTo>
                  <a:pt x="541506" y="1013540"/>
                </a:lnTo>
                <a:lnTo>
                  <a:pt x="505278" y="986499"/>
                </a:lnTo>
                <a:lnTo>
                  <a:pt x="470061" y="958439"/>
                </a:lnTo>
                <a:lnTo>
                  <a:pt x="435885" y="929386"/>
                </a:lnTo>
                <a:lnTo>
                  <a:pt x="402775" y="899365"/>
                </a:lnTo>
                <a:lnTo>
                  <a:pt x="370761" y="868401"/>
                </a:lnTo>
                <a:lnTo>
                  <a:pt x="339870" y="836521"/>
                </a:lnTo>
                <a:lnTo>
                  <a:pt x="310131" y="803748"/>
                </a:lnTo>
                <a:lnTo>
                  <a:pt x="281570" y="770109"/>
                </a:lnTo>
                <a:lnTo>
                  <a:pt x="254216" y="735629"/>
                </a:lnTo>
                <a:lnTo>
                  <a:pt x="228097" y="700333"/>
                </a:lnTo>
                <a:lnTo>
                  <a:pt x="203241" y="664246"/>
                </a:lnTo>
                <a:lnTo>
                  <a:pt x="179675" y="627394"/>
                </a:lnTo>
                <a:lnTo>
                  <a:pt x="157427" y="589802"/>
                </a:lnTo>
                <a:lnTo>
                  <a:pt x="136526" y="551495"/>
                </a:lnTo>
                <a:lnTo>
                  <a:pt x="116999" y="512499"/>
                </a:lnTo>
                <a:lnTo>
                  <a:pt x="98874" y="472839"/>
                </a:lnTo>
                <a:lnTo>
                  <a:pt x="82178" y="432541"/>
                </a:lnTo>
                <a:lnTo>
                  <a:pt x="66941" y="391629"/>
                </a:lnTo>
                <a:lnTo>
                  <a:pt x="53189" y="350129"/>
                </a:lnTo>
                <a:lnTo>
                  <a:pt x="40950" y="308066"/>
                </a:lnTo>
                <a:lnTo>
                  <a:pt x="30253" y="265466"/>
                </a:lnTo>
                <a:lnTo>
                  <a:pt x="21125" y="222354"/>
                </a:lnTo>
                <a:lnTo>
                  <a:pt x="13594" y="178756"/>
                </a:lnTo>
                <a:lnTo>
                  <a:pt x="7688" y="134695"/>
                </a:lnTo>
                <a:lnTo>
                  <a:pt x="3435" y="90199"/>
                </a:lnTo>
                <a:lnTo>
                  <a:pt x="863" y="45292"/>
                </a:lnTo>
                <a:lnTo>
                  <a:pt x="0" y="0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82138" y="5894323"/>
            <a:ext cx="132207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spc="15" dirty="0">
                <a:latin typeface="Courier New"/>
                <a:cs typeface="Courier New"/>
              </a:rPr>
              <a:t>TO_CHAR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43300" y="2675382"/>
            <a:ext cx="1449705" cy="1301750"/>
          </a:xfrm>
          <a:custGeom>
            <a:avLst/>
            <a:gdLst/>
            <a:ahLst/>
            <a:cxnLst/>
            <a:rect l="l" t="t" r="r" b="b"/>
            <a:pathLst>
              <a:path w="1449704" h="1301750">
                <a:moveTo>
                  <a:pt x="0" y="0"/>
                </a:moveTo>
                <a:lnTo>
                  <a:pt x="51046" y="1402"/>
                </a:lnTo>
                <a:lnTo>
                  <a:pt x="101639" y="4327"/>
                </a:lnTo>
                <a:lnTo>
                  <a:pt x="151748" y="8749"/>
                </a:lnTo>
                <a:lnTo>
                  <a:pt x="201346" y="14644"/>
                </a:lnTo>
                <a:lnTo>
                  <a:pt x="250405" y="21985"/>
                </a:lnTo>
                <a:lnTo>
                  <a:pt x="298896" y="30748"/>
                </a:lnTo>
                <a:lnTo>
                  <a:pt x="346791" y="40908"/>
                </a:lnTo>
                <a:lnTo>
                  <a:pt x="394062" y="52438"/>
                </a:lnTo>
                <a:lnTo>
                  <a:pt x="440680" y="65314"/>
                </a:lnTo>
                <a:lnTo>
                  <a:pt x="486617" y="79510"/>
                </a:lnTo>
                <a:lnTo>
                  <a:pt x="531846" y="95001"/>
                </a:lnTo>
                <a:lnTo>
                  <a:pt x="576337" y="111761"/>
                </a:lnTo>
                <a:lnTo>
                  <a:pt x="620062" y="129766"/>
                </a:lnTo>
                <a:lnTo>
                  <a:pt x="662993" y="148990"/>
                </a:lnTo>
                <a:lnTo>
                  <a:pt x="705103" y="169407"/>
                </a:lnTo>
                <a:lnTo>
                  <a:pt x="746362" y="190993"/>
                </a:lnTo>
                <a:lnTo>
                  <a:pt x="786742" y="213722"/>
                </a:lnTo>
                <a:lnTo>
                  <a:pt x="826215" y="237569"/>
                </a:lnTo>
                <a:lnTo>
                  <a:pt x="864753" y="262508"/>
                </a:lnTo>
                <a:lnTo>
                  <a:pt x="902327" y="288513"/>
                </a:lnTo>
                <a:lnTo>
                  <a:pt x="938910" y="315561"/>
                </a:lnTo>
                <a:lnTo>
                  <a:pt x="974473" y="343625"/>
                </a:lnTo>
                <a:lnTo>
                  <a:pt x="1008987" y="372680"/>
                </a:lnTo>
                <a:lnTo>
                  <a:pt x="1042424" y="402701"/>
                </a:lnTo>
                <a:lnTo>
                  <a:pt x="1074757" y="433663"/>
                </a:lnTo>
                <a:lnTo>
                  <a:pt x="1105957" y="465539"/>
                </a:lnTo>
                <a:lnTo>
                  <a:pt x="1135995" y="498306"/>
                </a:lnTo>
                <a:lnTo>
                  <a:pt x="1164844" y="531936"/>
                </a:lnTo>
                <a:lnTo>
                  <a:pt x="1192474" y="566406"/>
                </a:lnTo>
                <a:lnTo>
                  <a:pt x="1218859" y="601690"/>
                </a:lnTo>
                <a:lnTo>
                  <a:pt x="1243968" y="637762"/>
                </a:lnTo>
                <a:lnTo>
                  <a:pt x="1267775" y="674598"/>
                </a:lnTo>
                <a:lnTo>
                  <a:pt x="1290251" y="712171"/>
                </a:lnTo>
                <a:lnTo>
                  <a:pt x="1311368" y="750457"/>
                </a:lnTo>
                <a:lnTo>
                  <a:pt x="1331097" y="789430"/>
                </a:lnTo>
                <a:lnTo>
                  <a:pt x="1349410" y="829065"/>
                </a:lnTo>
                <a:lnTo>
                  <a:pt x="1366279" y="869337"/>
                </a:lnTo>
                <a:lnTo>
                  <a:pt x="1381676" y="910220"/>
                </a:lnTo>
                <a:lnTo>
                  <a:pt x="1395572" y="951689"/>
                </a:lnTo>
                <a:lnTo>
                  <a:pt x="1407939" y="993718"/>
                </a:lnTo>
                <a:lnTo>
                  <a:pt x="1418749" y="1036283"/>
                </a:lnTo>
                <a:lnTo>
                  <a:pt x="1427974" y="1079358"/>
                </a:lnTo>
                <a:lnTo>
                  <a:pt x="1435584" y="1122917"/>
                </a:lnTo>
                <a:lnTo>
                  <a:pt x="1441553" y="1166936"/>
                </a:lnTo>
                <a:lnTo>
                  <a:pt x="1445851" y="1211389"/>
                </a:lnTo>
                <a:lnTo>
                  <a:pt x="1448451" y="1256251"/>
                </a:lnTo>
                <a:lnTo>
                  <a:pt x="1449324" y="1301496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74164" y="2675382"/>
            <a:ext cx="1458595" cy="1186815"/>
          </a:xfrm>
          <a:custGeom>
            <a:avLst/>
            <a:gdLst/>
            <a:ahLst/>
            <a:cxnLst/>
            <a:rect l="l" t="t" r="r" b="b"/>
            <a:pathLst>
              <a:path w="1458595" h="1186814">
                <a:moveTo>
                  <a:pt x="0" y="1186434"/>
                </a:moveTo>
                <a:lnTo>
                  <a:pt x="5334" y="1141255"/>
                </a:lnTo>
                <a:lnTo>
                  <a:pt x="12381" y="1096554"/>
                </a:lnTo>
                <a:lnTo>
                  <a:pt x="21112" y="1052357"/>
                </a:lnTo>
                <a:lnTo>
                  <a:pt x="31495" y="1008691"/>
                </a:lnTo>
                <a:lnTo>
                  <a:pt x="43502" y="965581"/>
                </a:lnTo>
                <a:lnTo>
                  <a:pt x="57101" y="923054"/>
                </a:lnTo>
                <a:lnTo>
                  <a:pt x="72264" y="881136"/>
                </a:lnTo>
                <a:lnTo>
                  <a:pt x="88959" y="839855"/>
                </a:lnTo>
                <a:lnTo>
                  <a:pt x="107158" y="799235"/>
                </a:lnTo>
                <a:lnTo>
                  <a:pt x="126831" y="759305"/>
                </a:lnTo>
                <a:lnTo>
                  <a:pt x="147947" y="720090"/>
                </a:lnTo>
                <a:lnTo>
                  <a:pt x="170476" y="681616"/>
                </a:lnTo>
                <a:lnTo>
                  <a:pt x="194388" y="643910"/>
                </a:lnTo>
                <a:lnTo>
                  <a:pt x="219654" y="606998"/>
                </a:lnTo>
                <a:lnTo>
                  <a:pt x="246244" y="570907"/>
                </a:lnTo>
                <a:lnTo>
                  <a:pt x="274127" y="535664"/>
                </a:lnTo>
                <a:lnTo>
                  <a:pt x="303274" y="501294"/>
                </a:lnTo>
                <a:lnTo>
                  <a:pt x="333655" y="467824"/>
                </a:lnTo>
                <a:lnTo>
                  <a:pt x="365239" y="435280"/>
                </a:lnTo>
                <a:lnTo>
                  <a:pt x="397997" y="403689"/>
                </a:lnTo>
                <a:lnTo>
                  <a:pt x="431899" y="373077"/>
                </a:lnTo>
                <a:lnTo>
                  <a:pt x="466915" y="343471"/>
                </a:lnTo>
                <a:lnTo>
                  <a:pt x="503015" y="314897"/>
                </a:lnTo>
                <a:lnTo>
                  <a:pt x="540169" y="287381"/>
                </a:lnTo>
                <a:lnTo>
                  <a:pt x="578347" y="260950"/>
                </a:lnTo>
                <a:lnTo>
                  <a:pt x="617519" y="235631"/>
                </a:lnTo>
                <a:lnTo>
                  <a:pt x="657655" y="211448"/>
                </a:lnTo>
                <a:lnTo>
                  <a:pt x="698725" y="188430"/>
                </a:lnTo>
                <a:lnTo>
                  <a:pt x="740700" y="166603"/>
                </a:lnTo>
                <a:lnTo>
                  <a:pt x="783549" y="145992"/>
                </a:lnTo>
                <a:lnTo>
                  <a:pt x="827243" y="126625"/>
                </a:lnTo>
                <a:lnTo>
                  <a:pt x="871750" y="108527"/>
                </a:lnTo>
                <a:lnTo>
                  <a:pt x="917043" y="91725"/>
                </a:lnTo>
                <a:lnTo>
                  <a:pt x="963089" y="76246"/>
                </a:lnTo>
                <a:lnTo>
                  <a:pt x="1009861" y="62116"/>
                </a:lnTo>
                <a:lnTo>
                  <a:pt x="1057327" y="49361"/>
                </a:lnTo>
                <a:lnTo>
                  <a:pt x="1105458" y="38007"/>
                </a:lnTo>
                <a:lnTo>
                  <a:pt x="1154223" y="28082"/>
                </a:lnTo>
                <a:lnTo>
                  <a:pt x="1203593" y="19611"/>
                </a:lnTo>
                <a:lnTo>
                  <a:pt x="1253538" y="12621"/>
                </a:lnTo>
                <a:lnTo>
                  <a:pt x="1304028" y="7139"/>
                </a:lnTo>
                <a:lnTo>
                  <a:pt x="1355033" y="3190"/>
                </a:lnTo>
                <a:lnTo>
                  <a:pt x="1406523" y="802"/>
                </a:lnTo>
                <a:lnTo>
                  <a:pt x="1458468" y="0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3110" y="3859529"/>
            <a:ext cx="102870" cy="105410"/>
          </a:xfrm>
          <a:custGeom>
            <a:avLst/>
            <a:gdLst/>
            <a:ahLst/>
            <a:cxnLst/>
            <a:rect l="l" t="t" r="r" b="b"/>
            <a:pathLst>
              <a:path w="102869" h="105410">
                <a:moveTo>
                  <a:pt x="102870" y="5333"/>
                </a:moveTo>
                <a:lnTo>
                  <a:pt x="0" y="0"/>
                </a:lnTo>
                <a:lnTo>
                  <a:pt x="45720" y="105155"/>
                </a:lnTo>
                <a:lnTo>
                  <a:pt x="102870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91276" y="2080514"/>
            <a:ext cx="132207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spc="15" dirty="0">
                <a:latin typeface="Courier New"/>
                <a:cs typeface="Courier New"/>
              </a:rPr>
              <a:t>TO_DATE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13394" y="4046478"/>
            <a:ext cx="76644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spc="15" dirty="0">
                <a:latin typeface="Courier New"/>
                <a:cs typeface="Courier New"/>
              </a:rPr>
              <a:t>DATE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90518" y="5894337"/>
            <a:ext cx="132207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spc="15" dirty="0">
                <a:latin typeface="Courier New"/>
                <a:cs typeface="Courier New"/>
              </a:rPr>
              <a:t>TO_CHAR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13576" y="4495038"/>
            <a:ext cx="1466850" cy="1287780"/>
          </a:xfrm>
          <a:custGeom>
            <a:avLst/>
            <a:gdLst/>
            <a:ahLst/>
            <a:cxnLst/>
            <a:rect l="l" t="t" r="r" b="b"/>
            <a:pathLst>
              <a:path w="1466850" h="1287779">
                <a:moveTo>
                  <a:pt x="1466850" y="0"/>
                </a:moveTo>
                <a:lnTo>
                  <a:pt x="1465450" y="45332"/>
                </a:lnTo>
                <a:lnTo>
                  <a:pt x="1462340" y="90263"/>
                </a:lnTo>
                <a:lnTo>
                  <a:pt x="1457549" y="134767"/>
                </a:lnTo>
                <a:lnTo>
                  <a:pt x="1451104" y="178819"/>
                </a:lnTo>
                <a:lnTo>
                  <a:pt x="1443035" y="222393"/>
                </a:lnTo>
                <a:lnTo>
                  <a:pt x="1433369" y="265465"/>
                </a:lnTo>
                <a:lnTo>
                  <a:pt x="1422136" y="308009"/>
                </a:lnTo>
                <a:lnTo>
                  <a:pt x="1409363" y="350000"/>
                </a:lnTo>
                <a:lnTo>
                  <a:pt x="1395079" y="391412"/>
                </a:lnTo>
                <a:lnTo>
                  <a:pt x="1379313" y="432221"/>
                </a:lnTo>
                <a:lnTo>
                  <a:pt x="1362092" y="472402"/>
                </a:lnTo>
                <a:lnTo>
                  <a:pt x="1343446" y="511929"/>
                </a:lnTo>
                <a:lnTo>
                  <a:pt x="1323402" y="550777"/>
                </a:lnTo>
                <a:lnTo>
                  <a:pt x="1301990" y="588921"/>
                </a:lnTo>
                <a:lnTo>
                  <a:pt x="1279238" y="626335"/>
                </a:lnTo>
                <a:lnTo>
                  <a:pt x="1255174" y="662995"/>
                </a:lnTo>
                <a:lnTo>
                  <a:pt x="1229826" y="698875"/>
                </a:lnTo>
                <a:lnTo>
                  <a:pt x="1203223" y="733950"/>
                </a:lnTo>
                <a:lnTo>
                  <a:pt x="1175394" y="768196"/>
                </a:lnTo>
                <a:lnTo>
                  <a:pt x="1146367" y="801586"/>
                </a:lnTo>
                <a:lnTo>
                  <a:pt x="1116170" y="834095"/>
                </a:lnTo>
                <a:lnTo>
                  <a:pt x="1084832" y="865699"/>
                </a:lnTo>
                <a:lnTo>
                  <a:pt x="1052382" y="896372"/>
                </a:lnTo>
                <a:lnTo>
                  <a:pt x="1018847" y="926089"/>
                </a:lnTo>
                <a:lnTo>
                  <a:pt x="984256" y="954825"/>
                </a:lnTo>
                <a:lnTo>
                  <a:pt x="948638" y="982554"/>
                </a:lnTo>
                <a:lnTo>
                  <a:pt x="912021" y="1009252"/>
                </a:lnTo>
                <a:lnTo>
                  <a:pt x="874433" y="1034893"/>
                </a:lnTo>
                <a:lnTo>
                  <a:pt x="835904" y="1059452"/>
                </a:lnTo>
                <a:lnTo>
                  <a:pt x="796461" y="1082903"/>
                </a:lnTo>
                <a:lnTo>
                  <a:pt x="756132" y="1105223"/>
                </a:lnTo>
                <a:lnTo>
                  <a:pt x="714948" y="1126385"/>
                </a:lnTo>
                <a:lnTo>
                  <a:pt x="672934" y="1146364"/>
                </a:lnTo>
                <a:lnTo>
                  <a:pt x="630121" y="1165135"/>
                </a:lnTo>
                <a:lnTo>
                  <a:pt x="586537" y="1182673"/>
                </a:lnTo>
                <a:lnTo>
                  <a:pt x="542210" y="1198953"/>
                </a:lnTo>
                <a:lnTo>
                  <a:pt x="497168" y="1213949"/>
                </a:lnTo>
                <a:lnTo>
                  <a:pt x="451441" y="1227637"/>
                </a:lnTo>
                <a:lnTo>
                  <a:pt x="405055" y="1239991"/>
                </a:lnTo>
                <a:lnTo>
                  <a:pt x="358041" y="1250986"/>
                </a:lnTo>
                <a:lnTo>
                  <a:pt x="310426" y="1260596"/>
                </a:lnTo>
                <a:lnTo>
                  <a:pt x="262239" y="1268797"/>
                </a:lnTo>
                <a:lnTo>
                  <a:pt x="213508" y="1275564"/>
                </a:lnTo>
                <a:lnTo>
                  <a:pt x="164262" y="1280870"/>
                </a:lnTo>
                <a:lnTo>
                  <a:pt x="114529" y="1284692"/>
                </a:lnTo>
                <a:lnTo>
                  <a:pt x="64337" y="1287003"/>
                </a:lnTo>
                <a:lnTo>
                  <a:pt x="13715" y="1287780"/>
                </a:lnTo>
                <a:lnTo>
                  <a:pt x="9143" y="1287780"/>
                </a:lnTo>
                <a:lnTo>
                  <a:pt x="4571" y="1287780"/>
                </a:lnTo>
                <a:lnTo>
                  <a:pt x="0" y="1287780"/>
                </a:lnTo>
              </a:path>
            </a:pathLst>
          </a:custGeom>
          <a:ln w="31242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88635" y="4583429"/>
            <a:ext cx="1431925" cy="1199515"/>
          </a:xfrm>
          <a:custGeom>
            <a:avLst/>
            <a:gdLst/>
            <a:ahLst/>
            <a:cxnLst/>
            <a:rect l="l" t="t" r="r" b="b"/>
            <a:pathLst>
              <a:path w="1431925" h="1199514">
                <a:moveTo>
                  <a:pt x="1431798" y="1199387"/>
                </a:moveTo>
                <a:lnTo>
                  <a:pt x="1380378" y="1197968"/>
                </a:lnTo>
                <a:lnTo>
                  <a:pt x="1329425" y="1194974"/>
                </a:lnTo>
                <a:lnTo>
                  <a:pt x="1278967" y="1190432"/>
                </a:lnTo>
                <a:lnTo>
                  <a:pt x="1229035" y="1184368"/>
                </a:lnTo>
                <a:lnTo>
                  <a:pt x="1179657" y="1176811"/>
                </a:lnTo>
                <a:lnTo>
                  <a:pt x="1130863" y="1167785"/>
                </a:lnTo>
                <a:lnTo>
                  <a:pt x="1082683" y="1157317"/>
                </a:lnTo>
                <a:lnTo>
                  <a:pt x="1035145" y="1145435"/>
                </a:lnTo>
                <a:lnTo>
                  <a:pt x="988280" y="1132165"/>
                </a:lnTo>
                <a:lnTo>
                  <a:pt x="942116" y="1117533"/>
                </a:lnTo>
                <a:lnTo>
                  <a:pt x="896683" y="1101566"/>
                </a:lnTo>
                <a:lnTo>
                  <a:pt x="852011" y="1084291"/>
                </a:lnTo>
                <a:lnTo>
                  <a:pt x="808128" y="1065734"/>
                </a:lnTo>
                <a:lnTo>
                  <a:pt x="765065" y="1045922"/>
                </a:lnTo>
                <a:lnTo>
                  <a:pt x="722850" y="1024881"/>
                </a:lnTo>
                <a:lnTo>
                  <a:pt x="681513" y="1002639"/>
                </a:lnTo>
                <a:lnTo>
                  <a:pt x="641084" y="979222"/>
                </a:lnTo>
                <a:lnTo>
                  <a:pt x="601592" y="954656"/>
                </a:lnTo>
                <a:lnTo>
                  <a:pt x="563066" y="928968"/>
                </a:lnTo>
                <a:lnTo>
                  <a:pt x="525536" y="902185"/>
                </a:lnTo>
                <a:lnTo>
                  <a:pt x="489031" y="874333"/>
                </a:lnTo>
                <a:lnTo>
                  <a:pt x="453580" y="845438"/>
                </a:lnTo>
                <a:lnTo>
                  <a:pt x="419213" y="815529"/>
                </a:lnTo>
                <a:lnTo>
                  <a:pt x="385960" y="784630"/>
                </a:lnTo>
                <a:lnTo>
                  <a:pt x="353850" y="752770"/>
                </a:lnTo>
                <a:lnTo>
                  <a:pt x="322912" y="719974"/>
                </a:lnTo>
                <a:lnTo>
                  <a:pt x="293175" y="686268"/>
                </a:lnTo>
                <a:lnTo>
                  <a:pt x="264669" y="651681"/>
                </a:lnTo>
                <a:lnTo>
                  <a:pt x="237424" y="616237"/>
                </a:lnTo>
                <a:lnTo>
                  <a:pt x="211469" y="579965"/>
                </a:lnTo>
                <a:lnTo>
                  <a:pt x="186833" y="542890"/>
                </a:lnTo>
                <a:lnTo>
                  <a:pt x="163546" y="505039"/>
                </a:lnTo>
                <a:lnTo>
                  <a:pt x="141636" y="466439"/>
                </a:lnTo>
                <a:lnTo>
                  <a:pt x="121134" y="427116"/>
                </a:lnTo>
                <a:lnTo>
                  <a:pt x="102070" y="387097"/>
                </a:lnTo>
                <a:lnTo>
                  <a:pt x="84471" y="346409"/>
                </a:lnTo>
                <a:lnTo>
                  <a:pt x="68368" y="305078"/>
                </a:lnTo>
                <a:lnTo>
                  <a:pt x="53790" y="263131"/>
                </a:lnTo>
                <a:lnTo>
                  <a:pt x="40767" y="220594"/>
                </a:lnTo>
                <a:lnTo>
                  <a:pt x="29328" y="177495"/>
                </a:lnTo>
                <a:lnTo>
                  <a:pt x="19502" y="133859"/>
                </a:lnTo>
                <a:lnTo>
                  <a:pt x="11319" y="89713"/>
                </a:lnTo>
                <a:lnTo>
                  <a:pt x="4809" y="45085"/>
                </a:lnTo>
                <a:lnTo>
                  <a:pt x="0" y="0"/>
                </a:lnTo>
              </a:path>
            </a:pathLst>
          </a:custGeom>
          <a:ln w="31241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38344" y="4481321"/>
            <a:ext cx="102870" cy="106045"/>
          </a:xfrm>
          <a:custGeom>
            <a:avLst/>
            <a:gdLst/>
            <a:ahLst/>
            <a:cxnLst/>
            <a:rect l="l" t="t" r="r" b="b"/>
            <a:pathLst>
              <a:path w="102870" h="106045">
                <a:moveTo>
                  <a:pt x="102870" y="101346"/>
                </a:moveTo>
                <a:lnTo>
                  <a:pt x="46482" y="0"/>
                </a:lnTo>
                <a:lnTo>
                  <a:pt x="0" y="105918"/>
                </a:lnTo>
                <a:lnTo>
                  <a:pt x="102870" y="10134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32626" y="2675382"/>
            <a:ext cx="1430020" cy="1198880"/>
          </a:xfrm>
          <a:custGeom>
            <a:avLst/>
            <a:gdLst/>
            <a:ahLst/>
            <a:cxnLst/>
            <a:rect l="l" t="t" r="r" b="b"/>
            <a:pathLst>
              <a:path w="1430020" h="1198879">
                <a:moveTo>
                  <a:pt x="0" y="0"/>
                </a:moveTo>
                <a:lnTo>
                  <a:pt x="51316" y="1419"/>
                </a:lnTo>
                <a:lnTo>
                  <a:pt x="102169" y="4413"/>
                </a:lnTo>
                <a:lnTo>
                  <a:pt x="152528" y="8955"/>
                </a:lnTo>
                <a:lnTo>
                  <a:pt x="202365" y="15018"/>
                </a:lnTo>
                <a:lnTo>
                  <a:pt x="251650" y="22575"/>
                </a:lnTo>
                <a:lnTo>
                  <a:pt x="300353" y="31601"/>
                </a:lnTo>
                <a:lnTo>
                  <a:pt x="348445" y="42067"/>
                </a:lnTo>
                <a:lnTo>
                  <a:pt x="395896" y="53947"/>
                </a:lnTo>
                <a:lnTo>
                  <a:pt x="442678" y="67216"/>
                </a:lnTo>
                <a:lnTo>
                  <a:pt x="488760" y="81845"/>
                </a:lnTo>
                <a:lnTo>
                  <a:pt x="534114" y="97809"/>
                </a:lnTo>
                <a:lnTo>
                  <a:pt x="578710" y="115081"/>
                </a:lnTo>
                <a:lnTo>
                  <a:pt x="622518" y="133634"/>
                </a:lnTo>
                <a:lnTo>
                  <a:pt x="665509" y="153441"/>
                </a:lnTo>
                <a:lnTo>
                  <a:pt x="707654" y="174475"/>
                </a:lnTo>
                <a:lnTo>
                  <a:pt x="748924" y="196711"/>
                </a:lnTo>
                <a:lnTo>
                  <a:pt x="789288" y="220121"/>
                </a:lnTo>
                <a:lnTo>
                  <a:pt x="828717" y="244679"/>
                </a:lnTo>
                <a:lnTo>
                  <a:pt x="867183" y="270358"/>
                </a:lnTo>
                <a:lnTo>
                  <a:pt x="904656" y="297131"/>
                </a:lnTo>
                <a:lnTo>
                  <a:pt x="941105" y="324972"/>
                </a:lnTo>
                <a:lnTo>
                  <a:pt x="976502" y="353853"/>
                </a:lnTo>
                <a:lnTo>
                  <a:pt x="1010818" y="383749"/>
                </a:lnTo>
                <a:lnTo>
                  <a:pt x="1044023" y="414633"/>
                </a:lnTo>
                <a:lnTo>
                  <a:pt x="1076087" y="446477"/>
                </a:lnTo>
                <a:lnTo>
                  <a:pt x="1106982" y="479256"/>
                </a:lnTo>
                <a:lnTo>
                  <a:pt x="1136677" y="512943"/>
                </a:lnTo>
                <a:lnTo>
                  <a:pt x="1165144" y="547510"/>
                </a:lnTo>
                <a:lnTo>
                  <a:pt x="1192352" y="582932"/>
                </a:lnTo>
                <a:lnTo>
                  <a:pt x="1218273" y="619181"/>
                </a:lnTo>
                <a:lnTo>
                  <a:pt x="1242878" y="656231"/>
                </a:lnTo>
                <a:lnTo>
                  <a:pt x="1266135" y="694055"/>
                </a:lnTo>
                <a:lnTo>
                  <a:pt x="1288018" y="732627"/>
                </a:lnTo>
                <a:lnTo>
                  <a:pt x="1308495" y="771919"/>
                </a:lnTo>
                <a:lnTo>
                  <a:pt x="1327537" y="811906"/>
                </a:lnTo>
                <a:lnTo>
                  <a:pt x="1345116" y="852561"/>
                </a:lnTo>
                <a:lnTo>
                  <a:pt x="1361201" y="893856"/>
                </a:lnTo>
                <a:lnTo>
                  <a:pt x="1375763" y="935765"/>
                </a:lnTo>
                <a:lnTo>
                  <a:pt x="1388773" y="978262"/>
                </a:lnTo>
                <a:lnTo>
                  <a:pt x="1400202" y="1021320"/>
                </a:lnTo>
                <a:lnTo>
                  <a:pt x="1410019" y="1064912"/>
                </a:lnTo>
                <a:lnTo>
                  <a:pt x="1418196" y="1109011"/>
                </a:lnTo>
                <a:lnTo>
                  <a:pt x="1424704" y="1153591"/>
                </a:lnTo>
                <a:lnTo>
                  <a:pt x="1429512" y="1198626"/>
                </a:lnTo>
              </a:path>
            </a:pathLst>
          </a:custGeom>
          <a:ln w="31242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11083" y="3871721"/>
            <a:ext cx="102870" cy="105410"/>
          </a:xfrm>
          <a:custGeom>
            <a:avLst/>
            <a:gdLst/>
            <a:ahLst/>
            <a:cxnLst/>
            <a:rect l="l" t="t" r="r" b="b"/>
            <a:pathLst>
              <a:path w="102870" h="105410">
                <a:moveTo>
                  <a:pt x="102870" y="0"/>
                </a:moveTo>
                <a:lnTo>
                  <a:pt x="0" y="4572"/>
                </a:lnTo>
                <a:lnTo>
                  <a:pt x="55626" y="105156"/>
                </a:lnTo>
                <a:lnTo>
                  <a:pt x="10287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71109" y="2675382"/>
            <a:ext cx="1453515" cy="1289685"/>
          </a:xfrm>
          <a:custGeom>
            <a:avLst/>
            <a:gdLst/>
            <a:ahLst/>
            <a:cxnLst/>
            <a:rect l="l" t="t" r="r" b="b"/>
            <a:pathLst>
              <a:path w="1453515" h="1289685">
                <a:moveTo>
                  <a:pt x="0" y="1289303"/>
                </a:moveTo>
                <a:lnTo>
                  <a:pt x="1351" y="1243922"/>
                </a:lnTo>
                <a:lnTo>
                  <a:pt x="4416" y="1198942"/>
                </a:lnTo>
                <a:lnTo>
                  <a:pt x="9163" y="1154390"/>
                </a:lnTo>
                <a:lnTo>
                  <a:pt x="15567" y="1110290"/>
                </a:lnTo>
                <a:lnTo>
                  <a:pt x="23597" y="1066667"/>
                </a:lnTo>
                <a:lnTo>
                  <a:pt x="33225" y="1023548"/>
                </a:lnTo>
                <a:lnTo>
                  <a:pt x="44423" y="980956"/>
                </a:lnTo>
                <a:lnTo>
                  <a:pt x="57163" y="938918"/>
                </a:lnTo>
                <a:lnTo>
                  <a:pt x="71416" y="897458"/>
                </a:lnTo>
                <a:lnTo>
                  <a:pt x="87154" y="856603"/>
                </a:lnTo>
                <a:lnTo>
                  <a:pt x="104347" y="816376"/>
                </a:lnTo>
                <a:lnTo>
                  <a:pt x="122969" y="776803"/>
                </a:lnTo>
                <a:lnTo>
                  <a:pt x="142989" y="737910"/>
                </a:lnTo>
                <a:lnTo>
                  <a:pt x="164381" y="699722"/>
                </a:lnTo>
                <a:lnTo>
                  <a:pt x="187114" y="662263"/>
                </a:lnTo>
                <a:lnTo>
                  <a:pt x="211162" y="625560"/>
                </a:lnTo>
                <a:lnTo>
                  <a:pt x="236495" y="589637"/>
                </a:lnTo>
                <a:lnTo>
                  <a:pt x="263085" y="554520"/>
                </a:lnTo>
                <a:lnTo>
                  <a:pt x="290904" y="520234"/>
                </a:lnTo>
                <a:lnTo>
                  <a:pt x="319923" y="486803"/>
                </a:lnTo>
                <a:lnTo>
                  <a:pt x="350114" y="454254"/>
                </a:lnTo>
                <a:lnTo>
                  <a:pt x="381447" y="422612"/>
                </a:lnTo>
                <a:lnTo>
                  <a:pt x="413896" y="391902"/>
                </a:lnTo>
                <a:lnTo>
                  <a:pt x="447431" y="362148"/>
                </a:lnTo>
                <a:lnTo>
                  <a:pt x="482024" y="333377"/>
                </a:lnTo>
                <a:lnTo>
                  <a:pt x="517646" y="305613"/>
                </a:lnTo>
                <a:lnTo>
                  <a:pt x="554269" y="278883"/>
                </a:lnTo>
                <a:lnTo>
                  <a:pt x="591865" y="253210"/>
                </a:lnTo>
                <a:lnTo>
                  <a:pt x="630405" y="228620"/>
                </a:lnTo>
                <a:lnTo>
                  <a:pt x="669860" y="205139"/>
                </a:lnTo>
                <a:lnTo>
                  <a:pt x="710203" y="182791"/>
                </a:lnTo>
                <a:lnTo>
                  <a:pt x="751405" y="161602"/>
                </a:lnTo>
                <a:lnTo>
                  <a:pt x="793437" y="141598"/>
                </a:lnTo>
                <a:lnTo>
                  <a:pt x="836270" y="122803"/>
                </a:lnTo>
                <a:lnTo>
                  <a:pt x="879877" y="105242"/>
                </a:lnTo>
                <a:lnTo>
                  <a:pt x="924229" y="88941"/>
                </a:lnTo>
                <a:lnTo>
                  <a:pt x="969298" y="73926"/>
                </a:lnTo>
                <a:lnTo>
                  <a:pt x="1015055" y="60220"/>
                </a:lnTo>
                <a:lnTo>
                  <a:pt x="1061471" y="47851"/>
                </a:lnTo>
                <a:lnTo>
                  <a:pt x="1108518" y="36842"/>
                </a:lnTo>
                <a:lnTo>
                  <a:pt x="1156168" y="27219"/>
                </a:lnTo>
                <a:lnTo>
                  <a:pt x="1204393" y="19007"/>
                </a:lnTo>
                <a:lnTo>
                  <a:pt x="1253163" y="12231"/>
                </a:lnTo>
                <a:lnTo>
                  <a:pt x="1302451" y="6918"/>
                </a:lnTo>
                <a:lnTo>
                  <a:pt x="1352227" y="3091"/>
                </a:lnTo>
                <a:lnTo>
                  <a:pt x="1402464" y="777"/>
                </a:lnTo>
                <a:lnTo>
                  <a:pt x="1453134" y="0"/>
                </a:lnTo>
              </a:path>
            </a:pathLst>
          </a:custGeom>
          <a:ln w="31241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90799" y="7434206"/>
            <a:ext cx="37401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10" dirty="0">
                <a:latin typeface="Arial"/>
                <a:cs typeface="Arial"/>
              </a:rPr>
              <a:t>4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7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4457" y="589280"/>
            <a:ext cx="526161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Explicit Data Type</a:t>
            </a:r>
            <a:r>
              <a:rPr spc="-60" dirty="0"/>
              <a:t> </a:t>
            </a:r>
            <a:r>
              <a:rPr spc="5" dirty="0"/>
              <a:t>Conversion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96197" y="2080500"/>
            <a:ext cx="169227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spc="15" dirty="0">
                <a:latin typeface="Courier New"/>
                <a:cs typeface="Courier New"/>
              </a:rPr>
              <a:t>TO_NUMBER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6727" y="4046473"/>
            <a:ext cx="113665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spc="15" dirty="0">
                <a:latin typeface="Courier New"/>
                <a:cs typeface="Courier New"/>
              </a:rPr>
              <a:t>NUMBER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2138" y="5894323"/>
            <a:ext cx="132207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spc="15" dirty="0">
                <a:latin typeface="Courier New"/>
                <a:cs typeface="Courier New"/>
              </a:rPr>
              <a:t>TO_CHAR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7250" y="4073896"/>
            <a:ext cx="197040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spc="10" dirty="0">
                <a:latin typeface="Arial"/>
                <a:cs typeface="Arial"/>
              </a:rPr>
              <a:t>CHARACTER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95294" y="4597146"/>
            <a:ext cx="1461770" cy="1186180"/>
          </a:xfrm>
          <a:custGeom>
            <a:avLst/>
            <a:gdLst/>
            <a:ahLst/>
            <a:cxnLst/>
            <a:rect l="l" t="t" r="r" b="b"/>
            <a:pathLst>
              <a:path w="1461770" h="1186179">
                <a:moveTo>
                  <a:pt x="1461515" y="0"/>
                </a:moveTo>
                <a:lnTo>
                  <a:pt x="1456137" y="45127"/>
                </a:lnTo>
                <a:lnTo>
                  <a:pt x="1449063" y="89779"/>
                </a:lnTo>
                <a:lnTo>
                  <a:pt x="1440321" y="133930"/>
                </a:lnTo>
                <a:lnTo>
                  <a:pt x="1429943" y="177553"/>
                </a:lnTo>
                <a:lnTo>
                  <a:pt x="1417957" y="220621"/>
                </a:lnTo>
                <a:lnTo>
                  <a:pt x="1404394" y="263108"/>
                </a:lnTo>
                <a:lnTo>
                  <a:pt x="1389284" y="304988"/>
                </a:lnTo>
                <a:lnTo>
                  <a:pt x="1372655" y="346234"/>
                </a:lnTo>
                <a:lnTo>
                  <a:pt x="1354539" y="386819"/>
                </a:lnTo>
                <a:lnTo>
                  <a:pt x="1334964" y="426718"/>
                </a:lnTo>
                <a:lnTo>
                  <a:pt x="1313961" y="465903"/>
                </a:lnTo>
                <a:lnTo>
                  <a:pt x="1291560" y="504348"/>
                </a:lnTo>
                <a:lnTo>
                  <a:pt x="1267789" y="542028"/>
                </a:lnTo>
                <a:lnTo>
                  <a:pt x="1242680" y="578914"/>
                </a:lnTo>
                <a:lnTo>
                  <a:pt x="1216261" y="614982"/>
                </a:lnTo>
                <a:lnTo>
                  <a:pt x="1188563" y="650204"/>
                </a:lnTo>
                <a:lnTo>
                  <a:pt x="1159615" y="684553"/>
                </a:lnTo>
                <a:lnTo>
                  <a:pt x="1129447" y="718005"/>
                </a:lnTo>
                <a:lnTo>
                  <a:pt x="1098089" y="750531"/>
                </a:lnTo>
                <a:lnTo>
                  <a:pt x="1065570" y="782106"/>
                </a:lnTo>
                <a:lnTo>
                  <a:pt x="1031921" y="812703"/>
                </a:lnTo>
                <a:lnTo>
                  <a:pt x="997172" y="842295"/>
                </a:lnTo>
                <a:lnTo>
                  <a:pt x="961351" y="870857"/>
                </a:lnTo>
                <a:lnTo>
                  <a:pt x="924489" y="898361"/>
                </a:lnTo>
                <a:lnTo>
                  <a:pt x="886616" y="924782"/>
                </a:lnTo>
                <a:lnTo>
                  <a:pt x="847761" y="950093"/>
                </a:lnTo>
                <a:lnTo>
                  <a:pt x="807955" y="974266"/>
                </a:lnTo>
                <a:lnTo>
                  <a:pt x="767226" y="997277"/>
                </a:lnTo>
                <a:lnTo>
                  <a:pt x="725605" y="1019098"/>
                </a:lnTo>
                <a:lnTo>
                  <a:pt x="683122" y="1039703"/>
                </a:lnTo>
                <a:lnTo>
                  <a:pt x="639805" y="1059066"/>
                </a:lnTo>
                <a:lnTo>
                  <a:pt x="595687" y="1077159"/>
                </a:lnTo>
                <a:lnTo>
                  <a:pt x="550795" y="1093958"/>
                </a:lnTo>
                <a:lnTo>
                  <a:pt x="505159" y="1109434"/>
                </a:lnTo>
                <a:lnTo>
                  <a:pt x="458810" y="1123562"/>
                </a:lnTo>
                <a:lnTo>
                  <a:pt x="411778" y="1136315"/>
                </a:lnTo>
                <a:lnTo>
                  <a:pt x="364091" y="1147667"/>
                </a:lnTo>
                <a:lnTo>
                  <a:pt x="315781" y="1157591"/>
                </a:lnTo>
                <a:lnTo>
                  <a:pt x="266876" y="1166061"/>
                </a:lnTo>
                <a:lnTo>
                  <a:pt x="217406" y="1173050"/>
                </a:lnTo>
                <a:lnTo>
                  <a:pt x="167402" y="1178532"/>
                </a:lnTo>
                <a:lnTo>
                  <a:pt x="116892" y="1182481"/>
                </a:lnTo>
                <a:lnTo>
                  <a:pt x="65908" y="1184869"/>
                </a:lnTo>
                <a:lnTo>
                  <a:pt x="14477" y="1185672"/>
                </a:lnTo>
                <a:lnTo>
                  <a:pt x="9905" y="1185672"/>
                </a:lnTo>
                <a:lnTo>
                  <a:pt x="5333" y="1185672"/>
                </a:lnTo>
                <a:lnTo>
                  <a:pt x="0" y="1185672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05755" y="4495038"/>
            <a:ext cx="102870" cy="106680"/>
          </a:xfrm>
          <a:custGeom>
            <a:avLst/>
            <a:gdLst/>
            <a:ahLst/>
            <a:cxnLst/>
            <a:rect l="l" t="t" r="r" b="b"/>
            <a:pathLst>
              <a:path w="102870" h="106679">
                <a:moveTo>
                  <a:pt x="102870" y="106679"/>
                </a:moveTo>
                <a:lnTo>
                  <a:pt x="57150" y="0"/>
                </a:lnTo>
                <a:lnTo>
                  <a:pt x="0" y="99821"/>
                </a:lnTo>
                <a:lnTo>
                  <a:pt x="102870" y="106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67305" y="4481321"/>
            <a:ext cx="1435735" cy="1301750"/>
          </a:xfrm>
          <a:custGeom>
            <a:avLst/>
            <a:gdLst/>
            <a:ahLst/>
            <a:cxnLst/>
            <a:rect l="l" t="t" r="r" b="b"/>
            <a:pathLst>
              <a:path w="1435735" h="1301750">
                <a:moveTo>
                  <a:pt x="1435608" y="1301496"/>
                </a:moveTo>
                <a:lnTo>
                  <a:pt x="1384998" y="1300141"/>
                </a:lnTo>
                <a:lnTo>
                  <a:pt x="1334843" y="1297262"/>
                </a:lnTo>
                <a:lnTo>
                  <a:pt x="1285170" y="1292882"/>
                </a:lnTo>
                <a:lnTo>
                  <a:pt x="1236008" y="1287029"/>
                </a:lnTo>
                <a:lnTo>
                  <a:pt x="1187383" y="1279727"/>
                </a:lnTo>
                <a:lnTo>
                  <a:pt x="1139323" y="1271001"/>
                </a:lnTo>
                <a:lnTo>
                  <a:pt x="1091858" y="1260877"/>
                </a:lnTo>
                <a:lnTo>
                  <a:pt x="1045014" y="1249380"/>
                </a:lnTo>
                <a:lnTo>
                  <a:pt x="998819" y="1236535"/>
                </a:lnTo>
                <a:lnTo>
                  <a:pt x="953301" y="1222368"/>
                </a:lnTo>
                <a:lnTo>
                  <a:pt x="908489" y="1206904"/>
                </a:lnTo>
                <a:lnTo>
                  <a:pt x="864409" y="1190168"/>
                </a:lnTo>
                <a:lnTo>
                  <a:pt x="821091" y="1172186"/>
                </a:lnTo>
                <a:lnTo>
                  <a:pt x="778561" y="1152983"/>
                </a:lnTo>
                <a:lnTo>
                  <a:pt x="736848" y="1132584"/>
                </a:lnTo>
                <a:lnTo>
                  <a:pt x="695979" y="1111015"/>
                </a:lnTo>
                <a:lnTo>
                  <a:pt x="655982" y="1088301"/>
                </a:lnTo>
                <a:lnTo>
                  <a:pt x="616886" y="1064467"/>
                </a:lnTo>
                <a:lnTo>
                  <a:pt x="578718" y="1039538"/>
                </a:lnTo>
                <a:lnTo>
                  <a:pt x="541506" y="1013540"/>
                </a:lnTo>
                <a:lnTo>
                  <a:pt x="505278" y="986499"/>
                </a:lnTo>
                <a:lnTo>
                  <a:pt x="470061" y="958439"/>
                </a:lnTo>
                <a:lnTo>
                  <a:pt x="435885" y="929386"/>
                </a:lnTo>
                <a:lnTo>
                  <a:pt x="402775" y="899365"/>
                </a:lnTo>
                <a:lnTo>
                  <a:pt x="370761" y="868401"/>
                </a:lnTo>
                <a:lnTo>
                  <a:pt x="339870" y="836521"/>
                </a:lnTo>
                <a:lnTo>
                  <a:pt x="310131" y="803748"/>
                </a:lnTo>
                <a:lnTo>
                  <a:pt x="281570" y="770109"/>
                </a:lnTo>
                <a:lnTo>
                  <a:pt x="254216" y="735629"/>
                </a:lnTo>
                <a:lnTo>
                  <a:pt x="228097" y="700333"/>
                </a:lnTo>
                <a:lnTo>
                  <a:pt x="203241" y="664246"/>
                </a:lnTo>
                <a:lnTo>
                  <a:pt x="179675" y="627394"/>
                </a:lnTo>
                <a:lnTo>
                  <a:pt x="157427" y="589802"/>
                </a:lnTo>
                <a:lnTo>
                  <a:pt x="136526" y="551495"/>
                </a:lnTo>
                <a:lnTo>
                  <a:pt x="116999" y="512499"/>
                </a:lnTo>
                <a:lnTo>
                  <a:pt x="98874" y="472839"/>
                </a:lnTo>
                <a:lnTo>
                  <a:pt x="82178" y="432541"/>
                </a:lnTo>
                <a:lnTo>
                  <a:pt x="66941" y="391629"/>
                </a:lnTo>
                <a:lnTo>
                  <a:pt x="53189" y="350129"/>
                </a:lnTo>
                <a:lnTo>
                  <a:pt x="40950" y="308066"/>
                </a:lnTo>
                <a:lnTo>
                  <a:pt x="30253" y="265466"/>
                </a:lnTo>
                <a:lnTo>
                  <a:pt x="21125" y="222354"/>
                </a:lnTo>
                <a:lnTo>
                  <a:pt x="13594" y="178756"/>
                </a:lnTo>
                <a:lnTo>
                  <a:pt x="7688" y="134695"/>
                </a:lnTo>
                <a:lnTo>
                  <a:pt x="3435" y="90199"/>
                </a:lnTo>
                <a:lnTo>
                  <a:pt x="863" y="45292"/>
                </a:lnTo>
                <a:lnTo>
                  <a:pt x="0" y="0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91273" y="2080500"/>
            <a:ext cx="132207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spc="15" dirty="0">
                <a:latin typeface="Courier New"/>
                <a:cs typeface="Courier New"/>
              </a:rPr>
              <a:t>TO_DATE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13381" y="4046464"/>
            <a:ext cx="76644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spc="15" dirty="0">
                <a:latin typeface="Courier New"/>
                <a:cs typeface="Courier New"/>
              </a:rPr>
              <a:t>DATE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90505" y="5894323"/>
            <a:ext cx="132207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spc="15" dirty="0">
                <a:latin typeface="Courier New"/>
                <a:cs typeface="Courier New"/>
              </a:rPr>
              <a:t>TO_CHAR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13576" y="4495038"/>
            <a:ext cx="1466850" cy="1287780"/>
          </a:xfrm>
          <a:custGeom>
            <a:avLst/>
            <a:gdLst/>
            <a:ahLst/>
            <a:cxnLst/>
            <a:rect l="l" t="t" r="r" b="b"/>
            <a:pathLst>
              <a:path w="1466850" h="1287779">
                <a:moveTo>
                  <a:pt x="1466850" y="0"/>
                </a:moveTo>
                <a:lnTo>
                  <a:pt x="1465450" y="45332"/>
                </a:lnTo>
                <a:lnTo>
                  <a:pt x="1462340" y="90263"/>
                </a:lnTo>
                <a:lnTo>
                  <a:pt x="1457549" y="134767"/>
                </a:lnTo>
                <a:lnTo>
                  <a:pt x="1451104" y="178819"/>
                </a:lnTo>
                <a:lnTo>
                  <a:pt x="1443035" y="222393"/>
                </a:lnTo>
                <a:lnTo>
                  <a:pt x="1433369" y="265465"/>
                </a:lnTo>
                <a:lnTo>
                  <a:pt x="1422136" y="308009"/>
                </a:lnTo>
                <a:lnTo>
                  <a:pt x="1409363" y="350000"/>
                </a:lnTo>
                <a:lnTo>
                  <a:pt x="1395079" y="391412"/>
                </a:lnTo>
                <a:lnTo>
                  <a:pt x="1379313" y="432221"/>
                </a:lnTo>
                <a:lnTo>
                  <a:pt x="1362092" y="472402"/>
                </a:lnTo>
                <a:lnTo>
                  <a:pt x="1343446" y="511929"/>
                </a:lnTo>
                <a:lnTo>
                  <a:pt x="1323402" y="550777"/>
                </a:lnTo>
                <a:lnTo>
                  <a:pt x="1301990" y="588921"/>
                </a:lnTo>
                <a:lnTo>
                  <a:pt x="1279238" y="626335"/>
                </a:lnTo>
                <a:lnTo>
                  <a:pt x="1255174" y="662995"/>
                </a:lnTo>
                <a:lnTo>
                  <a:pt x="1229826" y="698875"/>
                </a:lnTo>
                <a:lnTo>
                  <a:pt x="1203223" y="733950"/>
                </a:lnTo>
                <a:lnTo>
                  <a:pt x="1175394" y="768196"/>
                </a:lnTo>
                <a:lnTo>
                  <a:pt x="1146367" y="801586"/>
                </a:lnTo>
                <a:lnTo>
                  <a:pt x="1116170" y="834095"/>
                </a:lnTo>
                <a:lnTo>
                  <a:pt x="1084832" y="865699"/>
                </a:lnTo>
                <a:lnTo>
                  <a:pt x="1052382" y="896372"/>
                </a:lnTo>
                <a:lnTo>
                  <a:pt x="1018847" y="926089"/>
                </a:lnTo>
                <a:lnTo>
                  <a:pt x="984256" y="954825"/>
                </a:lnTo>
                <a:lnTo>
                  <a:pt x="948638" y="982554"/>
                </a:lnTo>
                <a:lnTo>
                  <a:pt x="912021" y="1009252"/>
                </a:lnTo>
                <a:lnTo>
                  <a:pt x="874433" y="1034893"/>
                </a:lnTo>
                <a:lnTo>
                  <a:pt x="835904" y="1059452"/>
                </a:lnTo>
                <a:lnTo>
                  <a:pt x="796461" y="1082903"/>
                </a:lnTo>
                <a:lnTo>
                  <a:pt x="756132" y="1105223"/>
                </a:lnTo>
                <a:lnTo>
                  <a:pt x="714948" y="1126385"/>
                </a:lnTo>
                <a:lnTo>
                  <a:pt x="672934" y="1146364"/>
                </a:lnTo>
                <a:lnTo>
                  <a:pt x="630121" y="1165135"/>
                </a:lnTo>
                <a:lnTo>
                  <a:pt x="586537" y="1182673"/>
                </a:lnTo>
                <a:lnTo>
                  <a:pt x="542210" y="1198953"/>
                </a:lnTo>
                <a:lnTo>
                  <a:pt x="497168" y="1213949"/>
                </a:lnTo>
                <a:lnTo>
                  <a:pt x="451441" y="1227637"/>
                </a:lnTo>
                <a:lnTo>
                  <a:pt x="405055" y="1239991"/>
                </a:lnTo>
                <a:lnTo>
                  <a:pt x="358041" y="1250986"/>
                </a:lnTo>
                <a:lnTo>
                  <a:pt x="310426" y="1260596"/>
                </a:lnTo>
                <a:lnTo>
                  <a:pt x="262239" y="1268797"/>
                </a:lnTo>
                <a:lnTo>
                  <a:pt x="213508" y="1275564"/>
                </a:lnTo>
                <a:lnTo>
                  <a:pt x="164262" y="1280870"/>
                </a:lnTo>
                <a:lnTo>
                  <a:pt x="114529" y="1284692"/>
                </a:lnTo>
                <a:lnTo>
                  <a:pt x="64337" y="1287003"/>
                </a:lnTo>
                <a:lnTo>
                  <a:pt x="13715" y="1287780"/>
                </a:lnTo>
                <a:lnTo>
                  <a:pt x="9143" y="1287780"/>
                </a:lnTo>
                <a:lnTo>
                  <a:pt x="4571" y="1287780"/>
                </a:lnTo>
                <a:lnTo>
                  <a:pt x="0" y="1287780"/>
                </a:lnTo>
              </a:path>
            </a:pathLst>
          </a:custGeom>
          <a:ln w="31242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88635" y="4583429"/>
            <a:ext cx="1431925" cy="1199515"/>
          </a:xfrm>
          <a:custGeom>
            <a:avLst/>
            <a:gdLst/>
            <a:ahLst/>
            <a:cxnLst/>
            <a:rect l="l" t="t" r="r" b="b"/>
            <a:pathLst>
              <a:path w="1431925" h="1199514">
                <a:moveTo>
                  <a:pt x="1431798" y="1199387"/>
                </a:moveTo>
                <a:lnTo>
                  <a:pt x="1380378" y="1197968"/>
                </a:lnTo>
                <a:lnTo>
                  <a:pt x="1329425" y="1194974"/>
                </a:lnTo>
                <a:lnTo>
                  <a:pt x="1278967" y="1190432"/>
                </a:lnTo>
                <a:lnTo>
                  <a:pt x="1229035" y="1184368"/>
                </a:lnTo>
                <a:lnTo>
                  <a:pt x="1179657" y="1176811"/>
                </a:lnTo>
                <a:lnTo>
                  <a:pt x="1130863" y="1167785"/>
                </a:lnTo>
                <a:lnTo>
                  <a:pt x="1082683" y="1157317"/>
                </a:lnTo>
                <a:lnTo>
                  <a:pt x="1035145" y="1145435"/>
                </a:lnTo>
                <a:lnTo>
                  <a:pt x="988280" y="1132165"/>
                </a:lnTo>
                <a:lnTo>
                  <a:pt x="942116" y="1117533"/>
                </a:lnTo>
                <a:lnTo>
                  <a:pt x="896683" y="1101566"/>
                </a:lnTo>
                <a:lnTo>
                  <a:pt x="852011" y="1084291"/>
                </a:lnTo>
                <a:lnTo>
                  <a:pt x="808128" y="1065734"/>
                </a:lnTo>
                <a:lnTo>
                  <a:pt x="765065" y="1045922"/>
                </a:lnTo>
                <a:lnTo>
                  <a:pt x="722850" y="1024881"/>
                </a:lnTo>
                <a:lnTo>
                  <a:pt x="681513" y="1002639"/>
                </a:lnTo>
                <a:lnTo>
                  <a:pt x="641084" y="979222"/>
                </a:lnTo>
                <a:lnTo>
                  <a:pt x="601592" y="954656"/>
                </a:lnTo>
                <a:lnTo>
                  <a:pt x="563066" y="928968"/>
                </a:lnTo>
                <a:lnTo>
                  <a:pt x="525536" y="902185"/>
                </a:lnTo>
                <a:lnTo>
                  <a:pt x="489031" y="874333"/>
                </a:lnTo>
                <a:lnTo>
                  <a:pt x="453580" y="845438"/>
                </a:lnTo>
                <a:lnTo>
                  <a:pt x="419213" y="815529"/>
                </a:lnTo>
                <a:lnTo>
                  <a:pt x="385960" y="784630"/>
                </a:lnTo>
                <a:lnTo>
                  <a:pt x="353850" y="752770"/>
                </a:lnTo>
                <a:lnTo>
                  <a:pt x="322912" y="719974"/>
                </a:lnTo>
                <a:lnTo>
                  <a:pt x="293175" y="686268"/>
                </a:lnTo>
                <a:lnTo>
                  <a:pt x="264669" y="651681"/>
                </a:lnTo>
                <a:lnTo>
                  <a:pt x="237424" y="616237"/>
                </a:lnTo>
                <a:lnTo>
                  <a:pt x="211469" y="579965"/>
                </a:lnTo>
                <a:lnTo>
                  <a:pt x="186833" y="542890"/>
                </a:lnTo>
                <a:lnTo>
                  <a:pt x="163546" y="505039"/>
                </a:lnTo>
                <a:lnTo>
                  <a:pt x="141636" y="466439"/>
                </a:lnTo>
                <a:lnTo>
                  <a:pt x="121134" y="427116"/>
                </a:lnTo>
                <a:lnTo>
                  <a:pt x="102070" y="387097"/>
                </a:lnTo>
                <a:lnTo>
                  <a:pt x="84471" y="346409"/>
                </a:lnTo>
                <a:lnTo>
                  <a:pt x="68368" y="305078"/>
                </a:lnTo>
                <a:lnTo>
                  <a:pt x="53790" y="263131"/>
                </a:lnTo>
                <a:lnTo>
                  <a:pt x="40767" y="220594"/>
                </a:lnTo>
                <a:lnTo>
                  <a:pt x="29328" y="177495"/>
                </a:lnTo>
                <a:lnTo>
                  <a:pt x="19502" y="133859"/>
                </a:lnTo>
                <a:lnTo>
                  <a:pt x="11319" y="89713"/>
                </a:lnTo>
                <a:lnTo>
                  <a:pt x="4809" y="45085"/>
                </a:lnTo>
                <a:lnTo>
                  <a:pt x="0" y="0"/>
                </a:lnTo>
              </a:path>
            </a:pathLst>
          </a:custGeom>
          <a:ln w="31241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38344" y="4481321"/>
            <a:ext cx="102870" cy="106045"/>
          </a:xfrm>
          <a:custGeom>
            <a:avLst/>
            <a:gdLst/>
            <a:ahLst/>
            <a:cxnLst/>
            <a:rect l="l" t="t" r="r" b="b"/>
            <a:pathLst>
              <a:path w="102870" h="106045">
                <a:moveTo>
                  <a:pt x="102870" y="101346"/>
                </a:moveTo>
                <a:lnTo>
                  <a:pt x="46482" y="0"/>
                </a:lnTo>
                <a:lnTo>
                  <a:pt x="0" y="105918"/>
                </a:lnTo>
                <a:lnTo>
                  <a:pt x="102870" y="10134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32626" y="2675382"/>
            <a:ext cx="1430020" cy="1198880"/>
          </a:xfrm>
          <a:custGeom>
            <a:avLst/>
            <a:gdLst/>
            <a:ahLst/>
            <a:cxnLst/>
            <a:rect l="l" t="t" r="r" b="b"/>
            <a:pathLst>
              <a:path w="1430020" h="1198879">
                <a:moveTo>
                  <a:pt x="0" y="0"/>
                </a:moveTo>
                <a:lnTo>
                  <a:pt x="51316" y="1419"/>
                </a:lnTo>
                <a:lnTo>
                  <a:pt x="102169" y="4413"/>
                </a:lnTo>
                <a:lnTo>
                  <a:pt x="152528" y="8955"/>
                </a:lnTo>
                <a:lnTo>
                  <a:pt x="202365" y="15018"/>
                </a:lnTo>
                <a:lnTo>
                  <a:pt x="251650" y="22575"/>
                </a:lnTo>
                <a:lnTo>
                  <a:pt x="300353" y="31601"/>
                </a:lnTo>
                <a:lnTo>
                  <a:pt x="348445" y="42067"/>
                </a:lnTo>
                <a:lnTo>
                  <a:pt x="395896" y="53947"/>
                </a:lnTo>
                <a:lnTo>
                  <a:pt x="442678" y="67216"/>
                </a:lnTo>
                <a:lnTo>
                  <a:pt x="488760" y="81845"/>
                </a:lnTo>
                <a:lnTo>
                  <a:pt x="534114" y="97809"/>
                </a:lnTo>
                <a:lnTo>
                  <a:pt x="578710" y="115081"/>
                </a:lnTo>
                <a:lnTo>
                  <a:pt x="622518" y="133634"/>
                </a:lnTo>
                <a:lnTo>
                  <a:pt x="665509" y="153441"/>
                </a:lnTo>
                <a:lnTo>
                  <a:pt x="707654" y="174475"/>
                </a:lnTo>
                <a:lnTo>
                  <a:pt x="748924" y="196711"/>
                </a:lnTo>
                <a:lnTo>
                  <a:pt x="789288" y="220121"/>
                </a:lnTo>
                <a:lnTo>
                  <a:pt x="828717" y="244679"/>
                </a:lnTo>
                <a:lnTo>
                  <a:pt x="867183" y="270358"/>
                </a:lnTo>
                <a:lnTo>
                  <a:pt x="904656" y="297131"/>
                </a:lnTo>
                <a:lnTo>
                  <a:pt x="941105" y="324972"/>
                </a:lnTo>
                <a:lnTo>
                  <a:pt x="976502" y="353853"/>
                </a:lnTo>
                <a:lnTo>
                  <a:pt x="1010818" y="383749"/>
                </a:lnTo>
                <a:lnTo>
                  <a:pt x="1044023" y="414633"/>
                </a:lnTo>
                <a:lnTo>
                  <a:pt x="1076087" y="446477"/>
                </a:lnTo>
                <a:lnTo>
                  <a:pt x="1106982" y="479256"/>
                </a:lnTo>
                <a:lnTo>
                  <a:pt x="1136677" y="512943"/>
                </a:lnTo>
                <a:lnTo>
                  <a:pt x="1165144" y="547510"/>
                </a:lnTo>
                <a:lnTo>
                  <a:pt x="1192352" y="582932"/>
                </a:lnTo>
                <a:lnTo>
                  <a:pt x="1218273" y="619181"/>
                </a:lnTo>
                <a:lnTo>
                  <a:pt x="1242878" y="656231"/>
                </a:lnTo>
                <a:lnTo>
                  <a:pt x="1266135" y="694055"/>
                </a:lnTo>
                <a:lnTo>
                  <a:pt x="1288018" y="732627"/>
                </a:lnTo>
                <a:lnTo>
                  <a:pt x="1308495" y="771919"/>
                </a:lnTo>
                <a:lnTo>
                  <a:pt x="1327537" y="811906"/>
                </a:lnTo>
                <a:lnTo>
                  <a:pt x="1345116" y="852561"/>
                </a:lnTo>
                <a:lnTo>
                  <a:pt x="1361201" y="893856"/>
                </a:lnTo>
                <a:lnTo>
                  <a:pt x="1375763" y="935765"/>
                </a:lnTo>
                <a:lnTo>
                  <a:pt x="1388773" y="978262"/>
                </a:lnTo>
                <a:lnTo>
                  <a:pt x="1400202" y="1021320"/>
                </a:lnTo>
                <a:lnTo>
                  <a:pt x="1410019" y="1064912"/>
                </a:lnTo>
                <a:lnTo>
                  <a:pt x="1418196" y="1109011"/>
                </a:lnTo>
                <a:lnTo>
                  <a:pt x="1424704" y="1153591"/>
                </a:lnTo>
                <a:lnTo>
                  <a:pt x="1429512" y="1198626"/>
                </a:lnTo>
              </a:path>
            </a:pathLst>
          </a:custGeom>
          <a:ln w="31242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11083" y="3871721"/>
            <a:ext cx="102870" cy="105410"/>
          </a:xfrm>
          <a:custGeom>
            <a:avLst/>
            <a:gdLst/>
            <a:ahLst/>
            <a:cxnLst/>
            <a:rect l="l" t="t" r="r" b="b"/>
            <a:pathLst>
              <a:path w="102870" h="105410">
                <a:moveTo>
                  <a:pt x="102870" y="0"/>
                </a:moveTo>
                <a:lnTo>
                  <a:pt x="0" y="4572"/>
                </a:lnTo>
                <a:lnTo>
                  <a:pt x="55626" y="105156"/>
                </a:lnTo>
                <a:lnTo>
                  <a:pt x="10287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71109" y="2675382"/>
            <a:ext cx="1453515" cy="1289685"/>
          </a:xfrm>
          <a:custGeom>
            <a:avLst/>
            <a:gdLst/>
            <a:ahLst/>
            <a:cxnLst/>
            <a:rect l="l" t="t" r="r" b="b"/>
            <a:pathLst>
              <a:path w="1453515" h="1289685">
                <a:moveTo>
                  <a:pt x="0" y="1289303"/>
                </a:moveTo>
                <a:lnTo>
                  <a:pt x="1351" y="1243922"/>
                </a:lnTo>
                <a:lnTo>
                  <a:pt x="4416" y="1198942"/>
                </a:lnTo>
                <a:lnTo>
                  <a:pt x="9163" y="1154390"/>
                </a:lnTo>
                <a:lnTo>
                  <a:pt x="15567" y="1110290"/>
                </a:lnTo>
                <a:lnTo>
                  <a:pt x="23597" y="1066667"/>
                </a:lnTo>
                <a:lnTo>
                  <a:pt x="33225" y="1023548"/>
                </a:lnTo>
                <a:lnTo>
                  <a:pt x="44423" y="980956"/>
                </a:lnTo>
                <a:lnTo>
                  <a:pt x="57163" y="938918"/>
                </a:lnTo>
                <a:lnTo>
                  <a:pt x="71416" y="897458"/>
                </a:lnTo>
                <a:lnTo>
                  <a:pt x="87154" y="856603"/>
                </a:lnTo>
                <a:lnTo>
                  <a:pt x="104347" y="816376"/>
                </a:lnTo>
                <a:lnTo>
                  <a:pt x="122969" y="776803"/>
                </a:lnTo>
                <a:lnTo>
                  <a:pt x="142989" y="737910"/>
                </a:lnTo>
                <a:lnTo>
                  <a:pt x="164381" y="699722"/>
                </a:lnTo>
                <a:lnTo>
                  <a:pt x="187114" y="662263"/>
                </a:lnTo>
                <a:lnTo>
                  <a:pt x="211162" y="625560"/>
                </a:lnTo>
                <a:lnTo>
                  <a:pt x="236495" y="589637"/>
                </a:lnTo>
                <a:lnTo>
                  <a:pt x="263085" y="554520"/>
                </a:lnTo>
                <a:lnTo>
                  <a:pt x="290904" y="520234"/>
                </a:lnTo>
                <a:lnTo>
                  <a:pt x="319923" y="486803"/>
                </a:lnTo>
                <a:lnTo>
                  <a:pt x="350114" y="454254"/>
                </a:lnTo>
                <a:lnTo>
                  <a:pt x="381447" y="422612"/>
                </a:lnTo>
                <a:lnTo>
                  <a:pt x="413896" y="391902"/>
                </a:lnTo>
                <a:lnTo>
                  <a:pt x="447431" y="362148"/>
                </a:lnTo>
                <a:lnTo>
                  <a:pt x="482024" y="333377"/>
                </a:lnTo>
                <a:lnTo>
                  <a:pt x="517646" y="305613"/>
                </a:lnTo>
                <a:lnTo>
                  <a:pt x="554269" y="278883"/>
                </a:lnTo>
                <a:lnTo>
                  <a:pt x="591865" y="253210"/>
                </a:lnTo>
                <a:lnTo>
                  <a:pt x="630405" y="228620"/>
                </a:lnTo>
                <a:lnTo>
                  <a:pt x="669860" y="205139"/>
                </a:lnTo>
                <a:lnTo>
                  <a:pt x="710203" y="182791"/>
                </a:lnTo>
                <a:lnTo>
                  <a:pt x="751405" y="161602"/>
                </a:lnTo>
                <a:lnTo>
                  <a:pt x="793437" y="141598"/>
                </a:lnTo>
                <a:lnTo>
                  <a:pt x="836270" y="122803"/>
                </a:lnTo>
                <a:lnTo>
                  <a:pt x="879877" y="105242"/>
                </a:lnTo>
                <a:lnTo>
                  <a:pt x="924229" y="88941"/>
                </a:lnTo>
                <a:lnTo>
                  <a:pt x="969298" y="73926"/>
                </a:lnTo>
                <a:lnTo>
                  <a:pt x="1015055" y="60220"/>
                </a:lnTo>
                <a:lnTo>
                  <a:pt x="1061471" y="47851"/>
                </a:lnTo>
                <a:lnTo>
                  <a:pt x="1108518" y="36842"/>
                </a:lnTo>
                <a:lnTo>
                  <a:pt x="1156168" y="27219"/>
                </a:lnTo>
                <a:lnTo>
                  <a:pt x="1204393" y="19007"/>
                </a:lnTo>
                <a:lnTo>
                  <a:pt x="1253163" y="12231"/>
                </a:lnTo>
                <a:lnTo>
                  <a:pt x="1302451" y="6918"/>
                </a:lnTo>
                <a:lnTo>
                  <a:pt x="1352227" y="3091"/>
                </a:lnTo>
                <a:lnTo>
                  <a:pt x="1402464" y="777"/>
                </a:lnTo>
                <a:lnTo>
                  <a:pt x="1453134" y="0"/>
                </a:lnTo>
              </a:path>
            </a:pathLst>
          </a:custGeom>
          <a:ln w="31241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43300" y="2675382"/>
            <a:ext cx="1449705" cy="1301750"/>
          </a:xfrm>
          <a:custGeom>
            <a:avLst/>
            <a:gdLst/>
            <a:ahLst/>
            <a:cxnLst/>
            <a:rect l="l" t="t" r="r" b="b"/>
            <a:pathLst>
              <a:path w="1449704" h="1301750">
                <a:moveTo>
                  <a:pt x="0" y="0"/>
                </a:moveTo>
                <a:lnTo>
                  <a:pt x="51046" y="1402"/>
                </a:lnTo>
                <a:lnTo>
                  <a:pt x="101639" y="4327"/>
                </a:lnTo>
                <a:lnTo>
                  <a:pt x="151748" y="8749"/>
                </a:lnTo>
                <a:lnTo>
                  <a:pt x="201346" y="14644"/>
                </a:lnTo>
                <a:lnTo>
                  <a:pt x="250405" y="21985"/>
                </a:lnTo>
                <a:lnTo>
                  <a:pt x="298896" y="30748"/>
                </a:lnTo>
                <a:lnTo>
                  <a:pt x="346791" y="40908"/>
                </a:lnTo>
                <a:lnTo>
                  <a:pt x="394062" y="52438"/>
                </a:lnTo>
                <a:lnTo>
                  <a:pt x="440680" y="65314"/>
                </a:lnTo>
                <a:lnTo>
                  <a:pt x="486617" y="79510"/>
                </a:lnTo>
                <a:lnTo>
                  <a:pt x="531846" y="95001"/>
                </a:lnTo>
                <a:lnTo>
                  <a:pt x="576337" y="111761"/>
                </a:lnTo>
                <a:lnTo>
                  <a:pt x="620062" y="129766"/>
                </a:lnTo>
                <a:lnTo>
                  <a:pt x="662993" y="148990"/>
                </a:lnTo>
                <a:lnTo>
                  <a:pt x="705103" y="169407"/>
                </a:lnTo>
                <a:lnTo>
                  <a:pt x="746362" y="190993"/>
                </a:lnTo>
                <a:lnTo>
                  <a:pt x="786742" y="213722"/>
                </a:lnTo>
                <a:lnTo>
                  <a:pt x="826215" y="237569"/>
                </a:lnTo>
                <a:lnTo>
                  <a:pt x="864753" y="262508"/>
                </a:lnTo>
                <a:lnTo>
                  <a:pt x="902327" y="288513"/>
                </a:lnTo>
                <a:lnTo>
                  <a:pt x="938910" y="315561"/>
                </a:lnTo>
                <a:lnTo>
                  <a:pt x="974473" y="343625"/>
                </a:lnTo>
                <a:lnTo>
                  <a:pt x="1008987" y="372680"/>
                </a:lnTo>
                <a:lnTo>
                  <a:pt x="1042424" y="402701"/>
                </a:lnTo>
                <a:lnTo>
                  <a:pt x="1074757" y="433663"/>
                </a:lnTo>
                <a:lnTo>
                  <a:pt x="1105957" y="465539"/>
                </a:lnTo>
                <a:lnTo>
                  <a:pt x="1135995" y="498306"/>
                </a:lnTo>
                <a:lnTo>
                  <a:pt x="1164844" y="531936"/>
                </a:lnTo>
                <a:lnTo>
                  <a:pt x="1192474" y="566406"/>
                </a:lnTo>
                <a:lnTo>
                  <a:pt x="1218859" y="601690"/>
                </a:lnTo>
                <a:lnTo>
                  <a:pt x="1243968" y="637762"/>
                </a:lnTo>
                <a:lnTo>
                  <a:pt x="1267775" y="674598"/>
                </a:lnTo>
                <a:lnTo>
                  <a:pt x="1290251" y="712171"/>
                </a:lnTo>
                <a:lnTo>
                  <a:pt x="1311368" y="750457"/>
                </a:lnTo>
                <a:lnTo>
                  <a:pt x="1331097" y="789430"/>
                </a:lnTo>
                <a:lnTo>
                  <a:pt x="1349410" y="829065"/>
                </a:lnTo>
                <a:lnTo>
                  <a:pt x="1366279" y="869337"/>
                </a:lnTo>
                <a:lnTo>
                  <a:pt x="1381676" y="910220"/>
                </a:lnTo>
                <a:lnTo>
                  <a:pt x="1395572" y="951689"/>
                </a:lnTo>
                <a:lnTo>
                  <a:pt x="1407939" y="993718"/>
                </a:lnTo>
                <a:lnTo>
                  <a:pt x="1418749" y="1036283"/>
                </a:lnTo>
                <a:lnTo>
                  <a:pt x="1427974" y="1079358"/>
                </a:lnTo>
                <a:lnTo>
                  <a:pt x="1435584" y="1122917"/>
                </a:lnTo>
                <a:lnTo>
                  <a:pt x="1441553" y="1166936"/>
                </a:lnTo>
                <a:lnTo>
                  <a:pt x="1445851" y="1211389"/>
                </a:lnTo>
                <a:lnTo>
                  <a:pt x="1448451" y="1256251"/>
                </a:lnTo>
                <a:lnTo>
                  <a:pt x="1449324" y="1301496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74164" y="2675382"/>
            <a:ext cx="1458595" cy="1186815"/>
          </a:xfrm>
          <a:custGeom>
            <a:avLst/>
            <a:gdLst/>
            <a:ahLst/>
            <a:cxnLst/>
            <a:rect l="l" t="t" r="r" b="b"/>
            <a:pathLst>
              <a:path w="1458595" h="1186814">
                <a:moveTo>
                  <a:pt x="0" y="1186434"/>
                </a:moveTo>
                <a:lnTo>
                  <a:pt x="5334" y="1141255"/>
                </a:lnTo>
                <a:lnTo>
                  <a:pt x="12381" y="1096554"/>
                </a:lnTo>
                <a:lnTo>
                  <a:pt x="21112" y="1052357"/>
                </a:lnTo>
                <a:lnTo>
                  <a:pt x="31495" y="1008691"/>
                </a:lnTo>
                <a:lnTo>
                  <a:pt x="43502" y="965581"/>
                </a:lnTo>
                <a:lnTo>
                  <a:pt x="57101" y="923054"/>
                </a:lnTo>
                <a:lnTo>
                  <a:pt x="72264" y="881136"/>
                </a:lnTo>
                <a:lnTo>
                  <a:pt x="88959" y="839855"/>
                </a:lnTo>
                <a:lnTo>
                  <a:pt x="107158" y="799235"/>
                </a:lnTo>
                <a:lnTo>
                  <a:pt x="126831" y="759305"/>
                </a:lnTo>
                <a:lnTo>
                  <a:pt x="147947" y="720090"/>
                </a:lnTo>
                <a:lnTo>
                  <a:pt x="170476" y="681616"/>
                </a:lnTo>
                <a:lnTo>
                  <a:pt x="194388" y="643910"/>
                </a:lnTo>
                <a:lnTo>
                  <a:pt x="219654" y="606998"/>
                </a:lnTo>
                <a:lnTo>
                  <a:pt x="246244" y="570907"/>
                </a:lnTo>
                <a:lnTo>
                  <a:pt x="274127" y="535664"/>
                </a:lnTo>
                <a:lnTo>
                  <a:pt x="303274" y="501294"/>
                </a:lnTo>
                <a:lnTo>
                  <a:pt x="333655" y="467824"/>
                </a:lnTo>
                <a:lnTo>
                  <a:pt x="365239" y="435280"/>
                </a:lnTo>
                <a:lnTo>
                  <a:pt x="397997" y="403689"/>
                </a:lnTo>
                <a:lnTo>
                  <a:pt x="431899" y="373077"/>
                </a:lnTo>
                <a:lnTo>
                  <a:pt x="466915" y="343471"/>
                </a:lnTo>
                <a:lnTo>
                  <a:pt x="503015" y="314897"/>
                </a:lnTo>
                <a:lnTo>
                  <a:pt x="540169" y="287381"/>
                </a:lnTo>
                <a:lnTo>
                  <a:pt x="578347" y="260950"/>
                </a:lnTo>
                <a:lnTo>
                  <a:pt x="617519" y="235631"/>
                </a:lnTo>
                <a:lnTo>
                  <a:pt x="657655" y="211448"/>
                </a:lnTo>
                <a:lnTo>
                  <a:pt x="698725" y="188430"/>
                </a:lnTo>
                <a:lnTo>
                  <a:pt x="740700" y="166603"/>
                </a:lnTo>
                <a:lnTo>
                  <a:pt x="783549" y="145992"/>
                </a:lnTo>
                <a:lnTo>
                  <a:pt x="827243" y="126625"/>
                </a:lnTo>
                <a:lnTo>
                  <a:pt x="871750" y="108527"/>
                </a:lnTo>
                <a:lnTo>
                  <a:pt x="917043" y="91725"/>
                </a:lnTo>
                <a:lnTo>
                  <a:pt x="963089" y="76246"/>
                </a:lnTo>
                <a:lnTo>
                  <a:pt x="1009861" y="62116"/>
                </a:lnTo>
                <a:lnTo>
                  <a:pt x="1057327" y="49361"/>
                </a:lnTo>
                <a:lnTo>
                  <a:pt x="1105458" y="38007"/>
                </a:lnTo>
                <a:lnTo>
                  <a:pt x="1154223" y="28082"/>
                </a:lnTo>
                <a:lnTo>
                  <a:pt x="1203593" y="19611"/>
                </a:lnTo>
                <a:lnTo>
                  <a:pt x="1253538" y="12621"/>
                </a:lnTo>
                <a:lnTo>
                  <a:pt x="1304028" y="7139"/>
                </a:lnTo>
                <a:lnTo>
                  <a:pt x="1355033" y="3190"/>
                </a:lnTo>
                <a:lnTo>
                  <a:pt x="1406523" y="802"/>
                </a:lnTo>
                <a:lnTo>
                  <a:pt x="1458468" y="0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3110" y="3859529"/>
            <a:ext cx="102870" cy="105410"/>
          </a:xfrm>
          <a:custGeom>
            <a:avLst/>
            <a:gdLst/>
            <a:ahLst/>
            <a:cxnLst/>
            <a:rect l="l" t="t" r="r" b="b"/>
            <a:pathLst>
              <a:path w="102869" h="105410">
                <a:moveTo>
                  <a:pt x="102870" y="5333"/>
                </a:moveTo>
                <a:lnTo>
                  <a:pt x="0" y="0"/>
                </a:lnTo>
                <a:lnTo>
                  <a:pt x="45720" y="105155"/>
                </a:lnTo>
                <a:lnTo>
                  <a:pt x="102870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90799" y="7434206"/>
            <a:ext cx="37401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10" dirty="0">
                <a:latin typeface="Arial"/>
                <a:cs typeface="Arial"/>
              </a:rPr>
              <a:t>4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8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615" y="589280"/>
            <a:ext cx="27317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Lesson</a:t>
            </a:r>
            <a:r>
              <a:rPr spc="-55" dirty="0"/>
              <a:t> </a:t>
            </a:r>
            <a:r>
              <a:rPr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4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10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48931"/>
            <a:ext cx="6449060" cy="459930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52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Implicit and explicit data type conversion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425"/>
              </a:spcBef>
              <a:buClr>
                <a:srgbClr val="FF0000"/>
              </a:buClr>
              <a:buFont typeface="Arial"/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Courier New"/>
                <a:cs typeface="Courier New"/>
              </a:rPr>
              <a:t>TO_CHAR</a:t>
            </a:r>
            <a:r>
              <a:rPr sz="2400" spc="10" dirty="0">
                <a:latin typeface="Arial"/>
                <a:cs typeface="Arial"/>
              </a:rPr>
              <a:t>, </a:t>
            </a:r>
            <a:r>
              <a:rPr sz="2400" spc="10" dirty="0">
                <a:latin typeface="Courier New"/>
                <a:cs typeface="Courier New"/>
              </a:rPr>
              <a:t>TO_DATE</a:t>
            </a:r>
            <a:r>
              <a:rPr sz="2400" spc="10" dirty="0">
                <a:latin typeface="Arial"/>
                <a:cs typeface="Arial"/>
              </a:rPr>
              <a:t>, </a:t>
            </a:r>
            <a:r>
              <a:rPr sz="2400" spc="15" dirty="0">
                <a:latin typeface="Courier New"/>
                <a:cs typeface="Courier New"/>
              </a:rPr>
              <a:t>TO_NUMBER</a:t>
            </a:r>
            <a:r>
              <a:rPr sz="2400" spc="-78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functions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77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Nesting functions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General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functions: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34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NVL</a:t>
            </a:r>
            <a:endParaRPr sz="2200">
              <a:latin typeface="Courier New"/>
              <a:cs typeface="Courier New"/>
            </a:endParaRPr>
          </a:p>
          <a:p>
            <a:pPr marL="1009650" lvl="1" indent="-365125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NVL2</a:t>
            </a:r>
            <a:endParaRPr sz="2200">
              <a:latin typeface="Courier New"/>
              <a:cs typeface="Courier New"/>
            </a:endParaRPr>
          </a:p>
          <a:p>
            <a:pPr marL="1009650" lvl="1" indent="-365125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NULLIF</a:t>
            </a:r>
            <a:endParaRPr sz="2200">
              <a:latin typeface="Courier New"/>
              <a:cs typeface="Courier New"/>
            </a:endParaRPr>
          </a:p>
          <a:p>
            <a:pPr marL="1009650" lvl="1" indent="-365125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COALESCE</a:t>
            </a:r>
            <a:endParaRPr sz="2200">
              <a:latin typeface="Courier New"/>
              <a:cs typeface="Courier New"/>
            </a:endParaRPr>
          </a:p>
          <a:p>
            <a:pPr marL="518795" indent="-506730">
              <a:lnSpc>
                <a:spcPct val="100000"/>
              </a:lnSpc>
              <a:spcBef>
                <a:spcPts val="79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Conditional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expressions: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30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CASE</a:t>
            </a:r>
            <a:endParaRPr sz="2200">
              <a:latin typeface="Courier New"/>
              <a:cs typeface="Courier New"/>
            </a:endParaRPr>
          </a:p>
          <a:p>
            <a:pPr marL="1009650" lvl="1" indent="-3651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DECODE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1882</Words>
  <Application>Microsoft Office PowerPoint</Application>
  <PresentationFormat>Custom</PresentationFormat>
  <Paragraphs>352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Courier New</vt:lpstr>
      <vt:lpstr>Times New Roman</vt:lpstr>
      <vt:lpstr>Office Theme</vt:lpstr>
      <vt:lpstr>Using Conversion Functions and  Conditional Expressions</vt:lpstr>
      <vt:lpstr>Objectives</vt:lpstr>
      <vt:lpstr>Lesson Agenda</vt:lpstr>
      <vt:lpstr>Conversion Functions</vt:lpstr>
      <vt:lpstr>Implicit Data Type Conversion</vt:lpstr>
      <vt:lpstr>Implicit Data Type Conversion</vt:lpstr>
      <vt:lpstr>Explicit Data Type Conversion</vt:lpstr>
      <vt:lpstr>Explicit Data Type Conversion</vt:lpstr>
      <vt:lpstr>Lesson Agenda</vt:lpstr>
      <vt:lpstr>Using the TO_CHAR Function with Dates</vt:lpstr>
      <vt:lpstr>Elements of the Date Format Model</vt:lpstr>
      <vt:lpstr>Elements of the Date Format Model</vt:lpstr>
      <vt:lpstr>Using the TO_CHAR Function with Dates</vt:lpstr>
      <vt:lpstr>Using the TO_CHAR Function with Numbers</vt:lpstr>
      <vt:lpstr>Using the TO_CHAR Function with Numbers</vt:lpstr>
      <vt:lpstr>Using the TO_NUMBER and TO_DATE Functions</vt:lpstr>
      <vt:lpstr>Using the TO_CHAR and TO_DATE Function  with the RR Date Format</vt:lpstr>
      <vt:lpstr>Lesson Agenda</vt:lpstr>
      <vt:lpstr>Nesting Functions</vt:lpstr>
      <vt:lpstr>Nesting Functions: Example 1</vt:lpstr>
      <vt:lpstr>Nesting Functions: Example 2</vt:lpstr>
      <vt:lpstr>Lesson Agenda</vt:lpstr>
      <vt:lpstr>General Functions</vt:lpstr>
      <vt:lpstr>NVL Function</vt:lpstr>
      <vt:lpstr>Using the NVL Function</vt:lpstr>
      <vt:lpstr>Using the NVL2 Function</vt:lpstr>
      <vt:lpstr>Using the NULLIF Function</vt:lpstr>
      <vt:lpstr>Using the COALESCE Function</vt:lpstr>
      <vt:lpstr>Using the COALESCE Function</vt:lpstr>
      <vt:lpstr>Lesson Agenda</vt:lpstr>
      <vt:lpstr>Conditional Expressions</vt:lpstr>
      <vt:lpstr>CASE Expression</vt:lpstr>
      <vt:lpstr>Using the CASE Expression</vt:lpstr>
      <vt:lpstr>DECODE Function</vt:lpstr>
      <vt:lpstr>Using the DECODE Function</vt:lpstr>
      <vt:lpstr>Using the DECODE Function</vt:lpstr>
      <vt:lpstr>Quiz</vt:lpstr>
      <vt:lpstr>Summary</vt:lpstr>
      <vt:lpstr>Practice 4: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Les04.ppt [Read-Only]</dc:title>
  <dc:creator>vlnarasi</dc:creator>
  <cp:lastModifiedBy>Linchen Wang</cp:lastModifiedBy>
  <cp:revision>10</cp:revision>
  <dcterms:created xsi:type="dcterms:W3CDTF">2020-12-06T23:56:54Z</dcterms:created>
  <dcterms:modified xsi:type="dcterms:W3CDTF">2020-12-07T08:25:43Z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2009-10-11T00:00:00Z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2020-12-06T00:00:00Z</vt:filetime>
  </property>
</Properties>
</file>