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88" r:id="rId3"/>
    <p:sldId id="289" r:id="rId4"/>
    <p:sldId id="290" r:id="rId5"/>
    <p:sldId id="291" r:id="rId6"/>
    <p:sldId id="300" r:id="rId7"/>
    <p:sldId id="301" r:id="rId8"/>
    <p:sldId id="302" r:id="rId9"/>
    <p:sldId id="303" r:id="rId10"/>
    <p:sldId id="304" r:id="rId11"/>
    <p:sldId id="306" r:id="rId12"/>
    <p:sldId id="308" r:id="rId13"/>
    <p:sldId id="307" r:id="rId14"/>
    <p:sldId id="305" r:id="rId15"/>
    <p:sldId id="309" r:id="rId16"/>
    <p:sldId id="310" r:id="rId17"/>
    <p:sldId id="311" r:id="rId18"/>
    <p:sldId id="312" r:id="rId19"/>
    <p:sldId id="313" r:id="rId20"/>
    <p:sldId id="314" r:id="rId21"/>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2C4E9A-41A1-403D-B289-935D765F5D65}">
          <p14:sldIdLst>
            <p14:sldId id="256"/>
          </p14:sldIdLst>
        </p14:section>
        <p14:section name="Introduction" id="{ABBBFF46-97EB-4C82-8D25-8CE259BAF118}">
          <p14:sldIdLst>
            <p14:sldId id="288"/>
            <p14:sldId id="289"/>
            <p14:sldId id="290"/>
            <p14:sldId id="291"/>
          </p14:sldIdLst>
        </p14:section>
        <p14:section name="Task" id="{7DB8C21B-4652-4B8A-AB97-82BF0033DFEF}">
          <p14:sldIdLst>
            <p14:sldId id="300"/>
            <p14:sldId id="301"/>
            <p14:sldId id="302"/>
            <p14:sldId id="303"/>
            <p14:sldId id="304"/>
            <p14:sldId id="306"/>
            <p14:sldId id="308"/>
            <p14:sldId id="307"/>
            <p14:sldId id="305"/>
            <p14:sldId id="309"/>
            <p14:sldId id="310"/>
            <p14:sldId id="311"/>
            <p14:sldId id="312"/>
            <p14:sldId id="313"/>
            <p14:sldId id="314"/>
          </p14:sldIdLst>
        </p14:section>
        <p14:section name="Summary" id="{4116F451-0D38-4DD0-8B0C-FBF06A3D1F84}">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2A"/>
    <a:srgbClr val="E7F1F2"/>
    <a:srgbClr val="CB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5" autoAdjust="0"/>
    <p:restoredTop sz="68284" autoAdjust="0"/>
  </p:normalViewPr>
  <p:slideViewPr>
    <p:cSldViewPr snapToGrid="0">
      <p:cViewPr varScale="1">
        <p:scale>
          <a:sx n="75" d="100"/>
          <a:sy n="75" d="100"/>
        </p:scale>
        <p:origin x="-120" y="-4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0444" y="1"/>
            <a:ext cx="2945659" cy="498055"/>
          </a:xfrm>
          <a:prstGeom prst="rect">
            <a:avLst/>
          </a:prstGeom>
        </p:spPr>
        <p:txBody>
          <a:bodyPr vert="horz" lIns="91440" tIns="45720" rIns="91440" bIns="45720" rtlCol="0"/>
          <a:lstStyle>
            <a:lvl1pPr algn="r">
              <a:defRPr sz="1200"/>
            </a:lvl1pPr>
          </a:lstStyle>
          <a:p>
            <a:fld id="{276C506F-2571-4071-9036-5C3BA3CC0E02}" type="datetimeFigureOut">
              <a:rPr lang="en-GB" smtClean="0"/>
              <a:t>05/03/19</a:t>
            </a:fld>
            <a:endParaRPr lang="en-GB" dirty="0"/>
          </a:p>
        </p:txBody>
      </p:sp>
      <p:sp>
        <p:nvSpPr>
          <p:cNvPr id="4" name="Footer Placeholder 3"/>
          <p:cNvSpPr>
            <a:spLocks noGrp="1"/>
          </p:cNvSpPr>
          <p:nvPr>
            <p:ph type="ftr" sz="quarter" idx="2"/>
          </p:nvPr>
        </p:nvSpPr>
        <p:spPr>
          <a:xfrm>
            <a:off x="1" y="9428584"/>
            <a:ext cx="2945659" cy="498054"/>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0444" y="9428584"/>
            <a:ext cx="2945659" cy="498054"/>
          </a:xfrm>
          <a:prstGeom prst="rect">
            <a:avLst/>
          </a:prstGeom>
        </p:spPr>
        <p:txBody>
          <a:bodyPr vert="horz" lIns="91440" tIns="45720" rIns="91440" bIns="45720" rtlCol="0" anchor="b"/>
          <a:lstStyle>
            <a:lvl1pPr algn="r">
              <a:defRPr sz="1200"/>
            </a:lvl1pPr>
          </a:lstStyle>
          <a:p>
            <a:fld id="{E1CDF163-4DD1-4131-87AA-CFFEE55FF2E1}" type="slidenum">
              <a:rPr lang="en-GB" smtClean="0"/>
              <a:t>‹#›</a:t>
            </a:fld>
            <a:endParaRPr lang="en-GB" dirty="0"/>
          </a:p>
        </p:txBody>
      </p:sp>
    </p:spTree>
    <p:extLst>
      <p:ext uri="{BB962C8B-B14F-4D97-AF65-F5344CB8AC3E}">
        <p14:creationId xmlns:p14="http://schemas.microsoft.com/office/powerpoint/2010/main" val="425534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4" y="1"/>
            <a:ext cx="2945659" cy="498055"/>
          </a:xfrm>
          <a:prstGeom prst="rect">
            <a:avLst/>
          </a:prstGeom>
        </p:spPr>
        <p:txBody>
          <a:bodyPr vert="horz" lIns="91440" tIns="45720" rIns="91440" bIns="45720" rtlCol="0"/>
          <a:lstStyle>
            <a:lvl1pPr algn="r">
              <a:defRPr sz="1200"/>
            </a:lvl1pPr>
          </a:lstStyle>
          <a:p>
            <a:fld id="{FDCD1333-D49A-4453-AE40-33129E1411F0}" type="datetimeFigureOut">
              <a:rPr lang="en-GB" smtClean="0"/>
              <a:t>05/03/19</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28584"/>
            <a:ext cx="2945659" cy="498054"/>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4" y="9428584"/>
            <a:ext cx="2945659" cy="498054"/>
          </a:xfrm>
          <a:prstGeom prst="rect">
            <a:avLst/>
          </a:prstGeom>
        </p:spPr>
        <p:txBody>
          <a:bodyPr vert="horz" lIns="91440" tIns="45720" rIns="91440" bIns="45720" rtlCol="0" anchor="b"/>
          <a:lstStyle>
            <a:lvl1pPr algn="r">
              <a:defRPr sz="1200"/>
            </a:lvl1pPr>
          </a:lstStyle>
          <a:p>
            <a:fld id="{1546193C-C962-405F-A268-030ED1FFFA79}" type="slidenum">
              <a:rPr lang="en-GB" smtClean="0"/>
              <a:t>‹#›</a:t>
            </a:fld>
            <a:endParaRPr lang="en-GB" dirty="0"/>
          </a:p>
        </p:txBody>
      </p:sp>
    </p:spTree>
    <p:extLst>
      <p:ext uri="{BB962C8B-B14F-4D97-AF65-F5344CB8AC3E}">
        <p14:creationId xmlns:p14="http://schemas.microsoft.com/office/powerpoint/2010/main" val="79181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a:t>
            </a:fld>
            <a:endParaRPr lang="en-GB" dirty="0"/>
          </a:p>
        </p:txBody>
      </p:sp>
    </p:spTree>
    <p:extLst>
      <p:ext uri="{BB962C8B-B14F-4D97-AF65-F5344CB8AC3E}">
        <p14:creationId xmlns:p14="http://schemas.microsoft.com/office/powerpoint/2010/main" val="175486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content with that, remote servers like GitHub are contributing to the exploding open-source community: you can take a copy of someone else’s repository (that’s called ‘forking’) as your own.</a:t>
            </a:r>
          </a:p>
          <a:p>
            <a:endParaRPr lang="en-US"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17</a:t>
            </a:fld>
            <a:endParaRPr lang="en-GB" dirty="0"/>
          </a:p>
        </p:txBody>
      </p:sp>
    </p:spTree>
    <p:extLst>
      <p:ext uri="{BB962C8B-B14F-4D97-AF65-F5344CB8AC3E}">
        <p14:creationId xmlns:p14="http://schemas.microsoft.com/office/powerpoint/2010/main" val="390168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‘Clone’ your new repository onto your machine.</a:t>
            </a:r>
          </a:p>
          <a:p>
            <a:endParaRPr lang="en-US" baseline="0" dirty="0" smtClean="0"/>
          </a:p>
          <a:p>
            <a:r>
              <a:rPr lang="en-US" baseline="0" dirty="0" smtClean="0"/>
              <a:t>You can now add your own contribution to this work.</a:t>
            </a:r>
          </a:p>
          <a:p>
            <a:endParaRPr lang="en-US" baseline="0" dirty="0" smtClean="0"/>
          </a:p>
          <a:p>
            <a:r>
              <a:rPr lang="en-US" baseline="0" dirty="0" smtClean="0"/>
              <a:t>In the same way as before, you can get your team to contribute too.</a:t>
            </a:r>
          </a:p>
          <a:p>
            <a:endParaRPr lang="en-US" baseline="0" dirty="0" smtClean="0"/>
          </a:p>
          <a:p>
            <a:r>
              <a:rPr lang="en-US" baseline="0" dirty="0" smtClean="0"/>
              <a:t>If you think the original work would benefit from your contribution, GitHub will let you issue a ‘pull request’ to the original repository’s owner.</a:t>
            </a:r>
          </a:p>
          <a:p>
            <a:endParaRPr lang="en-US" baseline="0" dirty="0" smtClean="0"/>
          </a:p>
          <a:p>
            <a:r>
              <a:rPr lang="en-US" baseline="0" dirty="0" smtClean="0"/>
              <a:t>The original owner can choose to pull your changes into their work.</a:t>
            </a:r>
          </a:p>
          <a:p>
            <a:endParaRPr lang="en-US" baseline="0" dirty="0" smtClean="0"/>
          </a:p>
          <a:p>
            <a:r>
              <a:rPr lang="en-US" baseline="0" dirty="0" smtClean="0"/>
              <a:t>This is the basis of open source development. </a:t>
            </a:r>
            <a:endParaRPr lang="en-US" dirty="0" smtClean="0"/>
          </a:p>
          <a:p>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18</a:t>
            </a:fld>
            <a:endParaRPr lang="en-GB" dirty="0"/>
          </a:p>
        </p:txBody>
      </p:sp>
    </p:spTree>
    <p:extLst>
      <p:ext uri="{BB962C8B-B14F-4D97-AF65-F5344CB8AC3E}">
        <p14:creationId xmlns:p14="http://schemas.microsoft.com/office/powerpoint/2010/main" val="2941201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GitHub</a:t>
            </a:r>
            <a:r>
              <a:rPr lang="en-US" baseline="0" dirty="0" smtClean="0"/>
              <a:t> has added a number of tools which are useful for developers.</a:t>
            </a:r>
          </a:p>
          <a:p>
            <a:endParaRPr lang="en-US" baseline="0" dirty="0" smtClean="0"/>
          </a:p>
          <a:p>
            <a:r>
              <a:rPr lang="en-US" baseline="0" dirty="0" smtClean="0"/>
              <a:t>GitHub Pages presents the ability to serve files in a repository as static web pages. This is great for many reasons. </a:t>
            </a:r>
          </a:p>
          <a:p>
            <a:endParaRPr lang="en-US" baseline="0" dirty="0" smtClean="0"/>
          </a:p>
          <a:p>
            <a:r>
              <a:rPr lang="en-US" baseline="0" dirty="0" smtClean="0"/>
              <a:t>You can use GitHub as the (free) host for your single page web application. </a:t>
            </a:r>
          </a:p>
          <a:p>
            <a:endParaRPr lang="en-US" baseline="0" dirty="0" smtClean="0"/>
          </a:p>
          <a:p>
            <a:r>
              <a:rPr lang="en-US" baseline="0" dirty="0" smtClean="0"/>
              <a:t>You can serve up the output from (free) prototyping tools, such as Evolus pencil, so your clients can see for themselves how your design will behave.</a:t>
            </a:r>
          </a:p>
        </p:txBody>
      </p:sp>
      <p:sp>
        <p:nvSpPr>
          <p:cNvPr id="4" name="Slide Number Placeholder 3"/>
          <p:cNvSpPr>
            <a:spLocks noGrp="1"/>
          </p:cNvSpPr>
          <p:nvPr>
            <p:ph type="sldNum" sz="quarter" idx="10"/>
          </p:nvPr>
        </p:nvSpPr>
        <p:spPr/>
        <p:txBody>
          <a:bodyPr/>
          <a:lstStyle/>
          <a:p>
            <a:fld id="{1546193C-C962-405F-A268-030ED1FFFA79}" type="slidenum">
              <a:rPr lang="en-GB" smtClean="0"/>
              <a:t>19</a:t>
            </a:fld>
            <a:endParaRPr lang="en-GB" dirty="0"/>
          </a:p>
        </p:txBody>
      </p:sp>
    </p:spTree>
    <p:extLst>
      <p:ext uri="{BB962C8B-B14F-4D97-AF65-F5344CB8AC3E}">
        <p14:creationId xmlns:p14="http://schemas.microsoft.com/office/powerpoint/2010/main" val="2941201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Your GitHub profile says a lot about you. It can be used by Project Managers to keep track of contributions on a project. It can also showcase all the projects you have been involved in. It’s great as  a supplement </a:t>
            </a:r>
            <a:r>
              <a:rPr lang="en-US" baseline="0" smtClean="0"/>
              <a:t>to your CV.</a:t>
            </a:r>
            <a:endParaRPr lang="en-US"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20</a:t>
            </a:fld>
            <a:endParaRPr lang="en-GB" dirty="0"/>
          </a:p>
        </p:txBody>
      </p:sp>
    </p:spTree>
    <p:extLst>
      <p:ext uri="{BB962C8B-B14F-4D97-AF65-F5344CB8AC3E}">
        <p14:creationId xmlns:p14="http://schemas.microsoft.com/office/powerpoint/2010/main" val="294120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6193C-C962-405F-A268-030ED1FFFA79}" type="slidenum">
              <a:rPr lang="en-GB" smtClean="0"/>
              <a:t>2</a:t>
            </a:fld>
            <a:endParaRPr lang="en-GB" dirty="0"/>
          </a:p>
        </p:txBody>
      </p:sp>
    </p:spTree>
    <p:extLst>
      <p:ext uri="{BB962C8B-B14F-4D97-AF65-F5344CB8AC3E}">
        <p14:creationId xmlns:p14="http://schemas.microsoft.com/office/powerpoint/2010/main" val="98474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your</a:t>
            </a:r>
            <a:r>
              <a:rPr lang="en-US" baseline="0" dirty="0" smtClean="0"/>
              <a:t> laptop!</a:t>
            </a:r>
          </a:p>
          <a:p>
            <a:endParaRPr lang="en-US" baseline="0" dirty="0" smtClean="0"/>
          </a:p>
          <a:p>
            <a:r>
              <a:rPr lang="en-US" baseline="0" dirty="0" smtClean="0"/>
              <a:t>Your laptop has a storage drive, and on it is a file system.</a:t>
            </a:r>
          </a:p>
          <a:p>
            <a:endParaRPr lang="en-US" baseline="0" dirty="0" smtClean="0"/>
          </a:p>
          <a:p>
            <a:r>
              <a:rPr lang="en-US" baseline="0" dirty="0" smtClean="0"/>
              <a:t>When you’re working on a project, you normally create a folder in the </a:t>
            </a:r>
            <a:r>
              <a:rPr lang="en-US" baseline="0" dirty="0" err="1" smtClean="0"/>
              <a:t>filesystem</a:t>
            </a:r>
            <a:r>
              <a:rPr lang="en-US" baseline="0" dirty="0" smtClean="0"/>
              <a:t>, and then add files to it.</a:t>
            </a:r>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10</a:t>
            </a:fld>
            <a:endParaRPr lang="en-GB" dirty="0"/>
          </a:p>
        </p:txBody>
      </p:sp>
    </p:spTree>
    <p:extLst>
      <p:ext uri="{BB962C8B-B14F-4D97-AF65-F5344CB8AC3E}">
        <p14:creationId xmlns:p14="http://schemas.microsoft.com/office/powerpoint/2010/main" val="471252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passes,</a:t>
            </a:r>
            <a:r>
              <a:rPr lang="en-US" baseline="0" dirty="0" smtClean="0"/>
              <a:t> and you’re working away on your project.</a:t>
            </a:r>
          </a:p>
          <a:p>
            <a:endParaRPr lang="en-US" baseline="0" dirty="0" smtClean="0"/>
          </a:p>
          <a:p>
            <a:r>
              <a:rPr lang="en-US" baseline="0" dirty="0" smtClean="0"/>
              <a:t>It’s looking pretty good. While you’re working, Alice comes over. You can’t wait to show her some really cool feature you’ve made.</a:t>
            </a:r>
          </a:p>
          <a:p>
            <a:endParaRPr lang="en-US" baseline="0" dirty="0" smtClean="0"/>
          </a:p>
          <a:p>
            <a:r>
              <a:rPr lang="en-US" baseline="0" dirty="0" smtClean="0"/>
              <a:t>Alice </a:t>
            </a:r>
            <a:r>
              <a:rPr lang="en-US" baseline="0" dirty="0" err="1" smtClean="0"/>
              <a:t>realises</a:t>
            </a:r>
            <a:r>
              <a:rPr lang="en-US" baseline="0" dirty="0" smtClean="0"/>
              <a:t> the feature is so good, she want to let Bob know in another team. This is great! Alice says. She’ll be back later with Bob.</a:t>
            </a:r>
          </a:p>
          <a:p>
            <a:endParaRPr lang="en-US" baseline="0" dirty="0" smtClean="0"/>
          </a:p>
          <a:p>
            <a:r>
              <a:rPr lang="en-US" baseline="0" dirty="0" smtClean="0"/>
              <a:t>You carry on working.</a:t>
            </a:r>
          </a:p>
          <a:p>
            <a:endParaRPr lang="en-US" baseline="0" dirty="0" smtClean="0"/>
          </a:p>
          <a:p>
            <a:r>
              <a:rPr lang="en-US" baseline="0" dirty="0" smtClean="0"/>
              <a:t>Alice and Bob arrive.</a:t>
            </a:r>
          </a:p>
          <a:p>
            <a:endParaRPr lang="en-US" baseline="0" dirty="0" smtClean="0"/>
          </a:p>
          <a:p>
            <a:r>
              <a:rPr lang="en-US" baseline="0" dirty="0" smtClean="0"/>
              <a:t>Alice says ‘How about a demo for Bob here?’</a:t>
            </a:r>
          </a:p>
          <a:p>
            <a:endParaRPr lang="en-US" baseline="0" dirty="0" smtClean="0"/>
          </a:p>
          <a:p>
            <a:r>
              <a:rPr lang="en-US" baseline="0" dirty="0" smtClean="0"/>
              <a:t>‘Sure thing’ you say.</a:t>
            </a:r>
          </a:p>
          <a:p>
            <a:endParaRPr lang="en-US" baseline="0" dirty="0" smtClean="0"/>
          </a:p>
          <a:p>
            <a:r>
              <a:rPr lang="en-US" dirty="0" smtClean="0"/>
              <a:t>Project</a:t>
            </a:r>
            <a:r>
              <a:rPr lang="en-US" baseline="0" dirty="0" smtClean="0"/>
              <a:t> has other ideas. Some stuff you did between Alice saying ‘see you later’ and it being later has busted the project. You’re going to need to figure-out what’s wrong.</a:t>
            </a:r>
          </a:p>
          <a:p>
            <a:endParaRPr lang="en-US" baseline="0" dirty="0" smtClean="0"/>
          </a:p>
          <a:p>
            <a:r>
              <a:rPr lang="en-US" baseline="0" dirty="0" smtClean="0"/>
              <a:t>Alice and Bob get distracted by the Ice Cream van turning up in the car-park outside the office.</a:t>
            </a:r>
          </a:p>
          <a:p>
            <a:endParaRPr lang="en-US" baseline="0" dirty="0" smtClean="0"/>
          </a:p>
          <a:p>
            <a:r>
              <a:rPr lang="en-US" baseline="0" dirty="0" smtClean="0"/>
              <a:t>You never see them again.</a:t>
            </a:r>
          </a:p>
          <a:p>
            <a:endParaRPr lang="en-US" baseline="0" dirty="0" smtClean="0"/>
          </a:p>
          <a:p>
            <a:r>
              <a:rPr lang="en-US" baseline="0" dirty="0" smtClean="0"/>
              <a:t>(Based on a true story.  *sniff* )</a:t>
            </a:r>
          </a:p>
          <a:p>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11</a:t>
            </a:fld>
            <a:endParaRPr lang="en-GB" dirty="0"/>
          </a:p>
        </p:txBody>
      </p:sp>
    </p:spTree>
    <p:extLst>
      <p:ext uri="{BB962C8B-B14F-4D97-AF65-F5344CB8AC3E}">
        <p14:creationId xmlns:p14="http://schemas.microsoft.com/office/powerpoint/2010/main" val="105888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Repositories</a:t>
            </a:r>
            <a:r>
              <a:rPr lang="en-US" baseline="0" dirty="0" smtClean="0"/>
              <a:t> have been around for as long as the first time that happened to what, back in the day, we used to call a ‘programmer’. </a:t>
            </a:r>
          </a:p>
          <a:p>
            <a:endParaRPr lang="en-US" baseline="0" dirty="0" smtClean="0"/>
          </a:p>
          <a:p>
            <a:r>
              <a:rPr lang="en-US" baseline="0" dirty="0" smtClean="0"/>
              <a:t>They’ve got pretty slick now.</a:t>
            </a:r>
          </a:p>
          <a:p>
            <a:endParaRPr lang="en-US" baseline="0" dirty="0" smtClean="0"/>
          </a:p>
          <a:p>
            <a:r>
              <a:rPr lang="en-US" baseline="0" dirty="0" smtClean="0"/>
              <a:t>We’re going to focus on what has come to be the go-to repository tool. ‘</a:t>
            </a:r>
            <a:r>
              <a:rPr lang="en-US" baseline="0" dirty="0" err="1" smtClean="0"/>
              <a:t>Git</a:t>
            </a:r>
            <a:r>
              <a:rPr lang="en-US" baseline="0" dirty="0" smtClean="0"/>
              <a:t>’. </a:t>
            </a:r>
            <a:r>
              <a:rPr lang="en-US" baseline="0" dirty="0" err="1" smtClean="0"/>
              <a:t>Git</a:t>
            </a:r>
            <a:r>
              <a:rPr lang="en-US" baseline="0" dirty="0" smtClean="0"/>
              <a:t> is available as a command-line tool (https://</a:t>
            </a:r>
            <a:r>
              <a:rPr lang="en-US" baseline="0" dirty="0" err="1" smtClean="0"/>
              <a:t>git-scm.com</a:t>
            </a:r>
            <a:r>
              <a:rPr lang="en-US" baseline="0" dirty="0" smtClean="0"/>
              <a:t>/). Originally conceived as a code repository for the Linux kernel, by its creator Linus Torvalds, ‘</a:t>
            </a:r>
            <a:r>
              <a:rPr lang="en-US" baseline="0" dirty="0" err="1" smtClean="0"/>
              <a:t>Git</a:t>
            </a:r>
            <a:r>
              <a:rPr lang="en-US" baseline="0" dirty="0" smtClean="0"/>
              <a:t>’ means </a:t>
            </a:r>
            <a:r>
              <a:rPr lang="en-GB" baseline="0" dirty="0" smtClean="0"/>
              <a:t>-</a:t>
            </a:r>
            <a:r>
              <a:rPr lang="en-US" baseline="0" dirty="0" smtClean="0"/>
              <a:t> </a:t>
            </a:r>
            <a:r>
              <a:rPr lang="en-US" baseline="0" dirty="0" err="1" smtClean="0"/>
              <a:t>er</a:t>
            </a:r>
            <a:r>
              <a:rPr lang="en-US" baseline="0" dirty="0" smtClean="0"/>
              <a:t> </a:t>
            </a:r>
            <a:r>
              <a:rPr lang="en-GB" baseline="0" dirty="0" smtClean="0"/>
              <a:t>-</a:t>
            </a:r>
            <a:r>
              <a:rPr lang="en-US" baseline="0" dirty="0" smtClean="0"/>
              <a:t> ‘</a:t>
            </a:r>
            <a:r>
              <a:rPr lang="en-US" baseline="0" dirty="0" err="1" smtClean="0"/>
              <a:t>Git</a:t>
            </a:r>
            <a:r>
              <a:rPr lang="en-US" baseline="0" dirty="0" smtClean="0"/>
              <a:t>’. As in ‘old </a:t>
            </a:r>
            <a:r>
              <a:rPr lang="en-US" baseline="0" dirty="0" err="1" smtClean="0"/>
              <a:t>git</a:t>
            </a:r>
            <a:r>
              <a:rPr lang="en-US" baseline="0" dirty="0" smtClean="0"/>
              <a:t>’. So there you go.</a:t>
            </a:r>
          </a:p>
          <a:p>
            <a:endParaRPr lang="en-US" baseline="0" dirty="0" smtClean="0"/>
          </a:p>
          <a:p>
            <a:r>
              <a:rPr lang="en-US" baseline="0" dirty="0" err="1" smtClean="0"/>
              <a:t>Git</a:t>
            </a:r>
            <a:r>
              <a:rPr lang="en-US" baseline="0" dirty="0" smtClean="0"/>
              <a:t>, at its most plain, logs the changes you make to your project. You start off by telling </a:t>
            </a:r>
            <a:r>
              <a:rPr lang="en-US" baseline="0" dirty="0" err="1" smtClean="0"/>
              <a:t>Git</a:t>
            </a:r>
            <a:r>
              <a:rPr lang="en-US" baseline="0" dirty="0" smtClean="0"/>
              <a:t> that you want to create a repository in a particular folder. You work in the folder and when you’ve got to a suitable point, you ‘commit’ all the changes you have made to the folder during that period. All the files which were added and thereafter all changes which were made to them. </a:t>
            </a:r>
          </a:p>
          <a:p>
            <a:endParaRPr lang="en-US" baseline="0" dirty="0" smtClean="0"/>
          </a:p>
          <a:p>
            <a:r>
              <a:rPr lang="en-US" baseline="0" dirty="0" err="1" smtClean="0"/>
              <a:t>Git</a:t>
            </a:r>
            <a:r>
              <a:rPr lang="en-US" baseline="0" dirty="0" smtClean="0"/>
              <a:t> works best with text files. XML, JSON, CSV, </a:t>
            </a:r>
            <a:r>
              <a:rPr lang="en-US" baseline="0" dirty="0" err="1" smtClean="0"/>
              <a:t>docx</a:t>
            </a:r>
            <a:r>
              <a:rPr lang="en-US" baseline="0" dirty="0" smtClean="0"/>
              <a:t>, md anything you like as long as it’s text. Binary files like pictures and videos are also OK, but </a:t>
            </a:r>
            <a:r>
              <a:rPr lang="en-US" baseline="0" dirty="0" err="1" smtClean="0"/>
              <a:t>Git’s</a:t>
            </a:r>
            <a:r>
              <a:rPr lang="en-US" baseline="0" dirty="0" smtClean="0"/>
              <a:t> unique selling point is its ability to tell you of the changes in a file, so binary data doesn’t fit too well. Big binary assets fit better elsewhere, such a Google Drive, or GLFS (</a:t>
            </a:r>
            <a:r>
              <a:rPr lang="en-US" baseline="0" dirty="0" err="1" smtClean="0"/>
              <a:t>Git</a:t>
            </a:r>
            <a:r>
              <a:rPr lang="en-US" baseline="0" dirty="0" smtClean="0"/>
              <a:t> Large File Storage).</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12</a:t>
            </a:fld>
            <a:endParaRPr lang="en-GB" dirty="0"/>
          </a:p>
        </p:txBody>
      </p:sp>
    </p:spTree>
    <p:extLst>
      <p:ext uri="{BB962C8B-B14F-4D97-AF65-F5344CB8AC3E}">
        <p14:creationId xmlns:p14="http://schemas.microsoft.com/office/powerpoint/2010/main" val="361841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a:t>
            </a:r>
            <a:r>
              <a:rPr lang="en-US" baseline="0" dirty="0" smtClean="0"/>
              <a:t> easy to see the benefit you’ll get with the ability to roll-back.</a:t>
            </a:r>
          </a:p>
          <a:p>
            <a:endParaRPr lang="en-US" baseline="0" dirty="0" smtClean="0"/>
          </a:p>
          <a:p>
            <a:r>
              <a:rPr lang="en-US" baseline="0" dirty="0" smtClean="0"/>
              <a:t>Rewind the tape to when Alice was really impressed with your work: </a:t>
            </a:r>
          </a:p>
          <a:p>
            <a:endParaRPr lang="en-US" baseline="0" dirty="0" smtClean="0"/>
          </a:p>
          <a:p>
            <a:r>
              <a:rPr lang="en-US" baseline="0" dirty="0" smtClean="0"/>
              <a:t>This is great! Alice says. She’ll be back later with Bob.</a:t>
            </a:r>
          </a:p>
          <a:p>
            <a:endParaRPr lang="en-US" baseline="0" dirty="0" smtClean="0"/>
          </a:p>
          <a:p>
            <a:r>
              <a:rPr lang="en-US" baseline="0" dirty="0" smtClean="0"/>
              <a:t>You commit your current state to your repo, tag it with ‘</a:t>
            </a:r>
            <a:r>
              <a:rPr lang="en-US" baseline="0" dirty="0" err="1" smtClean="0"/>
              <a:t>really_impressive_feature</a:t>
            </a:r>
            <a:r>
              <a:rPr lang="en-US" baseline="0" dirty="0" smtClean="0"/>
              <a:t>’ and carry on working.</a:t>
            </a:r>
          </a:p>
          <a:p>
            <a:endParaRPr lang="en-US" baseline="0" dirty="0" smtClean="0"/>
          </a:p>
          <a:p>
            <a:r>
              <a:rPr lang="en-US" baseline="0" dirty="0" smtClean="0"/>
              <a:t>Alice and Bob arrive.</a:t>
            </a:r>
          </a:p>
          <a:p>
            <a:endParaRPr lang="en-US" baseline="0" dirty="0" smtClean="0"/>
          </a:p>
          <a:p>
            <a:r>
              <a:rPr lang="en-US" baseline="0" dirty="0" smtClean="0"/>
              <a:t>Alice says ‘How about a demo for Bob here?’</a:t>
            </a:r>
          </a:p>
          <a:p>
            <a:endParaRPr lang="en-US" baseline="0" dirty="0" smtClean="0"/>
          </a:p>
          <a:p>
            <a:r>
              <a:rPr lang="en-US" baseline="0" dirty="0" smtClean="0"/>
              <a:t>‘Sure thing’ you say. ‘Just a sec, I’ll just save my work’. (Good plug, here: nice to show everyone you’re on it)</a:t>
            </a:r>
          </a:p>
          <a:p>
            <a:endParaRPr lang="en-US" baseline="0" dirty="0" smtClean="0"/>
          </a:p>
          <a:p>
            <a:r>
              <a:rPr lang="en-US" baseline="0" dirty="0" smtClean="0"/>
              <a:t>You commit your current state to your repo (you do want to come back to it again, right?)</a:t>
            </a:r>
          </a:p>
          <a:p>
            <a:endParaRPr lang="en-US" baseline="0" dirty="0" smtClean="0"/>
          </a:p>
          <a:p>
            <a:r>
              <a:rPr lang="en-US" dirty="0" smtClean="0"/>
              <a:t>Now</a:t>
            </a:r>
            <a:r>
              <a:rPr lang="en-US" baseline="0" dirty="0" smtClean="0"/>
              <a:t> you roll back to the previous state: </a:t>
            </a:r>
            <a:r>
              <a:rPr lang="en-US" baseline="0" dirty="0" err="1" smtClean="0"/>
              <a:t>really_impressive_feature</a:t>
            </a:r>
            <a:endParaRPr lang="en-US" baseline="0" dirty="0" smtClean="0"/>
          </a:p>
          <a:p>
            <a:endParaRPr lang="en-US" baseline="0" dirty="0" smtClean="0"/>
          </a:p>
          <a:p>
            <a:r>
              <a:rPr lang="en-US" baseline="0" dirty="0" smtClean="0"/>
              <a:t>Show off the feature. Bask in the glory. (Alice and Bob </a:t>
            </a:r>
            <a:r>
              <a:rPr lang="en-US" baseline="0" dirty="0" err="1" smtClean="0"/>
              <a:t>areso</a:t>
            </a:r>
            <a:r>
              <a:rPr lang="en-US" baseline="0" dirty="0" smtClean="0"/>
              <a:t> impressed they buy you an ice cream from the van that just turned up in the car park outside the office)</a:t>
            </a:r>
          </a:p>
          <a:p>
            <a:endParaRPr lang="en-US" baseline="0" dirty="0" smtClean="0"/>
          </a:p>
          <a:p>
            <a:r>
              <a:rPr lang="en-US" baseline="0" dirty="0" smtClean="0"/>
              <a:t>(Based on a true story.  Now go and watch the movie ‘Sliding Doors’ ).</a:t>
            </a:r>
          </a:p>
          <a:p>
            <a:endParaRPr lang="en-US"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13</a:t>
            </a:fld>
            <a:endParaRPr lang="en-GB" dirty="0"/>
          </a:p>
        </p:txBody>
      </p:sp>
    </p:spTree>
    <p:extLst>
      <p:ext uri="{BB962C8B-B14F-4D97-AF65-F5344CB8AC3E}">
        <p14:creationId xmlns:p14="http://schemas.microsoft.com/office/powerpoint/2010/main" val="380790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that’s plain</a:t>
            </a:r>
            <a:r>
              <a:rPr lang="en-US" baseline="0" dirty="0" smtClean="0"/>
              <a:t> old </a:t>
            </a:r>
            <a:r>
              <a:rPr lang="en-US" baseline="0" dirty="0" err="1" smtClean="0"/>
              <a:t>Git</a:t>
            </a:r>
            <a:r>
              <a:rPr lang="en-US" baseline="0" dirty="0" smtClean="0"/>
              <a:t>.</a:t>
            </a:r>
          </a:p>
          <a:p>
            <a:endParaRPr lang="en-US" baseline="0" dirty="0" smtClean="0"/>
          </a:p>
          <a:p>
            <a:r>
              <a:rPr lang="en-US" baseline="0" dirty="0" smtClean="0"/>
              <a:t>Same sort of thing happens in the cloud. </a:t>
            </a:r>
            <a:r>
              <a:rPr lang="en-US" baseline="0" dirty="0" err="1" smtClean="0"/>
              <a:t>Git</a:t>
            </a:r>
            <a:r>
              <a:rPr lang="en-US" baseline="0" dirty="0" smtClean="0"/>
              <a:t> supports the concept of ‘local’ (your laptop) and ‘remote’ repositories.</a:t>
            </a:r>
          </a:p>
          <a:p>
            <a:endParaRPr lang="en-US" baseline="0" dirty="0" smtClean="0"/>
          </a:p>
          <a:p>
            <a:r>
              <a:rPr lang="en-US" baseline="0" dirty="0" smtClean="0"/>
              <a:t>We use the service ‘GitHub’ for our remote services (Other services are available, such as </a:t>
            </a:r>
            <a:r>
              <a:rPr lang="en-US" baseline="0" dirty="0" err="1" smtClean="0"/>
              <a:t>Bitbucket</a:t>
            </a:r>
            <a:r>
              <a:rPr lang="en-US" baseline="0" dirty="0" smtClean="0"/>
              <a:t>).</a:t>
            </a:r>
          </a:p>
          <a:p>
            <a:endParaRPr lang="en-US" baseline="0" dirty="0" smtClean="0"/>
          </a:p>
          <a:p>
            <a:r>
              <a:rPr lang="en-US" baseline="0" dirty="0" smtClean="0"/>
              <a:t>In the same way as committing your local project folder to your local repository when you get to a suitable point, you can ‘push’ you local repository to its remote counterpart, on GitHub.</a:t>
            </a:r>
          </a:p>
          <a:p>
            <a:endParaRPr lang="en-US" baseline="0" dirty="0" smtClean="0"/>
          </a:p>
          <a:p>
            <a:r>
              <a:rPr lang="en-US" baseline="0" dirty="0" smtClean="0"/>
              <a:t>Now you have your repositories source code in the cloud. There are loads of advantages to doing this.</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14</a:t>
            </a:fld>
            <a:endParaRPr lang="en-GB" dirty="0"/>
          </a:p>
        </p:txBody>
      </p:sp>
    </p:spTree>
    <p:extLst>
      <p:ext uri="{BB962C8B-B14F-4D97-AF65-F5344CB8AC3E}">
        <p14:creationId xmlns:p14="http://schemas.microsoft.com/office/powerpoint/2010/main" val="74896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You’re working away in the Lab in your </a:t>
            </a:r>
            <a:r>
              <a:rPr lang="en-US" dirty="0" err="1" smtClean="0"/>
              <a:t>uni</a:t>
            </a:r>
            <a:r>
              <a:rPr lang="en-US" baseline="0" dirty="0" smtClean="0"/>
              <a:t> building. They have some fab desktops, and it means you don’t have to lug your laptop around during the day.</a:t>
            </a:r>
          </a:p>
          <a:p>
            <a:endParaRPr lang="en-US" baseline="0" dirty="0" smtClean="0"/>
          </a:p>
          <a:p>
            <a:r>
              <a:rPr lang="en-US" baseline="0" dirty="0" smtClean="0"/>
              <a:t>You’re finishing-up another really cool feature, but you’re running out of time. You can finish it when you get home, after dinner, and before a well-earned </a:t>
            </a:r>
            <a:r>
              <a:rPr lang="en-US" baseline="0" dirty="0" err="1" smtClean="0"/>
              <a:t>drinky</a:t>
            </a:r>
            <a:r>
              <a:rPr lang="en-US" baseline="0" dirty="0" smtClean="0"/>
              <a:t> with your </a:t>
            </a:r>
            <a:r>
              <a:rPr lang="en-US" baseline="0" dirty="0" err="1" smtClean="0"/>
              <a:t>besties</a:t>
            </a:r>
            <a:r>
              <a:rPr lang="en-US" baseline="0" dirty="0" smtClean="0"/>
              <a:t>.</a:t>
            </a:r>
          </a:p>
          <a:p>
            <a:endParaRPr lang="en-US" baseline="0" dirty="0" smtClean="0"/>
          </a:p>
          <a:p>
            <a:r>
              <a:rPr lang="en-US" baseline="0" dirty="0" smtClean="0"/>
              <a:t>You sync-up your project by ‘pulling’ from your remote repo on GitHub. Now you can ‘push’ your changes up. </a:t>
            </a:r>
          </a:p>
          <a:p>
            <a:endParaRPr lang="en-US" baseline="0" dirty="0" smtClean="0"/>
          </a:p>
          <a:p>
            <a:r>
              <a:rPr lang="en-US" baseline="0" dirty="0" smtClean="0"/>
              <a:t>Off you go home!</a:t>
            </a:r>
          </a:p>
          <a:p>
            <a:endParaRPr lang="en-US" baseline="0" dirty="0" smtClean="0"/>
          </a:p>
          <a:p>
            <a:r>
              <a:rPr lang="en-US" baseline="0" dirty="0" smtClean="0"/>
              <a:t>Now you can ‘pull’ from your remote repo onto your Laptop. Finish it off. Push it up again!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6193C-C962-405F-A268-030ED1FFFA79}" type="slidenum">
              <a:rPr lang="en-GB" smtClean="0"/>
              <a:t>15</a:t>
            </a:fld>
            <a:endParaRPr lang="en-GB" dirty="0"/>
          </a:p>
        </p:txBody>
      </p:sp>
    </p:spTree>
    <p:extLst>
      <p:ext uri="{BB962C8B-B14F-4D97-AF65-F5344CB8AC3E}">
        <p14:creationId xmlns:p14="http://schemas.microsoft.com/office/powerpoint/2010/main" val="395538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stuff on the remote server mean you can collaborate properly.</a:t>
            </a:r>
          </a:p>
          <a:p>
            <a:endParaRPr lang="en-US" baseline="0" dirty="0" smtClean="0"/>
          </a:p>
          <a:p>
            <a:r>
              <a:rPr lang="en-US" baseline="0" dirty="0" smtClean="0"/>
              <a:t>No more handing stuff around on a memory stick, right? They get out of sync, get lost, etc. etc. etc.</a:t>
            </a:r>
          </a:p>
          <a:p>
            <a:endParaRPr lang="en-US" baseline="0" dirty="0" smtClean="0"/>
          </a:p>
          <a:p>
            <a:r>
              <a:rPr lang="en-US" baseline="0" dirty="0" smtClean="0"/>
              <a:t>Now you can keep everyone in your team synced-up with the latest and greatest of your project. Instantly. </a:t>
            </a:r>
            <a:endParaRPr lang="en-US" dirty="0"/>
          </a:p>
        </p:txBody>
      </p:sp>
      <p:sp>
        <p:nvSpPr>
          <p:cNvPr id="4" name="Slide Number Placeholder 3"/>
          <p:cNvSpPr>
            <a:spLocks noGrp="1"/>
          </p:cNvSpPr>
          <p:nvPr>
            <p:ph type="sldNum" sz="quarter" idx="10"/>
          </p:nvPr>
        </p:nvSpPr>
        <p:spPr/>
        <p:txBody>
          <a:bodyPr/>
          <a:lstStyle/>
          <a:p>
            <a:fld id="{1546193C-C962-405F-A268-030ED1FFFA79}" type="slidenum">
              <a:rPr lang="en-GB" smtClean="0"/>
              <a:t>16</a:t>
            </a:fld>
            <a:endParaRPr lang="en-GB" dirty="0"/>
          </a:p>
        </p:txBody>
      </p:sp>
    </p:spTree>
    <p:extLst>
      <p:ext uri="{BB962C8B-B14F-4D97-AF65-F5344CB8AC3E}">
        <p14:creationId xmlns:p14="http://schemas.microsoft.com/office/powerpoint/2010/main" val="74069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 graphic.jpg"/>
          <p:cNvPicPr/>
          <p:nvPr userDrawn="1"/>
        </p:nvPicPr>
        <p:blipFill>
          <a:blip r:embed="rId2" cstate="print">
            <a:extLst>
              <a:ext uri="{28A0092B-C50C-407E-A947-70E740481C1C}">
                <a14:useLocalDpi xmlns:a14="http://schemas.microsoft.com/office/drawing/2010/main" val="0"/>
              </a:ext>
            </a:extLst>
          </a:blip>
          <a:srcRect l="4846" t="55733" r="3722" b="6619"/>
          <a:stretch>
            <a:fillRect/>
          </a:stretch>
        </p:blipFill>
        <p:spPr bwMode="auto">
          <a:xfrm>
            <a:off x="176729" y="3243011"/>
            <a:ext cx="11814166" cy="3440294"/>
          </a:xfrm>
          <a:prstGeom prst="rect">
            <a:avLst/>
          </a:prstGeom>
          <a:noFill/>
          <a:ln>
            <a:noFill/>
          </a:ln>
          <a:effectLst>
            <a:softEdge rad="31750"/>
          </a:effectLs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
        <p:nvSpPr>
          <p:cNvPr id="8" name="Rectangle 7"/>
          <p:cNvSpPr/>
          <p:nvPr userDrawn="1"/>
        </p:nvSpPr>
        <p:spPr>
          <a:xfrm>
            <a:off x="169682" y="150829"/>
            <a:ext cx="11821213" cy="6532775"/>
          </a:xfrm>
          <a:prstGeom prst="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7288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217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247672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24673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15725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295294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51424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411153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13691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9520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05/03/19</a:t>
            </a:fld>
            <a:endParaRPr lang="en-GB"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dirty="0"/>
          </a:p>
        </p:txBody>
      </p:sp>
    </p:spTree>
    <p:extLst>
      <p:ext uri="{BB962C8B-B14F-4D97-AF65-F5344CB8AC3E}">
        <p14:creationId xmlns:p14="http://schemas.microsoft.com/office/powerpoint/2010/main" val="1974297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Rectangle 6"/>
          <p:cNvSpPr/>
          <p:nvPr userDrawn="1"/>
        </p:nvSpPr>
        <p:spPr>
          <a:xfrm>
            <a:off x="169682" y="150829"/>
            <a:ext cx="11821213" cy="6532775"/>
          </a:xfrm>
          <a:prstGeom prst="rect">
            <a:avLst/>
          </a:prstGeom>
          <a:solidFill>
            <a:schemeClr val="bg1"/>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758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loudwards.net/dropbox-vs-google-drive-vs-onedrive/" TargetMode="Externa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79079"/>
            <a:ext cx="9144000" cy="3017794"/>
          </a:xfrm>
          <a:solidFill>
            <a:schemeClr val="bg1">
              <a:alpha val="75000"/>
            </a:schemeClr>
          </a:solidFill>
        </p:spPr>
        <p:txBody>
          <a:bodyPr anchor="ctr">
            <a:noAutofit/>
          </a:bodyPr>
          <a:lstStyle/>
          <a:p>
            <a:r>
              <a:rPr lang="en-GB" b="1" dirty="0" smtClean="0">
                <a:solidFill>
                  <a:schemeClr val="accent6">
                    <a:lumMod val="75000"/>
                  </a:schemeClr>
                </a:solidFill>
              </a:rPr>
              <a:t>How you do GitHub</a:t>
            </a:r>
            <a:endParaRPr lang="en-GB" b="1" dirty="0">
              <a:solidFill>
                <a:schemeClr val="accent6">
                  <a:lumMod val="75000"/>
                </a:schemeClr>
              </a:solidFill>
            </a:endParaRPr>
          </a:p>
        </p:txBody>
      </p:sp>
      <p:sp>
        <p:nvSpPr>
          <p:cNvPr id="4" name="TextBox 3"/>
          <p:cNvSpPr txBox="1"/>
          <p:nvPr/>
        </p:nvSpPr>
        <p:spPr>
          <a:xfrm>
            <a:off x="410307" y="672595"/>
            <a:ext cx="11371385" cy="769441"/>
          </a:xfrm>
          <a:prstGeom prst="rect">
            <a:avLst/>
          </a:prstGeom>
          <a:noFill/>
        </p:spPr>
        <p:txBody>
          <a:bodyPr wrap="square" rtlCol="0" anchor="ctr">
            <a:spAutoFit/>
          </a:bodyPr>
          <a:lstStyle/>
          <a:p>
            <a:pPr algn="ctr"/>
            <a:r>
              <a:rPr lang="en-GB" sz="4400" dirty="0" smtClean="0"/>
              <a:t>The Ad-Hoc Presentations</a:t>
            </a:r>
            <a:endParaRPr lang="en-GB" sz="4400"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10306" y="334041"/>
            <a:ext cx="2193925" cy="410845"/>
          </a:xfrm>
          <a:prstGeom prst="rect">
            <a:avLst/>
          </a:prstGeom>
          <a:noFill/>
          <a:ln>
            <a:noFill/>
          </a:ln>
          <a:extLst/>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0949841" y="273398"/>
            <a:ext cx="831850" cy="942975"/>
          </a:xfrm>
          <a:prstGeom prst="rect">
            <a:avLst/>
          </a:prstGeom>
          <a:noFill/>
          <a:ln>
            <a:noFill/>
          </a:ln>
          <a:extLst/>
        </p:spPr>
      </p:pic>
      <p:pic>
        <p:nvPicPr>
          <p:cNvPr id="4098" name="Picture 2" descr="Image result for digitallabs mm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0994" y="2721702"/>
            <a:ext cx="1532547" cy="153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680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GitHub</a:t>
            </a:r>
            <a:endParaRPr lang="en-GB" dirty="0"/>
          </a:p>
        </p:txBody>
      </p:sp>
      <p:pic>
        <p:nvPicPr>
          <p:cNvPr id="15" name="Picture 14"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451" y="1692982"/>
            <a:ext cx="1258069" cy="3187106"/>
          </a:xfrm>
          <a:prstGeom prst="rect">
            <a:avLst/>
          </a:prstGeom>
        </p:spPr>
      </p:pic>
      <p:pic>
        <p:nvPicPr>
          <p:cNvPr id="13" name="Picture 12" descr="lapto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954" y="4514748"/>
            <a:ext cx="1219200" cy="965200"/>
          </a:xfrm>
          <a:prstGeom prst="rect">
            <a:avLst/>
          </a:prstGeom>
        </p:spPr>
      </p:pic>
    </p:spTree>
    <p:extLst>
      <p:ext uri="{BB962C8B-B14F-4D97-AF65-F5344CB8AC3E}">
        <p14:creationId xmlns:p14="http://schemas.microsoft.com/office/powerpoint/2010/main" val="31296766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aptop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464" y="4631537"/>
            <a:ext cx="1219200" cy="965200"/>
          </a:xfrm>
          <a:prstGeom prst="rect">
            <a:avLst/>
          </a:prstGeom>
        </p:spPr>
      </p:pic>
      <p:sp>
        <p:nvSpPr>
          <p:cNvPr id="2" name="Title 1"/>
          <p:cNvSpPr>
            <a:spLocks noGrp="1"/>
          </p:cNvSpPr>
          <p:nvPr>
            <p:ph type="title"/>
          </p:nvPr>
        </p:nvSpPr>
        <p:spPr/>
        <p:txBody>
          <a:bodyPr/>
          <a:lstStyle/>
          <a:p>
            <a:r>
              <a:rPr lang="en-GB" dirty="0" smtClean="0"/>
              <a:t>Tools: GitHub</a:t>
            </a:r>
            <a:endParaRPr lang="en-GB" dirty="0"/>
          </a:p>
        </p:txBody>
      </p:sp>
      <p:pic>
        <p:nvPicPr>
          <p:cNvPr id="6" name="Picture 5"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7" name="Picture 6" descr="laptop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cxnSp>
        <p:nvCxnSpPr>
          <p:cNvPr id="8" name="Straight Arrow Connector 7"/>
          <p:cNvCxnSpPr/>
          <p:nvPr/>
        </p:nvCxnSpPr>
        <p:spPr>
          <a:xfrm>
            <a:off x="4082792" y="4854906"/>
            <a:ext cx="3679260" cy="118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9" name="Picture 8"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784" y="3214907"/>
            <a:ext cx="651868" cy="1651398"/>
          </a:xfrm>
          <a:prstGeom prst="rect">
            <a:avLst/>
          </a:prstGeom>
        </p:spPr>
      </p:pic>
      <p:pic>
        <p:nvPicPr>
          <p:cNvPr id="3" name="Picture 2" descr="awsna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30419">
            <a:off x="8016191" y="3856420"/>
            <a:ext cx="1155950" cy="1155950"/>
          </a:xfrm>
          <a:prstGeom prst="rect">
            <a:avLst/>
          </a:prstGeom>
        </p:spPr>
      </p:pic>
    </p:spTree>
    <p:extLst>
      <p:ext uri="{BB962C8B-B14F-4D97-AF65-F5344CB8AC3E}">
        <p14:creationId xmlns:p14="http://schemas.microsoft.com/office/powerpoint/2010/main" val="32204067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I: GitHub</a:t>
            </a:r>
            <a:endParaRPr lang="en-GB" dirty="0"/>
          </a:p>
        </p:txBody>
      </p:sp>
      <p:pic>
        <p:nvPicPr>
          <p:cNvPr id="15" name="Picture 14"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451" y="1692982"/>
            <a:ext cx="1258069" cy="3187106"/>
          </a:xfrm>
          <a:prstGeom prst="rect">
            <a:avLst/>
          </a:prstGeom>
        </p:spPr>
      </p:pic>
      <p:pic>
        <p:nvPicPr>
          <p:cNvPr id="13" name="Picture 12" descr="lapto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0954" y="4514748"/>
            <a:ext cx="1219200" cy="965200"/>
          </a:xfrm>
          <a:prstGeom prst="rect">
            <a:avLst/>
          </a:prstGeom>
        </p:spPr>
      </p:pic>
      <p:grpSp>
        <p:nvGrpSpPr>
          <p:cNvPr id="8" name="Group 7"/>
          <p:cNvGrpSpPr/>
          <p:nvPr/>
        </p:nvGrpSpPr>
        <p:grpSpPr>
          <a:xfrm>
            <a:off x="4130264" y="2801364"/>
            <a:ext cx="795195" cy="1317591"/>
            <a:chOff x="4605008" y="3204950"/>
            <a:chExt cx="795195" cy="1317591"/>
          </a:xfrm>
        </p:grpSpPr>
        <p:sp>
          <p:nvSpPr>
            <p:cNvPr id="3" name="Oval 2"/>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4812533" y="3404833"/>
              <a:ext cx="443356" cy="854653"/>
              <a:chOff x="6547238" y="1293851"/>
              <a:chExt cx="898666" cy="1721176"/>
            </a:xfrm>
          </p:grpSpPr>
          <p:pic>
            <p:nvPicPr>
              <p:cNvPr id="6" name="Picture 5"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4" name="Left-Right Arrow 3"/>
          <p:cNvSpPr/>
          <p:nvPr/>
        </p:nvSpPr>
        <p:spPr>
          <a:xfrm rot="2752614">
            <a:off x="4759302" y="4142695"/>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3335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aptop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464" y="4631537"/>
            <a:ext cx="1219200" cy="965200"/>
          </a:xfrm>
          <a:prstGeom prst="rect">
            <a:avLst/>
          </a:prstGeom>
        </p:spPr>
      </p:pic>
      <p:sp>
        <p:nvSpPr>
          <p:cNvPr id="2" name="Title 1"/>
          <p:cNvSpPr>
            <a:spLocks noGrp="1"/>
          </p:cNvSpPr>
          <p:nvPr>
            <p:ph type="title"/>
          </p:nvPr>
        </p:nvSpPr>
        <p:spPr/>
        <p:txBody>
          <a:bodyPr/>
          <a:lstStyle/>
          <a:p>
            <a:r>
              <a:rPr lang="en-GB" dirty="0" smtClean="0"/>
              <a:t>Tools: GitHub</a:t>
            </a:r>
            <a:endParaRPr lang="en-GB" dirty="0"/>
          </a:p>
        </p:txBody>
      </p:sp>
      <p:pic>
        <p:nvPicPr>
          <p:cNvPr id="6" name="Picture 5"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7" name="Picture 6" descr="laptop_sm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cxnSp>
        <p:nvCxnSpPr>
          <p:cNvPr id="8" name="Straight Arrow Connector 7"/>
          <p:cNvCxnSpPr/>
          <p:nvPr/>
        </p:nvCxnSpPr>
        <p:spPr>
          <a:xfrm>
            <a:off x="4082792" y="4854906"/>
            <a:ext cx="3679260" cy="118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9" name="Picture 8"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784" y="3214907"/>
            <a:ext cx="651868" cy="1651398"/>
          </a:xfrm>
          <a:prstGeom prst="rect">
            <a:avLst/>
          </a:prstGeom>
        </p:spPr>
      </p:pic>
      <p:pic>
        <p:nvPicPr>
          <p:cNvPr id="3" name="Picture 2" descr="awsna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30419">
            <a:off x="8016191" y="3856420"/>
            <a:ext cx="1155950" cy="1155950"/>
          </a:xfrm>
          <a:prstGeom prst="rect">
            <a:avLst/>
          </a:prstGeom>
        </p:spPr>
      </p:pic>
      <p:grpSp>
        <p:nvGrpSpPr>
          <p:cNvPr id="17" name="Group 16"/>
          <p:cNvGrpSpPr/>
          <p:nvPr/>
        </p:nvGrpSpPr>
        <p:grpSpPr>
          <a:xfrm>
            <a:off x="1317410" y="2908195"/>
            <a:ext cx="795195" cy="1317591"/>
            <a:chOff x="4605008" y="3204950"/>
            <a:chExt cx="795195" cy="1317591"/>
          </a:xfrm>
        </p:grpSpPr>
        <p:sp>
          <p:nvSpPr>
            <p:cNvPr id="18" name="Oval 17"/>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4812533" y="3404833"/>
              <a:ext cx="443356" cy="854653"/>
              <a:chOff x="6547238" y="1293851"/>
              <a:chExt cx="898666" cy="1721176"/>
            </a:xfrm>
          </p:grpSpPr>
          <p:pic>
            <p:nvPicPr>
              <p:cNvPr id="20" name="Picture 19"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21" name="Picture 20" descr="GitHub-Mark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22" name="Left-Right Arrow 21"/>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p:cNvGrpSpPr/>
          <p:nvPr/>
        </p:nvGrpSpPr>
        <p:grpSpPr>
          <a:xfrm>
            <a:off x="6598929" y="2943807"/>
            <a:ext cx="795195" cy="1317591"/>
            <a:chOff x="4605008" y="3204950"/>
            <a:chExt cx="795195" cy="1317591"/>
          </a:xfrm>
        </p:grpSpPr>
        <p:sp>
          <p:nvSpPr>
            <p:cNvPr id="24" name="Oval 23"/>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24"/>
            <p:cNvGrpSpPr/>
            <p:nvPr/>
          </p:nvGrpSpPr>
          <p:grpSpPr>
            <a:xfrm>
              <a:off x="4812533" y="3404833"/>
              <a:ext cx="443356" cy="854653"/>
              <a:chOff x="6547238" y="1293851"/>
              <a:chExt cx="898666" cy="1721176"/>
            </a:xfrm>
          </p:grpSpPr>
          <p:pic>
            <p:nvPicPr>
              <p:cNvPr id="26" name="Picture 25"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27" name="Picture 26" descr="GitHub-Mark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28" name="Left-Right Arrow 27"/>
          <p:cNvSpPr/>
          <p:nvPr/>
        </p:nvSpPr>
        <p:spPr>
          <a:xfrm rot="2752614">
            <a:off x="7227967" y="4285138"/>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3268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GitHub</a:t>
            </a:r>
            <a:endParaRPr lang="en-GB" dirty="0"/>
          </a:p>
        </p:txBody>
      </p:sp>
      <p:grpSp>
        <p:nvGrpSpPr>
          <p:cNvPr id="9" name="Group 8"/>
          <p:cNvGrpSpPr/>
          <p:nvPr/>
        </p:nvGrpSpPr>
        <p:grpSpPr>
          <a:xfrm>
            <a:off x="7757833" y="1234500"/>
            <a:ext cx="443356" cy="854653"/>
            <a:chOff x="6547238" y="1293851"/>
            <a:chExt cx="898666" cy="1721176"/>
          </a:xfrm>
        </p:grpSpPr>
        <p:pic>
          <p:nvPicPr>
            <p:cNvPr id="8" name="Picture 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 name="Group 2"/>
          <p:cNvGrpSpPr/>
          <p:nvPr/>
        </p:nvGrpSpPr>
        <p:grpSpPr>
          <a:xfrm>
            <a:off x="1364885" y="3572925"/>
            <a:ext cx="2373718" cy="2678585"/>
            <a:chOff x="1317410" y="2908195"/>
            <a:chExt cx="2373718" cy="2678585"/>
          </a:xfrm>
        </p:grpSpPr>
        <p:pic>
          <p:nvPicPr>
            <p:cNvPr id="25" name="Picture 24"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26" name="Picture 25"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27" name="Group 26"/>
            <p:cNvGrpSpPr/>
            <p:nvPr/>
          </p:nvGrpSpPr>
          <p:grpSpPr>
            <a:xfrm>
              <a:off x="1317410" y="2908195"/>
              <a:ext cx="795195" cy="1317591"/>
              <a:chOff x="4605008" y="3204950"/>
              <a:chExt cx="795195" cy="1317591"/>
            </a:xfrm>
          </p:grpSpPr>
          <p:sp>
            <p:nvSpPr>
              <p:cNvPr id="28" name="Oval 27"/>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4812533" y="3404833"/>
                <a:ext cx="443356" cy="854653"/>
                <a:chOff x="6547238" y="1293851"/>
                <a:chExt cx="898666" cy="1721176"/>
              </a:xfrm>
            </p:grpSpPr>
            <p:pic>
              <p:nvPicPr>
                <p:cNvPr id="30" name="Picture 29"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31" name="Picture 30"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2" name="Left-Right Arrow 31"/>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Right Arrow 3"/>
          <p:cNvSpPr/>
          <p:nvPr/>
        </p:nvSpPr>
        <p:spPr>
          <a:xfrm rot="20328837">
            <a:off x="2207707" y="2992186"/>
            <a:ext cx="2736703"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83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5222175" y="4570021"/>
            <a:ext cx="2967145" cy="1863619"/>
          </a:xfrm>
          <a:prstGeom prst="rightArrow">
            <a:avLst/>
          </a:prstGeom>
          <a:gradFill>
            <a:gsLst>
              <a:gs pos="0">
                <a:schemeClr val="accent1">
                  <a:lumMod val="20000"/>
                  <a:lumOff val="80000"/>
                </a:schemeClr>
              </a:gs>
              <a:gs pos="100000">
                <a:schemeClr val="accent1">
                  <a:lumMod val="99000"/>
                  <a:satMod val="120000"/>
                  <a:shade val="78000"/>
                </a:schemeClr>
              </a:gs>
            </a:gsLst>
          </a:gradFill>
          <a:ln>
            <a:gradFill flip="none" rotWithShape="1">
              <a:gsLst>
                <a:gs pos="0">
                  <a:schemeClr val="accent1"/>
                </a:gs>
                <a:gs pos="100000">
                  <a:srgbClr val="FFFFFF"/>
                </a:gs>
              </a:gsLst>
              <a:lin ang="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GitHub</a:t>
            </a:r>
            <a:endParaRPr lang="en-GB" dirty="0"/>
          </a:p>
        </p:txBody>
      </p:sp>
      <p:grpSp>
        <p:nvGrpSpPr>
          <p:cNvPr id="9" name="Group 8"/>
          <p:cNvGrpSpPr/>
          <p:nvPr/>
        </p:nvGrpSpPr>
        <p:grpSpPr>
          <a:xfrm>
            <a:off x="7757833" y="1234500"/>
            <a:ext cx="443356" cy="854653"/>
            <a:chOff x="6547238" y="1293851"/>
            <a:chExt cx="898666" cy="1721176"/>
          </a:xfrm>
        </p:grpSpPr>
        <p:pic>
          <p:nvPicPr>
            <p:cNvPr id="8" name="Picture 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 name="Group 2"/>
          <p:cNvGrpSpPr/>
          <p:nvPr/>
        </p:nvGrpSpPr>
        <p:grpSpPr>
          <a:xfrm>
            <a:off x="9067594" y="3703497"/>
            <a:ext cx="2373718" cy="2678585"/>
            <a:chOff x="1317410" y="2908195"/>
            <a:chExt cx="2373718" cy="2678585"/>
          </a:xfrm>
        </p:grpSpPr>
        <p:pic>
          <p:nvPicPr>
            <p:cNvPr id="25" name="Picture 24"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26" name="Picture 25"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27" name="Group 26"/>
            <p:cNvGrpSpPr/>
            <p:nvPr/>
          </p:nvGrpSpPr>
          <p:grpSpPr>
            <a:xfrm>
              <a:off x="1317410" y="2908195"/>
              <a:ext cx="795195" cy="1317591"/>
              <a:chOff x="4605008" y="3204950"/>
              <a:chExt cx="795195" cy="1317591"/>
            </a:xfrm>
          </p:grpSpPr>
          <p:sp>
            <p:nvSpPr>
              <p:cNvPr id="28" name="Oval 27"/>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4812533" y="3404833"/>
                <a:ext cx="443356" cy="854653"/>
                <a:chOff x="6547238" y="1293851"/>
                <a:chExt cx="898666" cy="1721176"/>
              </a:xfrm>
            </p:grpSpPr>
            <p:pic>
              <p:nvPicPr>
                <p:cNvPr id="30" name="Picture 29"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31" name="Picture 30"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2" name="Left-Right Arrow 31"/>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Right Arrow 3"/>
          <p:cNvSpPr/>
          <p:nvPr/>
        </p:nvSpPr>
        <p:spPr>
          <a:xfrm rot="20328837">
            <a:off x="2207707" y="2992186"/>
            <a:ext cx="2736703"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1517285" y="3725325"/>
            <a:ext cx="2373718" cy="2678585"/>
            <a:chOff x="1317410" y="2908195"/>
            <a:chExt cx="2373718" cy="2678585"/>
          </a:xfrm>
        </p:grpSpPr>
        <p:pic>
          <p:nvPicPr>
            <p:cNvPr id="18" name="Picture 1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19" name="Picture 18"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20" name="Group 19"/>
            <p:cNvGrpSpPr/>
            <p:nvPr/>
          </p:nvGrpSpPr>
          <p:grpSpPr>
            <a:xfrm>
              <a:off x="1317410" y="2908195"/>
              <a:ext cx="795195" cy="1317591"/>
              <a:chOff x="4605008" y="3204950"/>
              <a:chExt cx="795195" cy="1317591"/>
            </a:xfrm>
          </p:grpSpPr>
          <p:sp>
            <p:nvSpPr>
              <p:cNvPr id="22" name="Oval 21"/>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p:cNvGrpSpPr/>
              <p:nvPr/>
            </p:nvGrpSpPr>
            <p:grpSpPr>
              <a:xfrm>
                <a:off x="4812533" y="3404833"/>
                <a:ext cx="443356" cy="854653"/>
                <a:chOff x="6547238" y="1293851"/>
                <a:chExt cx="898666" cy="1721176"/>
              </a:xfrm>
            </p:grpSpPr>
            <p:pic>
              <p:nvPicPr>
                <p:cNvPr id="24" name="Picture 23"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33" name="Picture 32"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21" name="Left-Right Arrow 20"/>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Left-Right Arrow 33"/>
          <p:cNvSpPr/>
          <p:nvPr/>
        </p:nvSpPr>
        <p:spPr>
          <a:xfrm rot="2740918">
            <a:off x="8433382" y="3108091"/>
            <a:ext cx="1063066"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big-double-decker-bu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0662" y="4881266"/>
            <a:ext cx="1300480" cy="1300480"/>
          </a:xfrm>
          <a:prstGeom prst="rect">
            <a:avLst/>
          </a:prstGeom>
        </p:spPr>
      </p:pic>
      <p:pic>
        <p:nvPicPr>
          <p:cNvPr id="11" name="Picture 10"/>
          <p:cNvPicPr>
            <a:picLocks noChangeAspect="1"/>
          </p:cNvPicPr>
          <p:nvPr/>
        </p:nvPicPr>
        <p:blipFill>
          <a:blip r:embed="rId7"/>
          <a:stretch>
            <a:fillRect/>
          </a:stretch>
        </p:blipFill>
        <p:spPr>
          <a:xfrm>
            <a:off x="11597684" y="6275458"/>
            <a:ext cx="347020" cy="347020"/>
          </a:xfrm>
          <a:prstGeom prst="rect">
            <a:avLst/>
          </a:prstGeom>
        </p:spPr>
      </p:pic>
      <p:sp>
        <p:nvSpPr>
          <p:cNvPr id="35" name="Right Arrow 34"/>
          <p:cNvSpPr/>
          <p:nvPr/>
        </p:nvSpPr>
        <p:spPr>
          <a:xfrm>
            <a:off x="11167363" y="6352609"/>
            <a:ext cx="438502" cy="275416"/>
          </a:xfrm>
          <a:prstGeom prst="rightArrow">
            <a:avLst/>
          </a:prstGeom>
          <a:gradFill>
            <a:gsLst>
              <a:gs pos="0">
                <a:schemeClr val="accent1">
                  <a:lumMod val="20000"/>
                  <a:lumOff val="80000"/>
                </a:schemeClr>
              </a:gs>
              <a:gs pos="100000">
                <a:schemeClr val="accent1">
                  <a:lumMod val="99000"/>
                  <a:satMod val="120000"/>
                  <a:shade val="78000"/>
                </a:schemeClr>
              </a:gs>
            </a:gsLst>
          </a:gradFill>
          <a:ln>
            <a:gradFill flip="none" rotWithShape="1">
              <a:gsLst>
                <a:gs pos="0">
                  <a:schemeClr val="accent1"/>
                </a:gs>
                <a:gs pos="100000">
                  <a:srgbClr val="FFFFFF"/>
                </a:gs>
              </a:gsLst>
              <a:lin ang="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9773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GitHub</a:t>
            </a:r>
            <a:endParaRPr lang="en-GB" dirty="0"/>
          </a:p>
        </p:txBody>
      </p:sp>
      <p:grpSp>
        <p:nvGrpSpPr>
          <p:cNvPr id="9" name="Group 8"/>
          <p:cNvGrpSpPr/>
          <p:nvPr/>
        </p:nvGrpSpPr>
        <p:grpSpPr>
          <a:xfrm>
            <a:off x="7757833" y="1234500"/>
            <a:ext cx="443356" cy="854653"/>
            <a:chOff x="6547238" y="1293851"/>
            <a:chExt cx="898666" cy="1721176"/>
          </a:xfrm>
        </p:grpSpPr>
        <p:pic>
          <p:nvPicPr>
            <p:cNvPr id="8" name="Picture 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 name="Group 2"/>
          <p:cNvGrpSpPr/>
          <p:nvPr/>
        </p:nvGrpSpPr>
        <p:grpSpPr>
          <a:xfrm>
            <a:off x="9067594" y="3703497"/>
            <a:ext cx="2373718" cy="2678585"/>
            <a:chOff x="1317410" y="2908195"/>
            <a:chExt cx="2373718" cy="2678585"/>
          </a:xfrm>
        </p:grpSpPr>
        <p:pic>
          <p:nvPicPr>
            <p:cNvPr id="25" name="Picture 24"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26" name="Picture 25"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27" name="Group 26"/>
            <p:cNvGrpSpPr/>
            <p:nvPr/>
          </p:nvGrpSpPr>
          <p:grpSpPr>
            <a:xfrm>
              <a:off x="1317410" y="2908195"/>
              <a:ext cx="795195" cy="1317591"/>
              <a:chOff x="4605008" y="3204950"/>
              <a:chExt cx="795195" cy="1317591"/>
            </a:xfrm>
          </p:grpSpPr>
          <p:sp>
            <p:nvSpPr>
              <p:cNvPr id="28" name="Oval 27"/>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4812533" y="3404833"/>
                <a:ext cx="443356" cy="854653"/>
                <a:chOff x="6547238" y="1293851"/>
                <a:chExt cx="898666" cy="1721176"/>
              </a:xfrm>
            </p:grpSpPr>
            <p:pic>
              <p:nvPicPr>
                <p:cNvPr id="30" name="Picture 29"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31" name="Picture 30"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2" name="Left-Right Arrow 31"/>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Left-Right Arrow 3"/>
          <p:cNvSpPr/>
          <p:nvPr/>
        </p:nvSpPr>
        <p:spPr>
          <a:xfrm rot="20328837">
            <a:off x="2207707" y="2992186"/>
            <a:ext cx="2736703"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p:cNvGrpSpPr/>
          <p:nvPr/>
        </p:nvGrpSpPr>
        <p:grpSpPr>
          <a:xfrm>
            <a:off x="4982911" y="3772805"/>
            <a:ext cx="2373718" cy="2678585"/>
            <a:chOff x="1317410" y="2908195"/>
            <a:chExt cx="2373718" cy="2678585"/>
          </a:xfrm>
        </p:grpSpPr>
        <p:pic>
          <p:nvPicPr>
            <p:cNvPr id="18" name="Picture 1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19" name="Picture 18"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20" name="Group 19"/>
            <p:cNvGrpSpPr/>
            <p:nvPr/>
          </p:nvGrpSpPr>
          <p:grpSpPr>
            <a:xfrm>
              <a:off x="1317410" y="2908195"/>
              <a:ext cx="795195" cy="1317591"/>
              <a:chOff x="4605008" y="3204950"/>
              <a:chExt cx="795195" cy="1317591"/>
            </a:xfrm>
          </p:grpSpPr>
          <p:sp>
            <p:nvSpPr>
              <p:cNvPr id="22" name="Oval 21"/>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p:cNvGrpSpPr/>
              <p:nvPr/>
            </p:nvGrpSpPr>
            <p:grpSpPr>
              <a:xfrm>
                <a:off x="4812533" y="3404833"/>
                <a:ext cx="443356" cy="854653"/>
                <a:chOff x="6547238" y="1293851"/>
                <a:chExt cx="898666" cy="1721176"/>
              </a:xfrm>
            </p:grpSpPr>
            <p:pic>
              <p:nvPicPr>
                <p:cNvPr id="24" name="Picture 23"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33" name="Picture 32"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21" name="Left-Right Arrow 20"/>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Left-Right Arrow 33"/>
          <p:cNvSpPr/>
          <p:nvPr/>
        </p:nvSpPr>
        <p:spPr>
          <a:xfrm rot="2740918">
            <a:off x="8433382" y="3108091"/>
            <a:ext cx="1063066"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1669685" y="3877725"/>
            <a:ext cx="2373718" cy="2678585"/>
            <a:chOff x="1317410" y="2908195"/>
            <a:chExt cx="2373718" cy="2678585"/>
          </a:xfrm>
        </p:grpSpPr>
        <p:pic>
          <p:nvPicPr>
            <p:cNvPr id="36" name="Picture 35"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37" name="Picture 36"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38" name="Group 37"/>
            <p:cNvGrpSpPr/>
            <p:nvPr/>
          </p:nvGrpSpPr>
          <p:grpSpPr>
            <a:xfrm>
              <a:off x="1317410" y="2908195"/>
              <a:ext cx="795195" cy="1317591"/>
              <a:chOff x="4605008" y="3204950"/>
              <a:chExt cx="795195" cy="1317591"/>
            </a:xfrm>
          </p:grpSpPr>
          <p:sp>
            <p:nvSpPr>
              <p:cNvPr id="40" name="Oval 39"/>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40"/>
              <p:cNvGrpSpPr/>
              <p:nvPr/>
            </p:nvGrpSpPr>
            <p:grpSpPr>
              <a:xfrm>
                <a:off x="4812533" y="3404833"/>
                <a:ext cx="443356" cy="854653"/>
                <a:chOff x="6547238" y="1293851"/>
                <a:chExt cx="898666" cy="1721176"/>
              </a:xfrm>
            </p:grpSpPr>
            <p:pic>
              <p:nvPicPr>
                <p:cNvPr id="42" name="Picture 41"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43" name="Picture 42"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9" name="Left-Right Arrow 38"/>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Left-Right Arrow 43"/>
          <p:cNvSpPr/>
          <p:nvPr/>
        </p:nvSpPr>
        <p:spPr>
          <a:xfrm rot="19181711">
            <a:off x="5901031" y="3626199"/>
            <a:ext cx="859717" cy="32049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4760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2124475" y="2160372"/>
            <a:ext cx="6195399" cy="419017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GitHub</a:t>
            </a:r>
            <a:endParaRPr lang="en-GB" dirty="0"/>
          </a:p>
        </p:txBody>
      </p:sp>
      <p:grpSp>
        <p:nvGrpSpPr>
          <p:cNvPr id="9" name="Group 8"/>
          <p:cNvGrpSpPr/>
          <p:nvPr/>
        </p:nvGrpSpPr>
        <p:grpSpPr>
          <a:xfrm>
            <a:off x="3508881" y="3050639"/>
            <a:ext cx="965574" cy="1861328"/>
            <a:chOff x="6547238" y="1293851"/>
            <a:chExt cx="898666" cy="1721176"/>
          </a:xfrm>
        </p:grpSpPr>
        <p:pic>
          <p:nvPicPr>
            <p:cNvPr id="8" name="Picture 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46" name="Group 45"/>
          <p:cNvGrpSpPr/>
          <p:nvPr/>
        </p:nvGrpSpPr>
        <p:grpSpPr>
          <a:xfrm>
            <a:off x="6034996" y="3024987"/>
            <a:ext cx="965574" cy="1861328"/>
            <a:chOff x="6547238" y="1293851"/>
            <a:chExt cx="898666" cy="1721176"/>
          </a:xfrm>
        </p:grpSpPr>
        <p:pic>
          <p:nvPicPr>
            <p:cNvPr id="47" name="Picture 46"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48" name="Picture 47"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sp>
        <p:nvSpPr>
          <p:cNvPr id="6" name="Right Arrow 5"/>
          <p:cNvSpPr/>
          <p:nvPr/>
        </p:nvSpPr>
        <p:spPr>
          <a:xfrm>
            <a:off x="4248953" y="3786589"/>
            <a:ext cx="1756550" cy="783433"/>
          </a:xfrm>
          <a:prstGeom prst="rightArrow">
            <a:avLst/>
          </a:prstGeom>
          <a:gradFill>
            <a:gsLst>
              <a:gs pos="0">
                <a:schemeClr val="bg1"/>
              </a:gs>
              <a:gs pos="81000">
                <a:schemeClr val="accent4">
                  <a:lumMod val="60000"/>
                  <a:lumOff val="40000"/>
                </a:schemeClr>
              </a:gs>
            </a:gsLst>
          </a:gradFill>
          <a:ln>
            <a:gradFill flip="none" rotWithShape="1">
              <a:gsLst>
                <a:gs pos="0">
                  <a:srgbClr val="FFFF00"/>
                </a:gs>
                <a:gs pos="100000">
                  <a:srgbClr val="FFFFFF"/>
                </a:gs>
              </a:gsLst>
              <a:lin ang="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2334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smtClean="0"/>
              <a:t>Tools: </a:t>
            </a:r>
            <a:r>
              <a:rPr lang="en-GB" dirty="0" smtClean="0"/>
              <a:t>GitHub</a:t>
            </a:r>
            <a:endParaRPr lang="en-GB" dirty="0"/>
          </a:p>
        </p:txBody>
      </p:sp>
      <p:grpSp>
        <p:nvGrpSpPr>
          <p:cNvPr id="9" name="Group 8"/>
          <p:cNvGrpSpPr/>
          <p:nvPr/>
        </p:nvGrpSpPr>
        <p:grpSpPr>
          <a:xfrm>
            <a:off x="6927033" y="1804269"/>
            <a:ext cx="443356" cy="854653"/>
            <a:chOff x="6547238" y="1293851"/>
            <a:chExt cx="898666" cy="1721176"/>
          </a:xfrm>
        </p:grpSpPr>
        <p:pic>
          <p:nvPicPr>
            <p:cNvPr id="8" name="Picture 7"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5" name="Group 34"/>
          <p:cNvGrpSpPr/>
          <p:nvPr/>
        </p:nvGrpSpPr>
        <p:grpSpPr>
          <a:xfrm>
            <a:off x="1669685" y="3877725"/>
            <a:ext cx="2373718" cy="2678585"/>
            <a:chOff x="1317410" y="2908195"/>
            <a:chExt cx="2373718" cy="2678585"/>
          </a:xfrm>
        </p:grpSpPr>
        <p:pic>
          <p:nvPicPr>
            <p:cNvPr id="36" name="Picture 35"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37" name="Picture 36" descr="laptop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38" name="Group 37"/>
            <p:cNvGrpSpPr/>
            <p:nvPr/>
          </p:nvGrpSpPr>
          <p:grpSpPr>
            <a:xfrm>
              <a:off x="1317410" y="2908195"/>
              <a:ext cx="795195" cy="1317591"/>
              <a:chOff x="4605008" y="3204950"/>
              <a:chExt cx="795195" cy="1317591"/>
            </a:xfrm>
          </p:grpSpPr>
          <p:sp>
            <p:nvSpPr>
              <p:cNvPr id="40" name="Oval 39"/>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40"/>
              <p:cNvGrpSpPr/>
              <p:nvPr/>
            </p:nvGrpSpPr>
            <p:grpSpPr>
              <a:xfrm>
                <a:off x="4812533" y="3404833"/>
                <a:ext cx="443356" cy="854653"/>
                <a:chOff x="6547238" y="1293851"/>
                <a:chExt cx="898666" cy="1721176"/>
              </a:xfrm>
            </p:grpSpPr>
            <p:pic>
              <p:nvPicPr>
                <p:cNvPr id="42" name="Picture 41" descr="dir_stru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43" name="Picture 42" descr="GitHub-Mark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9" name="Left-Right Arrow 38"/>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Left Arrow 2"/>
          <p:cNvSpPr/>
          <p:nvPr/>
        </p:nvSpPr>
        <p:spPr>
          <a:xfrm rot="19904469">
            <a:off x="2551745" y="2896325"/>
            <a:ext cx="2729773" cy="783432"/>
          </a:xfrm>
          <a:prstGeom prst="leftArrow">
            <a:avLst/>
          </a:prstGeom>
          <a:gradFill>
            <a:gsLst>
              <a:gs pos="0">
                <a:schemeClr val="accent4">
                  <a:lumMod val="60000"/>
                  <a:lumOff val="40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471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100732" y="4842933"/>
            <a:ext cx="956735" cy="956735"/>
          </a:xfrm>
          <a:prstGeom prst="rect">
            <a:avLst/>
          </a:prstGeom>
        </p:spPr>
      </p:pic>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a:t>
            </a:r>
            <a:r>
              <a:rPr lang="en-GB" dirty="0" smtClean="0"/>
              <a:t>GitHub Pages</a:t>
            </a:r>
            <a:endParaRPr lang="en-GB" dirty="0"/>
          </a:p>
        </p:txBody>
      </p:sp>
      <p:grpSp>
        <p:nvGrpSpPr>
          <p:cNvPr id="9" name="Group 8"/>
          <p:cNvGrpSpPr/>
          <p:nvPr/>
        </p:nvGrpSpPr>
        <p:grpSpPr>
          <a:xfrm>
            <a:off x="6927033" y="1804269"/>
            <a:ext cx="443356" cy="854653"/>
            <a:chOff x="6547238" y="1293851"/>
            <a:chExt cx="898666" cy="1721176"/>
          </a:xfrm>
        </p:grpSpPr>
        <p:pic>
          <p:nvPicPr>
            <p:cNvPr id="8" name="Picture 7"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5" name="Group 34"/>
          <p:cNvGrpSpPr/>
          <p:nvPr/>
        </p:nvGrpSpPr>
        <p:grpSpPr>
          <a:xfrm>
            <a:off x="1669685" y="3877725"/>
            <a:ext cx="2373718" cy="2678585"/>
            <a:chOff x="1317410" y="2908195"/>
            <a:chExt cx="2373718" cy="2678585"/>
          </a:xfrm>
        </p:grpSpPr>
        <p:pic>
          <p:nvPicPr>
            <p:cNvPr id="36" name="Picture 35"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37" name="Picture 36" descr="laptop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38" name="Group 37"/>
            <p:cNvGrpSpPr/>
            <p:nvPr/>
          </p:nvGrpSpPr>
          <p:grpSpPr>
            <a:xfrm>
              <a:off x="1317410" y="2908195"/>
              <a:ext cx="795195" cy="1317591"/>
              <a:chOff x="4605008" y="3204950"/>
              <a:chExt cx="795195" cy="1317591"/>
            </a:xfrm>
          </p:grpSpPr>
          <p:sp>
            <p:nvSpPr>
              <p:cNvPr id="40" name="Oval 39"/>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40"/>
              <p:cNvGrpSpPr/>
              <p:nvPr/>
            </p:nvGrpSpPr>
            <p:grpSpPr>
              <a:xfrm>
                <a:off x="4812533" y="3404833"/>
                <a:ext cx="443356" cy="854653"/>
                <a:chOff x="6547238" y="1293851"/>
                <a:chExt cx="898666" cy="1721176"/>
              </a:xfrm>
            </p:grpSpPr>
            <p:pic>
              <p:nvPicPr>
                <p:cNvPr id="42" name="Picture 41"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43" name="Picture 42" descr="GitHub-Mark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9" name="Left-Right Arrow 38"/>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Left Arrow 2"/>
          <p:cNvSpPr/>
          <p:nvPr/>
        </p:nvSpPr>
        <p:spPr>
          <a:xfrm rot="9168024">
            <a:off x="2551745" y="2896325"/>
            <a:ext cx="2729773" cy="783432"/>
          </a:xfrm>
          <a:prstGeom prst="leftArrow">
            <a:avLst/>
          </a:prstGeom>
          <a:gradFill>
            <a:gsLst>
              <a:gs pos="0">
                <a:schemeClr val="accent4">
                  <a:lumMod val="60000"/>
                  <a:lumOff val="40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rot="13845333">
            <a:off x="8376811" y="3505926"/>
            <a:ext cx="2729773" cy="783432"/>
          </a:xfrm>
          <a:prstGeom prst="leftArrow">
            <a:avLst/>
          </a:prstGeom>
          <a:gradFill>
            <a:gsLst>
              <a:gs pos="0">
                <a:schemeClr val="accent4">
                  <a:lumMod val="60000"/>
                  <a:lumOff val="40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aptop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6882" y="5591109"/>
            <a:ext cx="1219200" cy="965200"/>
          </a:xfrm>
          <a:prstGeom prst="rect">
            <a:avLst/>
          </a:prstGeom>
        </p:spPr>
      </p:pic>
    </p:spTree>
    <p:extLst>
      <p:ext uri="{BB962C8B-B14F-4D97-AF65-F5344CB8AC3E}">
        <p14:creationId xmlns:p14="http://schemas.microsoft.com/office/powerpoint/2010/main" val="28871396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up! </a:t>
            </a:r>
            <a:r>
              <a:rPr lang="en-GB" dirty="0" err="1" smtClean="0"/>
              <a:t>DigitalLabs@MMU</a:t>
            </a:r>
            <a:r>
              <a:rPr lang="en-GB" dirty="0" smtClean="0"/>
              <a:t> – Who are we?</a:t>
            </a:r>
            <a:endParaRPr lang="en-GB" dirty="0"/>
          </a:p>
        </p:txBody>
      </p:sp>
      <p:sp>
        <p:nvSpPr>
          <p:cNvPr id="6" name="Rectangle 5"/>
          <p:cNvSpPr/>
          <p:nvPr/>
        </p:nvSpPr>
        <p:spPr>
          <a:xfrm>
            <a:off x="1002323" y="2448353"/>
            <a:ext cx="6096000" cy="2800767"/>
          </a:xfrm>
          <a:prstGeom prst="rect">
            <a:avLst/>
          </a:prstGeom>
        </p:spPr>
        <p:txBody>
          <a:bodyPr>
            <a:spAutoFit/>
          </a:bodyPr>
          <a:lstStyle/>
          <a:p>
            <a:pPr marL="285750" indent="-285750">
              <a:buFont typeface="Arial"/>
              <a:buChar char="•"/>
            </a:pPr>
            <a:r>
              <a:rPr lang="en-GB" sz="4400" dirty="0"/>
              <a:t>We belong to MMU</a:t>
            </a:r>
          </a:p>
          <a:p>
            <a:pPr marL="285750" indent="-285750">
              <a:buFont typeface="Arial"/>
              <a:buChar char="•"/>
            </a:pPr>
            <a:r>
              <a:rPr lang="en-GB" sz="4400" dirty="0"/>
              <a:t>We live in the Shed</a:t>
            </a:r>
          </a:p>
          <a:p>
            <a:pPr marL="285750" indent="-285750">
              <a:buFont typeface="Arial"/>
              <a:buChar char="•"/>
            </a:pPr>
            <a:r>
              <a:rPr lang="en-GB" sz="4400" dirty="0"/>
              <a:t>We build tech</a:t>
            </a:r>
          </a:p>
          <a:p>
            <a:pPr marL="285750" indent="-285750">
              <a:buFont typeface="Arial"/>
              <a:buChar char="•"/>
            </a:pPr>
            <a:r>
              <a:rPr lang="en-GB" sz="4400" dirty="0"/>
              <a:t>We write software</a:t>
            </a:r>
          </a:p>
        </p:txBody>
      </p:sp>
      <p:pic>
        <p:nvPicPr>
          <p:cNvPr id="1026" name="Picture 2" descr="Image result for mmu the sh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876" y="2227384"/>
            <a:ext cx="4868924" cy="3242704"/>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76192" y="5743843"/>
            <a:ext cx="4839617" cy="584776"/>
          </a:xfrm>
          <a:prstGeom prst="rect">
            <a:avLst/>
          </a:prstGeom>
          <a:noFill/>
        </p:spPr>
        <p:txBody>
          <a:bodyPr wrap="square" rtlCol="0">
            <a:spAutoFit/>
          </a:bodyPr>
          <a:lstStyle/>
          <a:p>
            <a:pPr algn="ctr"/>
            <a:r>
              <a:rPr lang="en-US" sz="3200" dirty="0" err="1"/>
              <a:t>d</a:t>
            </a:r>
            <a:r>
              <a:rPr lang="en-US" sz="3200" dirty="0" err="1" smtClean="0"/>
              <a:t>igitallabs.mmu.ac.uk</a:t>
            </a:r>
            <a:endParaRPr lang="en-US" sz="3200" dirty="0"/>
          </a:p>
        </p:txBody>
      </p:sp>
    </p:spTree>
    <p:extLst>
      <p:ext uri="{BB962C8B-B14F-4D97-AF65-F5344CB8AC3E}">
        <p14:creationId xmlns:p14="http://schemas.microsoft.com/office/powerpoint/2010/main" val="1004679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100732" y="4842933"/>
            <a:ext cx="956735" cy="956735"/>
          </a:xfrm>
          <a:prstGeom prst="rect">
            <a:avLst/>
          </a:prstGeom>
        </p:spPr>
      </p:pic>
      <p:sp>
        <p:nvSpPr>
          <p:cNvPr id="5" name="Cloud 4"/>
          <p:cNvSpPr/>
          <p:nvPr/>
        </p:nvSpPr>
        <p:spPr>
          <a:xfrm>
            <a:off x="5269650" y="1044575"/>
            <a:ext cx="3714866" cy="252835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GB" dirty="0" smtClean="0"/>
              <a:t>Tools: </a:t>
            </a:r>
            <a:r>
              <a:rPr lang="en-GB" dirty="0" smtClean="0"/>
              <a:t>GitHub Profile </a:t>
            </a:r>
            <a:endParaRPr lang="en-GB" dirty="0"/>
          </a:p>
        </p:txBody>
      </p:sp>
      <p:grpSp>
        <p:nvGrpSpPr>
          <p:cNvPr id="9" name="Group 8"/>
          <p:cNvGrpSpPr/>
          <p:nvPr/>
        </p:nvGrpSpPr>
        <p:grpSpPr>
          <a:xfrm>
            <a:off x="6927033" y="1804269"/>
            <a:ext cx="443356" cy="854653"/>
            <a:chOff x="6547238" y="1293851"/>
            <a:chExt cx="898666" cy="1721176"/>
          </a:xfrm>
        </p:grpSpPr>
        <p:pic>
          <p:nvPicPr>
            <p:cNvPr id="8" name="Picture 7"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7" name="Picture 6" descr="GitHub-Mark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nvGrpSpPr>
          <p:cNvPr id="35" name="Group 34"/>
          <p:cNvGrpSpPr/>
          <p:nvPr/>
        </p:nvGrpSpPr>
        <p:grpSpPr>
          <a:xfrm>
            <a:off x="1669685" y="3877725"/>
            <a:ext cx="2373718" cy="2678585"/>
            <a:chOff x="1317410" y="2908195"/>
            <a:chExt cx="2373718" cy="2678585"/>
          </a:xfrm>
        </p:grpSpPr>
        <p:pic>
          <p:nvPicPr>
            <p:cNvPr id="36" name="Picture 35"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260" y="3204950"/>
              <a:ext cx="651868" cy="1651398"/>
            </a:xfrm>
            <a:prstGeom prst="rect">
              <a:avLst/>
            </a:prstGeom>
          </p:spPr>
        </p:pic>
        <p:pic>
          <p:nvPicPr>
            <p:cNvPr id="37" name="Picture 36" descr="laptop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1940" y="4621580"/>
              <a:ext cx="1219200" cy="965200"/>
            </a:xfrm>
            <a:prstGeom prst="rect">
              <a:avLst/>
            </a:prstGeom>
          </p:spPr>
        </p:pic>
        <p:grpSp>
          <p:nvGrpSpPr>
            <p:cNvPr id="38" name="Group 37"/>
            <p:cNvGrpSpPr/>
            <p:nvPr/>
          </p:nvGrpSpPr>
          <p:grpSpPr>
            <a:xfrm>
              <a:off x="1317410" y="2908195"/>
              <a:ext cx="795195" cy="1317591"/>
              <a:chOff x="4605008" y="3204950"/>
              <a:chExt cx="795195" cy="1317591"/>
            </a:xfrm>
          </p:grpSpPr>
          <p:sp>
            <p:nvSpPr>
              <p:cNvPr id="40" name="Oval 39"/>
              <p:cNvSpPr/>
              <p:nvPr/>
            </p:nvSpPr>
            <p:spPr>
              <a:xfrm>
                <a:off x="4605008" y="3204950"/>
                <a:ext cx="795195" cy="13175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1" name="Group 40"/>
              <p:cNvGrpSpPr/>
              <p:nvPr/>
            </p:nvGrpSpPr>
            <p:grpSpPr>
              <a:xfrm>
                <a:off x="4812533" y="3404833"/>
                <a:ext cx="443356" cy="854653"/>
                <a:chOff x="6547238" y="1293851"/>
                <a:chExt cx="898666" cy="1721176"/>
              </a:xfrm>
            </p:grpSpPr>
            <p:pic>
              <p:nvPicPr>
                <p:cNvPr id="42" name="Picture 41" descr="dir_stru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238" y="1614345"/>
                  <a:ext cx="552901" cy="1400682"/>
                </a:xfrm>
                <a:prstGeom prst="rect">
                  <a:avLst/>
                </a:prstGeom>
              </p:spPr>
            </p:pic>
            <p:pic>
              <p:nvPicPr>
                <p:cNvPr id="43" name="Picture 42" descr="GitHub-Mark_smal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266" y="1293851"/>
                  <a:ext cx="514638" cy="514638"/>
                </a:xfrm>
                <a:prstGeom prst="rect">
                  <a:avLst/>
                </a:prstGeom>
              </p:spPr>
            </p:pic>
          </p:grpSp>
        </p:grpSp>
        <p:sp>
          <p:nvSpPr>
            <p:cNvPr id="39" name="Left-Right Arrow 38"/>
            <p:cNvSpPr/>
            <p:nvPr/>
          </p:nvSpPr>
          <p:spPr>
            <a:xfrm rot="2752614">
              <a:off x="1946448" y="4249526"/>
              <a:ext cx="522217" cy="24927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Left Arrow 2"/>
          <p:cNvSpPr/>
          <p:nvPr/>
        </p:nvSpPr>
        <p:spPr>
          <a:xfrm rot="9168024">
            <a:off x="2551745" y="2896325"/>
            <a:ext cx="2729773" cy="783432"/>
          </a:xfrm>
          <a:prstGeom prst="leftArrow">
            <a:avLst/>
          </a:prstGeom>
          <a:gradFill>
            <a:gsLst>
              <a:gs pos="0">
                <a:schemeClr val="accent4">
                  <a:lumMod val="60000"/>
                  <a:lumOff val="40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Arrow 17"/>
          <p:cNvSpPr/>
          <p:nvPr/>
        </p:nvSpPr>
        <p:spPr>
          <a:xfrm rot="13845333">
            <a:off x="8376811" y="3505926"/>
            <a:ext cx="2729773" cy="783432"/>
          </a:xfrm>
          <a:prstGeom prst="leftArrow">
            <a:avLst/>
          </a:prstGeom>
          <a:gradFill>
            <a:gsLst>
              <a:gs pos="0">
                <a:schemeClr val="accent4">
                  <a:lumMod val="60000"/>
                  <a:lumOff val="40000"/>
                </a:schemeClr>
              </a:gs>
              <a:gs pos="100000">
                <a:schemeClr val="bg1"/>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laptop_smal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6882" y="5591109"/>
            <a:ext cx="1219200" cy="965200"/>
          </a:xfrm>
          <a:prstGeom prst="rect">
            <a:avLst/>
          </a:prstGeom>
        </p:spPr>
      </p:pic>
      <p:pic>
        <p:nvPicPr>
          <p:cNvPr id="4" name="Picture 3"/>
          <p:cNvPicPr>
            <a:picLocks noChangeAspect="1"/>
          </p:cNvPicPr>
          <p:nvPr/>
        </p:nvPicPr>
        <p:blipFill>
          <a:blip r:embed="rId7"/>
          <a:stretch>
            <a:fillRect/>
          </a:stretch>
        </p:blipFill>
        <p:spPr>
          <a:xfrm>
            <a:off x="3331635" y="3746500"/>
            <a:ext cx="6464300" cy="1803400"/>
          </a:xfrm>
          <a:prstGeom prst="rect">
            <a:avLst/>
          </a:prstGeom>
        </p:spPr>
      </p:pic>
    </p:spTree>
    <p:extLst>
      <p:ext uri="{BB962C8B-B14F-4D97-AF65-F5344CB8AC3E}">
        <p14:creationId xmlns:p14="http://schemas.microsoft.com/office/powerpoint/2010/main" val="10748251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DigitalLabs@MMU</a:t>
            </a:r>
            <a:r>
              <a:rPr lang="en-GB" dirty="0" smtClean="0"/>
              <a:t> – What do we do?</a:t>
            </a:r>
            <a:endParaRPr lang="en-GB" dirty="0"/>
          </a:p>
        </p:txBody>
      </p:sp>
      <p:sp>
        <p:nvSpPr>
          <p:cNvPr id="4" name="Rectangle 3"/>
          <p:cNvSpPr/>
          <p:nvPr/>
        </p:nvSpPr>
        <p:spPr>
          <a:xfrm>
            <a:off x="838200" y="2251061"/>
            <a:ext cx="6688015" cy="2862322"/>
          </a:xfrm>
          <a:prstGeom prst="rect">
            <a:avLst/>
          </a:prstGeom>
        </p:spPr>
        <p:txBody>
          <a:bodyPr wrap="square">
            <a:spAutoFit/>
          </a:bodyPr>
          <a:lstStyle/>
          <a:p>
            <a:pPr marL="285750" indent="-285750">
              <a:buFont typeface="Arial"/>
              <a:buChar char="•"/>
            </a:pPr>
            <a:r>
              <a:rPr lang="en-GB" sz="3600" dirty="0"/>
              <a:t>We’re an Enterprise Unit</a:t>
            </a:r>
          </a:p>
          <a:p>
            <a:pPr marL="285750" indent="-285750">
              <a:buFont typeface="Arial"/>
              <a:buChar char="•"/>
            </a:pPr>
            <a:r>
              <a:rPr lang="en-GB" sz="3600" dirty="0"/>
              <a:t>We model a small business</a:t>
            </a:r>
          </a:p>
          <a:p>
            <a:pPr marL="285750" indent="-285750">
              <a:buFont typeface="Arial"/>
              <a:buChar char="•"/>
            </a:pPr>
            <a:r>
              <a:rPr lang="en-GB" sz="3600" dirty="0"/>
              <a:t>We try to stay afloat</a:t>
            </a:r>
          </a:p>
          <a:p>
            <a:pPr marL="285750" indent="-285750">
              <a:buFont typeface="Arial"/>
              <a:buChar char="•"/>
            </a:pPr>
            <a:r>
              <a:rPr lang="en-GB" sz="3600" dirty="0"/>
              <a:t>We’re staffed by real developers</a:t>
            </a:r>
          </a:p>
          <a:p>
            <a:pPr marL="285750" indent="-285750">
              <a:buFont typeface="Arial"/>
              <a:buChar char="•"/>
            </a:pPr>
            <a:r>
              <a:rPr lang="en-GB" sz="3600" dirty="0"/>
              <a:t>We share our experiences</a:t>
            </a:r>
          </a:p>
        </p:txBody>
      </p:sp>
      <p:pic>
        <p:nvPicPr>
          <p:cNvPr id="5" name="Picture 2" descr="Image result for mmu the sh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9504" y="2448353"/>
            <a:ext cx="3705312" cy="2467738"/>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76192" y="5743843"/>
            <a:ext cx="4839617" cy="584776"/>
          </a:xfrm>
          <a:prstGeom prst="rect">
            <a:avLst/>
          </a:prstGeom>
          <a:noFill/>
        </p:spPr>
        <p:txBody>
          <a:bodyPr wrap="square" rtlCol="0">
            <a:spAutoFit/>
          </a:bodyPr>
          <a:lstStyle/>
          <a:p>
            <a:pPr algn="ctr"/>
            <a:r>
              <a:rPr lang="en-US" sz="3200" dirty="0" err="1"/>
              <a:t>d</a:t>
            </a:r>
            <a:r>
              <a:rPr lang="en-US" sz="3200" dirty="0" err="1" smtClean="0"/>
              <a:t>igitallabs.mmu.ac.uk</a:t>
            </a:r>
            <a:endParaRPr lang="en-US" sz="3200" dirty="0"/>
          </a:p>
        </p:txBody>
      </p:sp>
    </p:spTree>
    <p:extLst>
      <p:ext uri="{BB962C8B-B14F-4D97-AF65-F5344CB8AC3E}">
        <p14:creationId xmlns:p14="http://schemas.microsoft.com/office/powerpoint/2010/main" val="22846805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r>
              <a:rPr lang="en-GB" dirty="0" err="1" smtClean="0"/>
              <a:t>DigitalLabs</a:t>
            </a:r>
            <a:r>
              <a:rPr lang="en-GB" dirty="0" smtClean="0"/>
              <a:t>?</a:t>
            </a:r>
            <a:endParaRPr lang="en-GB" dirty="0"/>
          </a:p>
        </p:txBody>
      </p:sp>
      <p:sp>
        <p:nvSpPr>
          <p:cNvPr id="3" name="Content Placeholder 2"/>
          <p:cNvSpPr>
            <a:spLocks noGrp="1"/>
          </p:cNvSpPr>
          <p:nvPr>
            <p:ph idx="1"/>
          </p:nvPr>
        </p:nvSpPr>
        <p:spPr/>
        <p:txBody>
          <a:bodyPr anchor="ctr"/>
          <a:lstStyle/>
          <a:p>
            <a:r>
              <a:rPr lang="en-US" sz="3200" b="1" dirty="0"/>
              <a:t>There is an expectations gap</a:t>
            </a:r>
          </a:p>
          <a:p>
            <a:pPr lvl="1"/>
            <a:r>
              <a:rPr lang="en-US" sz="2800" dirty="0"/>
              <a:t>Small Business</a:t>
            </a:r>
          </a:p>
          <a:p>
            <a:pPr lvl="2"/>
            <a:r>
              <a:rPr lang="en-US" sz="2400" dirty="0"/>
              <a:t>Over-estimate the experience of graduates</a:t>
            </a:r>
          </a:p>
          <a:p>
            <a:pPr lvl="1"/>
            <a:r>
              <a:rPr lang="en-US" sz="2800" dirty="0"/>
              <a:t>Graduates </a:t>
            </a:r>
          </a:p>
          <a:p>
            <a:pPr lvl="2"/>
            <a:r>
              <a:rPr lang="en-US" sz="2400" dirty="0"/>
              <a:t>Over-estimate the capabilities of small businesses</a:t>
            </a:r>
          </a:p>
          <a:p>
            <a:r>
              <a:rPr lang="en-US" sz="3200" b="1" dirty="0"/>
              <a:t>Often leads to bad </a:t>
            </a:r>
            <a:r>
              <a:rPr lang="en-US" sz="3200" b="1" dirty="0" smtClean="0"/>
              <a:t>first-job experiences</a:t>
            </a:r>
            <a:endParaRPr lang="en-US" sz="3200" b="1" dirty="0"/>
          </a:p>
          <a:p>
            <a:pPr lvl="1"/>
            <a:r>
              <a:rPr lang="en-US" sz="2800" dirty="0"/>
              <a:t>It doesn’t have to be that </a:t>
            </a:r>
            <a:r>
              <a:rPr lang="en-US" sz="2800" dirty="0" smtClean="0"/>
              <a:t>way!</a:t>
            </a:r>
            <a:endParaRPr lang="en-GB" sz="2800" dirty="0"/>
          </a:p>
        </p:txBody>
      </p:sp>
    </p:spTree>
    <p:extLst>
      <p:ext uri="{BB962C8B-B14F-4D97-AF65-F5344CB8AC3E}">
        <p14:creationId xmlns:p14="http://schemas.microsoft.com/office/powerpoint/2010/main" val="6089599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r>
              <a:rPr lang="en-GB" dirty="0" err="1" smtClean="0"/>
              <a:t>DigitalLabs</a:t>
            </a:r>
            <a:r>
              <a:rPr lang="en-GB" dirty="0" smtClean="0"/>
              <a:t>?</a:t>
            </a:r>
            <a:endParaRPr lang="en-GB" dirty="0"/>
          </a:p>
        </p:txBody>
      </p:sp>
      <p:sp>
        <p:nvSpPr>
          <p:cNvPr id="3" name="Content Placeholder 2"/>
          <p:cNvSpPr>
            <a:spLocks noGrp="1"/>
          </p:cNvSpPr>
          <p:nvPr>
            <p:ph idx="1"/>
          </p:nvPr>
        </p:nvSpPr>
        <p:spPr/>
        <p:txBody>
          <a:bodyPr anchor="ctr"/>
          <a:lstStyle/>
          <a:p>
            <a:r>
              <a:rPr lang="en-US" b="1" dirty="0" err="1"/>
              <a:t>DigitalLabs</a:t>
            </a:r>
            <a:r>
              <a:rPr lang="en-US" b="1" dirty="0"/>
              <a:t> acts as a small enterprise</a:t>
            </a:r>
          </a:p>
          <a:p>
            <a:pPr lvl="1"/>
            <a:r>
              <a:rPr lang="en-US" dirty="0"/>
              <a:t>Same pressures</a:t>
            </a:r>
          </a:p>
          <a:p>
            <a:pPr lvl="1"/>
            <a:r>
              <a:rPr lang="en-US" dirty="0"/>
              <a:t>Same philosophies</a:t>
            </a:r>
          </a:p>
          <a:p>
            <a:pPr lvl="1"/>
            <a:r>
              <a:rPr lang="en-US" dirty="0"/>
              <a:t>Same tools</a:t>
            </a:r>
          </a:p>
          <a:p>
            <a:pPr lvl="1"/>
            <a:r>
              <a:rPr lang="en-US" dirty="0"/>
              <a:t>Giving </a:t>
            </a:r>
            <a:r>
              <a:rPr lang="en-US" dirty="0" smtClean="0"/>
              <a:t>authenticity </a:t>
            </a:r>
            <a:r>
              <a:rPr lang="en-US" dirty="0"/>
              <a:t>in our teaching</a:t>
            </a:r>
          </a:p>
          <a:p>
            <a:r>
              <a:rPr lang="en-US" b="1" dirty="0"/>
              <a:t>We </a:t>
            </a:r>
            <a:r>
              <a:rPr lang="en-US" b="1" dirty="0" smtClean="0"/>
              <a:t>demonstrate …</a:t>
            </a:r>
            <a:endParaRPr lang="en-US" b="1" dirty="0"/>
          </a:p>
          <a:p>
            <a:pPr lvl="1"/>
            <a:r>
              <a:rPr lang="en-US" dirty="0" smtClean="0"/>
              <a:t>… what </a:t>
            </a:r>
            <a:r>
              <a:rPr lang="en-US" dirty="0"/>
              <a:t>to expect from being part of a small team</a:t>
            </a:r>
          </a:p>
          <a:p>
            <a:pPr lvl="1"/>
            <a:r>
              <a:rPr lang="en-US" dirty="0" smtClean="0"/>
              <a:t>… how </a:t>
            </a:r>
            <a:r>
              <a:rPr lang="en-US" dirty="0"/>
              <a:t>to find effective tools</a:t>
            </a:r>
          </a:p>
          <a:p>
            <a:pPr lvl="1"/>
            <a:r>
              <a:rPr lang="en-US" dirty="0" smtClean="0"/>
              <a:t>… how </a:t>
            </a:r>
            <a:r>
              <a:rPr lang="en-US" dirty="0"/>
              <a:t>to manage </a:t>
            </a:r>
            <a:r>
              <a:rPr lang="en-US" dirty="0" smtClean="0"/>
              <a:t>short-term projects</a:t>
            </a:r>
            <a:endParaRPr lang="en-US" dirty="0"/>
          </a:p>
        </p:txBody>
      </p:sp>
    </p:spTree>
    <p:extLst>
      <p:ext uri="{BB962C8B-B14F-4D97-AF65-F5344CB8AC3E}">
        <p14:creationId xmlns:p14="http://schemas.microsoft.com/office/powerpoint/2010/main" val="42418841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a:t>
            </a:r>
            <a:endParaRPr lang="en-GB" dirty="0"/>
          </a:p>
        </p:txBody>
      </p:sp>
      <p:sp>
        <p:nvSpPr>
          <p:cNvPr id="3" name="Content Placeholder 2"/>
          <p:cNvSpPr>
            <a:spLocks noGrp="1"/>
          </p:cNvSpPr>
          <p:nvPr>
            <p:ph idx="1"/>
          </p:nvPr>
        </p:nvSpPr>
        <p:spPr/>
        <p:txBody>
          <a:bodyPr anchor="ctr">
            <a:normAutofit/>
          </a:bodyPr>
          <a:lstStyle/>
          <a:p>
            <a:r>
              <a:rPr lang="en-US" b="1" dirty="0"/>
              <a:t>Identity</a:t>
            </a:r>
          </a:p>
          <a:p>
            <a:pPr lvl="1"/>
            <a:r>
              <a:rPr lang="en-US" dirty="0"/>
              <a:t>Use it to unlock free development resources</a:t>
            </a:r>
          </a:p>
          <a:p>
            <a:r>
              <a:rPr lang="en-US" b="1" dirty="0"/>
              <a:t>Editor / IDE</a:t>
            </a:r>
          </a:p>
          <a:p>
            <a:pPr lvl="1"/>
            <a:r>
              <a:rPr lang="en-US" dirty="0"/>
              <a:t>The main tool of your trade</a:t>
            </a:r>
          </a:p>
          <a:p>
            <a:r>
              <a:rPr lang="en-US" b="1" dirty="0"/>
              <a:t>Storage</a:t>
            </a:r>
          </a:p>
          <a:p>
            <a:pPr lvl="1"/>
            <a:r>
              <a:rPr lang="en-US" dirty="0"/>
              <a:t>Versioning, for binaries and </a:t>
            </a:r>
            <a:r>
              <a:rPr lang="en-US" dirty="0" smtClean="0"/>
              <a:t>source</a:t>
            </a:r>
          </a:p>
          <a:p>
            <a:pPr lvl="1"/>
            <a:endParaRPr lang="en-US" dirty="0"/>
          </a:p>
        </p:txBody>
      </p:sp>
    </p:spTree>
    <p:extLst>
      <p:ext uri="{BB962C8B-B14F-4D97-AF65-F5344CB8AC3E}">
        <p14:creationId xmlns:p14="http://schemas.microsoft.com/office/powerpoint/2010/main" val="20623836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Identity</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US" b="1" dirty="0"/>
              <a:t>Google Account</a:t>
            </a:r>
          </a:p>
          <a:p>
            <a:r>
              <a:rPr lang="en-US" dirty="0"/>
              <a:t>Mailbox</a:t>
            </a:r>
          </a:p>
          <a:p>
            <a:r>
              <a:rPr lang="en-US" dirty="0"/>
              <a:t>Versioned Storage</a:t>
            </a:r>
          </a:p>
          <a:p>
            <a:r>
              <a:rPr lang="en-US" dirty="0"/>
              <a:t>Productivity Tools</a:t>
            </a:r>
          </a:p>
          <a:p>
            <a:pPr marL="0" indent="0">
              <a:buNone/>
            </a:pPr>
            <a:endParaRPr lang="en-US" dirty="0"/>
          </a:p>
          <a:p>
            <a:pPr marL="0" indent="0">
              <a:buNone/>
            </a:pPr>
            <a:r>
              <a:rPr lang="en-US" b="1" dirty="0"/>
              <a:t>Why use it? </a:t>
            </a:r>
            <a:r>
              <a:rPr lang="en-US" b="1" dirty="0">
                <a:hlinkClick r:id="rId2"/>
              </a:rPr>
              <a:t>It’s not the best.</a:t>
            </a:r>
            <a:endParaRPr lang="en-US" b="1" dirty="0"/>
          </a:p>
          <a:p>
            <a:r>
              <a:rPr lang="en-US" dirty="0"/>
              <a:t>Use-it-and-drop-it service</a:t>
            </a:r>
          </a:p>
          <a:p>
            <a:r>
              <a:rPr lang="en-US" dirty="0"/>
              <a:t>Biggest free storage</a:t>
            </a:r>
          </a:p>
          <a:p>
            <a:r>
              <a:rPr lang="en-US" dirty="0"/>
              <a:t>3</a:t>
            </a:r>
            <a:r>
              <a:rPr lang="en-US" baseline="30000" dirty="0"/>
              <a:t>rd</a:t>
            </a:r>
            <a:r>
              <a:rPr lang="en-US" dirty="0"/>
              <a:t> Party </a:t>
            </a:r>
            <a:r>
              <a:rPr lang="en-US" dirty="0" err="1"/>
              <a:t>GSuite</a:t>
            </a:r>
            <a:r>
              <a:rPr lang="en-US" dirty="0"/>
              <a:t> </a:t>
            </a:r>
            <a:r>
              <a:rPr lang="en-US" dirty="0" smtClean="0"/>
              <a:t>Apps</a:t>
            </a:r>
            <a:endParaRPr lang="en-US" dirty="0"/>
          </a:p>
        </p:txBody>
      </p:sp>
      <p:pic>
        <p:nvPicPr>
          <p:cNvPr id="1026" name="Picture 2" descr="Image result for gmai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6652" y="2334968"/>
            <a:ext cx="3384794" cy="256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206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Editor/IDE</a:t>
            </a:r>
            <a:endParaRPr lang="en-GB" dirty="0"/>
          </a:p>
        </p:txBody>
      </p:sp>
      <p:sp>
        <p:nvSpPr>
          <p:cNvPr id="3" name="Content Placeholder 2"/>
          <p:cNvSpPr>
            <a:spLocks noGrp="1"/>
          </p:cNvSpPr>
          <p:nvPr>
            <p:ph idx="1"/>
          </p:nvPr>
        </p:nvSpPr>
        <p:spPr/>
        <p:txBody>
          <a:bodyPr anchor="ctr">
            <a:normAutofit fontScale="92500" lnSpcReduction="20000"/>
          </a:bodyPr>
          <a:lstStyle/>
          <a:p>
            <a:pPr marL="0" indent="0">
              <a:buNone/>
            </a:pPr>
            <a:r>
              <a:rPr lang="en-GB" dirty="0" smtClean="0"/>
              <a:t>You have probably a favourite, today we’re trying…</a:t>
            </a:r>
          </a:p>
          <a:p>
            <a:pPr marL="0" indent="0">
              <a:buNone/>
            </a:pPr>
            <a:r>
              <a:rPr lang="en-GB" b="1" dirty="0" smtClean="0"/>
              <a:t>Microsoft </a:t>
            </a:r>
            <a:r>
              <a:rPr lang="en-GB" b="1" dirty="0"/>
              <a:t>Visual Studio Code</a:t>
            </a:r>
          </a:p>
          <a:p>
            <a:r>
              <a:rPr lang="en-GB" dirty="0"/>
              <a:t>Robust</a:t>
            </a:r>
          </a:p>
          <a:p>
            <a:r>
              <a:rPr lang="en-GB" dirty="0"/>
              <a:t>Big plugin marketplace</a:t>
            </a:r>
          </a:p>
          <a:p>
            <a:r>
              <a:rPr lang="en-GB" dirty="0"/>
              <a:t>Cross-platform</a:t>
            </a:r>
          </a:p>
          <a:p>
            <a:r>
              <a:rPr lang="en-GB" dirty="0"/>
              <a:t>Debugger</a:t>
            </a:r>
          </a:p>
          <a:p>
            <a:pPr marL="0" indent="0">
              <a:buNone/>
            </a:pPr>
            <a:endParaRPr lang="en-GB" dirty="0"/>
          </a:p>
          <a:p>
            <a:pPr marL="0" indent="0">
              <a:buNone/>
            </a:pPr>
            <a:r>
              <a:rPr lang="en-GB" b="1" dirty="0"/>
              <a:t>Why use it? Here's a </a:t>
            </a:r>
            <a:r>
              <a:rPr lang="en-GB" b="1" dirty="0" smtClean="0"/>
              <a:t>comparison (others </a:t>
            </a:r>
            <a:r>
              <a:rPr lang="en-GB" b="1" dirty="0"/>
              <a:t>are available!)</a:t>
            </a:r>
          </a:p>
          <a:p>
            <a:r>
              <a:rPr lang="en-GB" dirty="0"/>
              <a:t>Great for debugging:</a:t>
            </a:r>
          </a:p>
          <a:p>
            <a:pPr lvl="1"/>
            <a:r>
              <a:rPr lang="en-GB" dirty="0"/>
              <a:t>Cross-platform mobile</a:t>
            </a:r>
          </a:p>
          <a:p>
            <a:pPr lvl="1"/>
            <a:r>
              <a:rPr lang="en-GB" dirty="0"/>
              <a:t>Node </a:t>
            </a:r>
            <a:r>
              <a:rPr lang="en-GB" dirty="0" smtClean="0"/>
              <a:t>servers</a:t>
            </a:r>
            <a:endParaRPr lang="en-GB" dirty="0"/>
          </a:p>
        </p:txBody>
      </p:sp>
      <p:pic>
        <p:nvPicPr>
          <p:cNvPr id="2050" name="Picture 2" descr="Image result for visual studio cod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2147" y="2321169"/>
            <a:ext cx="2271653" cy="226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0350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Tools: Storage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Binary: Google Drive</a:t>
            </a:r>
          </a:p>
          <a:p>
            <a:r>
              <a:rPr lang="en-US" dirty="0"/>
              <a:t>File versions</a:t>
            </a:r>
          </a:p>
          <a:p>
            <a:r>
              <a:rPr lang="en-US" dirty="0"/>
              <a:t>Most generous storage</a:t>
            </a:r>
          </a:p>
          <a:p>
            <a:pPr marL="0" indent="0">
              <a:buNone/>
            </a:pPr>
            <a:endParaRPr lang="en-US" dirty="0"/>
          </a:p>
          <a:p>
            <a:pPr marL="0" indent="0">
              <a:buNone/>
            </a:pPr>
            <a:r>
              <a:rPr lang="en-US" b="1" dirty="0"/>
              <a:t>Source: </a:t>
            </a:r>
            <a:r>
              <a:rPr lang="en-US" b="1" dirty="0" err="1"/>
              <a:t>Github</a:t>
            </a:r>
            <a:endParaRPr lang="en-US" b="1" dirty="0"/>
          </a:p>
          <a:p>
            <a:r>
              <a:rPr lang="en-US" dirty="0"/>
              <a:t>Reliable, versatile, free</a:t>
            </a:r>
          </a:p>
          <a:p>
            <a:r>
              <a:rPr lang="en-US" dirty="0"/>
              <a:t>Meritocratic Analytics</a:t>
            </a:r>
          </a:p>
          <a:p>
            <a:pPr lvl="1"/>
            <a:r>
              <a:rPr lang="en-US" dirty="0"/>
              <a:t>Team performance</a:t>
            </a:r>
          </a:p>
          <a:p>
            <a:pPr lvl="1"/>
            <a:r>
              <a:rPr lang="en-US" dirty="0"/>
              <a:t>Portfolio</a:t>
            </a:r>
          </a:p>
          <a:p>
            <a:r>
              <a:rPr lang="en-US" dirty="0"/>
              <a:t>Issues List</a:t>
            </a:r>
          </a:p>
          <a:p>
            <a:pPr marL="0" indent="0">
              <a:buNone/>
            </a:pPr>
            <a:endParaRPr lang="en-US" dirty="0"/>
          </a:p>
          <a:p>
            <a:pPr marL="0" indent="0">
              <a:buNone/>
            </a:pPr>
            <a:r>
              <a:rPr lang="en-US" i="1" dirty="0"/>
              <a:t>Why use it? Ever been to GitHub’s </a:t>
            </a:r>
            <a:r>
              <a:rPr lang="en-US" i="1" dirty="0">
                <a:hlinkClick r:id="rId2"/>
              </a:rPr>
              <a:t>front page</a:t>
            </a:r>
            <a:r>
              <a:rPr lang="en-US" i="1" dirty="0"/>
              <a:t>? Do it</a:t>
            </a:r>
            <a:r>
              <a:rPr lang="en-US" i="1" dirty="0" smtClean="0"/>
              <a:t>!</a:t>
            </a:r>
            <a:endParaRPr lang="en-US" dirty="0"/>
          </a:p>
        </p:txBody>
      </p:sp>
      <p:pic>
        <p:nvPicPr>
          <p:cNvPr id="3076" name="Picture 4" descr="Image result for gith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523" y="1825625"/>
            <a:ext cx="3036277" cy="30362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driv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7077" y="2105815"/>
            <a:ext cx="2475897" cy="247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961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3">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ED6B06"/>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SCMDT</Template>
  <TotalTime>4725</TotalTime>
  <Words>1616</Words>
  <Application>Microsoft Macintosh PowerPoint</Application>
  <PresentationFormat>Custom</PresentationFormat>
  <Paragraphs>208</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How you do GitHub</vt:lpstr>
      <vt:lpstr>First up! DigitalLabs@MMU – Who are we?</vt:lpstr>
      <vt:lpstr>DigitalLabs@MMU – What do we do?</vt:lpstr>
      <vt:lpstr>Why DigitalLabs?</vt:lpstr>
      <vt:lpstr>Why DigitalLabs?</vt:lpstr>
      <vt:lpstr>Tools</vt:lpstr>
      <vt:lpstr>Tools: Identity</vt:lpstr>
      <vt:lpstr>Tools: Editor/IDE</vt:lpstr>
      <vt:lpstr>Tools: Storage</vt:lpstr>
      <vt:lpstr>Tools: GitHub</vt:lpstr>
      <vt:lpstr>Tools: GitHub</vt:lpstr>
      <vt:lpstr>Tools I: GitHub</vt:lpstr>
      <vt:lpstr>Tools: GitHub</vt:lpstr>
      <vt:lpstr>Tools: GitHub</vt:lpstr>
      <vt:lpstr>Tools: GitHub</vt:lpstr>
      <vt:lpstr>Tools: GitHub</vt:lpstr>
      <vt:lpstr>Tools: GitHub</vt:lpstr>
      <vt:lpstr>Tools: GitHub</vt:lpstr>
      <vt:lpstr>Tools: GitHub Pages</vt:lpstr>
      <vt:lpstr>Tools: GitHub Profile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6G5Z1108: Professional Development - Laboratory 1: Getting to Know You</dc:title>
  <dc:creator>Matthew Crossley</dc:creator>
  <cp:lastModifiedBy>Laurie Cooper</cp:lastModifiedBy>
  <cp:revision>250</cp:revision>
  <cp:lastPrinted>2017-09-25T07:45:57Z</cp:lastPrinted>
  <dcterms:created xsi:type="dcterms:W3CDTF">2015-11-11T11:25:10Z</dcterms:created>
  <dcterms:modified xsi:type="dcterms:W3CDTF">2019-03-05T00:54:24Z</dcterms:modified>
</cp:coreProperties>
</file>