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4" r:id="rId2"/>
    <p:sldId id="342" r:id="rId3"/>
    <p:sldId id="357" r:id="rId4"/>
    <p:sldId id="345" r:id="rId5"/>
    <p:sldId id="359" r:id="rId6"/>
    <p:sldId id="362" r:id="rId7"/>
    <p:sldId id="363" r:id="rId8"/>
    <p:sldId id="365" r:id="rId9"/>
    <p:sldId id="364" r:id="rId10"/>
    <p:sldId id="361" r:id="rId11"/>
    <p:sldId id="360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8" r:id="rId22"/>
    <p:sldId id="379" r:id="rId23"/>
    <p:sldId id="380" r:id="rId24"/>
    <p:sldId id="381" r:id="rId25"/>
    <p:sldId id="383" r:id="rId26"/>
    <p:sldId id="384" r:id="rId27"/>
    <p:sldId id="385" r:id="rId28"/>
    <p:sldId id="386" r:id="rId29"/>
    <p:sldId id="387" r:id="rId30"/>
    <p:sldId id="388" r:id="rId31"/>
    <p:sldId id="32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D7"/>
    <a:srgbClr val="FF9696"/>
    <a:srgbClr val="FF0000"/>
    <a:srgbClr val="F8F8F8"/>
    <a:srgbClr val="FFFFFF"/>
    <a:srgbClr val="CCFF66"/>
    <a:srgbClr val="808000"/>
    <a:srgbClr val="FF0080"/>
    <a:srgbClr val="FF80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19" autoAdjust="0"/>
    <p:restoredTop sz="94660"/>
  </p:normalViewPr>
  <p:slideViewPr>
    <p:cSldViewPr snapToGrid="0" snapToObjects="1">
      <p:cViewPr>
        <p:scale>
          <a:sx n="150" d="100"/>
          <a:sy n="150" d="100"/>
        </p:scale>
        <p:origin x="-1376" y="-10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01F-E621-B24C-82C6-0BC69D7F2A1F}" type="datetimeFigureOut">
              <a:rPr lang="en-US" smtClean="0"/>
              <a:t>24/01/19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7D0-9016-DC41-9F11-A2FBC69CB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4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01F-E621-B24C-82C6-0BC69D7F2A1F}" type="datetimeFigureOut">
              <a:rPr lang="en-US" smtClean="0"/>
              <a:t>24/01/19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7D0-9016-DC41-9F11-A2FBC69CB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5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01F-E621-B24C-82C6-0BC69D7F2A1F}" type="datetimeFigureOut">
              <a:rPr lang="en-US" smtClean="0"/>
              <a:t>24/01/19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7D0-9016-DC41-9F11-A2FBC69CB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5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01F-E621-B24C-82C6-0BC69D7F2A1F}" type="datetimeFigureOut">
              <a:rPr lang="en-US" smtClean="0"/>
              <a:t>24/01/19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7D0-9016-DC41-9F11-A2FBC69CB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3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01F-E621-B24C-82C6-0BC69D7F2A1F}" type="datetimeFigureOut">
              <a:rPr lang="en-US" smtClean="0"/>
              <a:t>24/01/19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7D0-9016-DC41-9F11-A2FBC69CB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4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01F-E621-B24C-82C6-0BC69D7F2A1F}" type="datetimeFigureOut">
              <a:rPr lang="en-US" smtClean="0"/>
              <a:t>24/01/19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7D0-9016-DC41-9F11-A2FBC69CB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2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01F-E621-B24C-82C6-0BC69D7F2A1F}" type="datetimeFigureOut">
              <a:rPr lang="en-US" smtClean="0"/>
              <a:t>24/01/19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7D0-9016-DC41-9F11-A2FBC69CB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01F-E621-B24C-82C6-0BC69D7F2A1F}" type="datetimeFigureOut">
              <a:rPr lang="en-US" smtClean="0"/>
              <a:t>24/01/19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7D0-9016-DC41-9F11-A2FBC69CB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6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01F-E621-B24C-82C6-0BC69D7F2A1F}" type="datetimeFigureOut">
              <a:rPr lang="en-US" smtClean="0"/>
              <a:t>24/01/19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7D0-9016-DC41-9F11-A2FBC69CB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7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01F-E621-B24C-82C6-0BC69D7F2A1F}" type="datetimeFigureOut">
              <a:rPr lang="en-US" smtClean="0"/>
              <a:t>24/01/19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7D0-9016-DC41-9F11-A2FBC69CB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0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801F-E621-B24C-82C6-0BC69D7F2A1F}" type="datetimeFigureOut">
              <a:rPr lang="en-US" smtClean="0"/>
              <a:t>24/01/19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F7D0-9016-DC41-9F11-A2FBC69CB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6801F-E621-B24C-82C6-0BC69D7F2A1F}" type="datetimeFigureOut">
              <a:rPr lang="en-US" smtClean="0"/>
              <a:t>24/01/19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AF7D0-9016-DC41-9F11-A2FBC69CB6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543800" y="274638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553200" y="274638"/>
            <a:ext cx="991082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4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igitallabs.mmu.ac.uk/what-we-do/teaching/" TargetMode="Externa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restlet.com/login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illinger.io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rketplace.visualstudio.com/items?itemName=mkloubert.vscode-http-client" TargetMode="External"/><Relationship Id="rId3" Type="http://schemas.openxmlformats.org/officeDocument/2006/relationships/hyperlink" Target="https://cloud.restlet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restlet.com/api/apis/25860/versions/1/swagger-ui/index.html?url=/api/apis/25860/versions/1/swagger2?revision=deployed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e64encode.org/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Basic_access_authentication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amstack.org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wagger.io/tools/swagger-edito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ceDigitalLabs/SupportingLiveProjects_2018/wiki%23need-to-protect-your-restful-server" TargetMode="External"/><Relationship Id="rId4" Type="http://schemas.openxmlformats.org/officeDocument/2006/relationships/hyperlink" Target="https://github.com/AliceDigitalLabs/SupportingLiveProjects_2018/wiki%23need-to-provide-a-login-facility-to-your-single-page-web-application-need-to-send-authentication-tokens-to-your-web-api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liceDigitalLabs/SupportingLiveProjects_2018/wiki%23need-to-write-a-restful-server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igitallabs.mmu.ac.uk/what-we-do/teaching/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rketplace.visualstudio.com/items?itemName=mkloubert.vscode-http-clien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://apicommon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restlet.com/api/apis/25860/versions/1/swagger-ui/index.html?url=/api/apis/25860/versions/1/swagger2?revision=deploy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restlet.com/api/apis/25860/versions/1/swagger-ui/index.html?url=/api/apis/25860/versions/1/swagger2?revision=deployed" TargetMode="Externa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09169" y="2366880"/>
            <a:ext cx="7453740" cy="3030762"/>
            <a:chOff x="909169" y="2366880"/>
            <a:chExt cx="7453740" cy="3030762"/>
          </a:xfrm>
        </p:grpSpPr>
        <p:sp>
          <p:nvSpPr>
            <p:cNvPr id="6" name="Rectangle 5"/>
            <p:cNvSpPr/>
            <p:nvPr/>
          </p:nvSpPr>
          <p:spPr>
            <a:xfrm>
              <a:off x="909169" y="2366880"/>
              <a:ext cx="7453740" cy="1515381"/>
            </a:xfrm>
            <a:prstGeom prst="rect">
              <a:avLst/>
            </a:prstGeom>
            <a:solidFill>
              <a:srgbClr val="1A181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09169" y="3882261"/>
              <a:ext cx="7453740" cy="1515381"/>
            </a:xfrm>
            <a:prstGeom prst="rect">
              <a:avLst/>
            </a:prstGeom>
            <a:solidFill>
              <a:srgbClr val="9DAAA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130" y="1970771"/>
            <a:ext cx="7908326" cy="20053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448" y="3882261"/>
            <a:ext cx="5224112" cy="1208110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6000" dirty="0" smtClean="0">
                <a:latin typeface="Arial"/>
                <a:cs typeface="Arial"/>
              </a:rPr>
              <a:t>@MMU</a:t>
            </a:r>
          </a:p>
        </p:txBody>
      </p:sp>
    </p:spTree>
    <p:extLst>
      <p:ext uri="{BB962C8B-B14F-4D97-AF65-F5344CB8AC3E}">
        <p14:creationId xmlns:p14="http://schemas.microsoft.com/office/powerpoint/2010/main" val="225815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Task </a:t>
            </a:r>
            <a:r>
              <a:rPr lang="en-US" dirty="0">
                <a:solidFill>
                  <a:srgbClr val="262626"/>
                </a:solidFill>
              </a:rPr>
              <a:t>2</a:t>
            </a:r>
            <a:r>
              <a:rPr lang="en-US" dirty="0" smtClean="0">
                <a:solidFill>
                  <a:srgbClr val="262626"/>
                </a:solidFill>
              </a:rPr>
              <a:t>: </a:t>
            </a:r>
            <a:r>
              <a:rPr lang="en-US" dirty="0" err="1" smtClean="0">
                <a:solidFill>
                  <a:srgbClr val="FF6666"/>
                </a:solidFill>
              </a:rPr>
              <a:t>SightingsAndThings</a:t>
            </a:r>
            <a:r>
              <a:rPr lang="en-US" dirty="0" smtClean="0">
                <a:solidFill>
                  <a:srgbClr val="FF6666"/>
                </a:solidFill>
              </a:rPr>
              <a:t> API 6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694267" y="2065865"/>
            <a:ext cx="3518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Fill-in the http-client, like this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Click on ‘Send Request’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Confirm you can see some data:</a:t>
            </a:r>
          </a:p>
        </p:txBody>
      </p:sp>
      <p:pic>
        <p:nvPicPr>
          <p:cNvPr id="7" name="Picture 6" descr="http_request_g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747" y="2057399"/>
            <a:ext cx="4375404" cy="411903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106333" y="2362200"/>
            <a:ext cx="431800" cy="355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http_request_get_respon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52800"/>
            <a:ext cx="4019159" cy="3505200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4056545" y="3054527"/>
            <a:ext cx="313267" cy="29827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45760" y="1048306"/>
            <a:ext cx="852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(5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351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Task </a:t>
            </a:r>
            <a:r>
              <a:rPr lang="en-US" dirty="0">
                <a:solidFill>
                  <a:srgbClr val="262626"/>
                </a:solidFill>
              </a:rPr>
              <a:t>3</a:t>
            </a:r>
            <a:r>
              <a:rPr lang="en-US" dirty="0" smtClean="0">
                <a:solidFill>
                  <a:srgbClr val="262626"/>
                </a:solidFill>
              </a:rPr>
              <a:t>: </a:t>
            </a:r>
            <a:r>
              <a:rPr lang="en-US" dirty="0" smtClean="0">
                <a:solidFill>
                  <a:srgbClr val="FF6666"/>
                </a:solidFill>
              </a:rPr>
              <a:t>Create your own </a:t>
            </a:r>
            <a:r>
              <a:rPr lang="en-US" dirty="0" err="1" smtClean="0">
                <a:solidFill>
                  <a:srgbClr val="FF6666"/>
                </a:solidFill>
              </a:rPr>
              <a:t>RESTful</a:t>
            </a:r>
            <a:r>
              <a:rPr lang="en-US" dirty="0" smtClean="0">
                <a:solidFill>
                  <a:srgbClr val="FF6666"/>
                </a:solidFill>
              </a:rPr>
              <a:t> service 1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23534" y="1578504"/>
            <a:ext cx="5687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FF"/>
                </a:solidFill>
              </a:rPr>
              <a:t>Service: </a:t>
            </a:r>
            <a:r>
              <a:rPr lang="en-US" dirty="0" smtClean="0">
                <a:solidFill>
                  <a:srgbClr val="E46C0A"/>
                </a:solidFill>
              </a:rPr>
              <a:t>In this part, we’ll create a free account on RESTlet, </a:t>
            </a:r>
          </a:p>
          <a:p>
            <a:r>
              <a:rPr lang="en-US" dirty="0" smtClean="0">
                <a:solidFill>
                  <a:srgbClr val="E46C0A"/>
                </a:solidFill>
              </a:rPr>
              <a:t>and use it to re-create the </a:t>
            </a:r>
            <a:r>
              <a:rPr lang="en-US" dirty="0" err="1" smtClean="0">
                <a:solidFill>
                  <a:srgbClr val="E46C0A"/>
                </a:solidFill>
              </a:rPr>
              <a:t>UrbanWild’s</a:t>
            </a:r>
            <a:r>
              <a:rPr lang="en-US" dirty="0" smtClean="0">
                <a:solidFill>
                  <a:srgbClr val="E46C0A"/>
                </a:solidFill>
              </a:rPr>
              <a:t> back-end.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3467" y="2416244"/>
            <a:ext cx="732366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your Google Drive, create a folder: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accounts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dirty="0" err="1" smtClean="0">
                <a:solidFill>
                  <a:srgbClr val="595959"/>
                </a:solidFill>
                <a:latin typeface="Courier"/>
                <a:cs typeface="Courier"/>
              </a:rPr>
              <a:t>restlet</a:t>
            </a:r>
            <a:endParaRPr lang="en-US" dirty="0" smtClean="0">
              <a:solidFill>
                <a:srgbClr val="595959"/>
              </a:solidFill>
              <a:latin typeface="Courier"/>
              <a:cs typeface="Courier"/>
            </a:endParaRPr>
          </a:p>
          <a:p>
            <a:pPr lvl="1"/>
            <a:endParaRPr lang="en-US" dirty="0">
              <a:solidFill>
                <a:srgbClr val="595959"/>
              </a:solidFill>
              <a:latin typeface="Courier"/>
              <a:cs typeface="Courier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>
                <a:hlinkClick r:id="rId2"/>
              </a:rPr>
              <a:t>Dillinger </a:t>
            </a:r>
            <a:r>
              <a:rPr lang="en-US" dirty="0"/>
              <a:t>to create a Markdown file:</a:t>
            </a:r>
          </a:p>
          <a:p>
            <a:pPr lvl="1"/>
            <a:r>
              <a:rPr lang="en-US" dirty="0" err="1" smtClean="0">
                <a:solidFill>
                  <a:srgbClr val="595959"/>
                </a:solidFill>
                <a:latin typeface="Courier"/>
                <a:cs typeface="Courier"/>
              </a:rPr>
              <a:t>credentials.md</a:t>
            </a:r>
            <a:endParaRPr lang="en-US" dirty="0" smtClean="0">
              <a:solidFill>
                <a:srgbClr val="595959"/>
              </a:solidFill>
              <a:latin typeface="Courier"/>
              <a:cs typeface="Courier"/>
            </a:endParaRPr>
          </a:p>
          <a:p>
            <a:pPr lvl="1"/>
            <a:endParaRPr lang="en-US" dirty="0" smtClean="0">
              <a:solidFill>
                <a:srgbClr val="595959"/>
              </a:solidFill>
              <a:latin typeface="Courier"/>
              <a:cs typeface="Courier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your new Google Development Identity to </a:t>
            </a:r>
            <a:r>
              <a:rPr lang="en-US" dirty="0">
                <a:hlinkClick r:id="rId3"/>
              </a:rPr>
              <a:t>create a new Restlet </a:t>
            </a:r>
            <a:r>
              <a:rPr lang="en-US" dirty="0" smtClean="0">
                <a:hlinkClick r:id="rId3"/>
              </a:rPr>
              <a:t>account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595959"/>
              </a:solidFill>
              <a:latin typeface="Courier"/>
              <a:cs typeface="Courier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Put </a:t>
            </a:r>
            <a:r>
              <a:rPr lang="en-US" dirty="0"/>
              <a:t>your account credentials in the </a:t>
            </a:r>
            <a:r>
              <a:rPr lang="en-US" dirty="0" smtClean="0"/>
              <a:t>file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Choice this option when your account is created: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 descr="restlet_get_start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323" y="5334001"/>
            <a:ext cx="1005305" cy="1193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0197991">
            <a:off x="4806312" y="4547868"/>
            <a:ext cx="168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Remember to do this with any account you create with this identity</a:t>
            </a:r>
            <a:r>
              <a:rPr lang="en-US" sz="1200" i="1" dirty="0" smtClean="0">
                <a:solidFill>
                  <a:srgbClr val="FF0000"/>
                </a:solidFill>
              </a:rPr>
              <a:t>.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0197991">
            <a:off x="6575846" y="3710469"/>
            <a:ext cx="1687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Remember to </a:t>
            </a:r>
            <a:r>
              <a:rPr lang="en-US" sz="1200" i="1" dirty="0" smtClean="0">
                <a:solidFill>
                  <a:schemeClr val="accent6">
                    <a:lumMod val="75000"/>
                  </a:schemeClr>
                </a:solidFill>
              </a:rPr>
              <a:t>check your mailbox! Your account needs to be validated.</a:t>
            </a:r>
            <a:endParaRPr lang="en-US" sz="12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1844" y="1063679"/>
            <a:ext cx="852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(5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1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Task </a:t>
            </a:r>
            <a:r>
              <a:rPr lang="en-US" dirty="0">
                <a:solidFill>
                  <a:srgbClr val="262626"/>
                </a:solidFill>
              </a:rPr>
              <a:t>3</a:t>
            </a:r>
            <a:r>
              <a:rPr lang="en-US" dirty="0" smtClean="0">
                <a:solidFill>
                  <a:srgbClr val="262626"/>
                </a:solidFill>
              </a:rPr>
              <a:t>: </a:t>
            </a:r>
            <a:r>
              <a:rPr lang="en-US" dirty="0" smtClean="0">
                <a:solidFill>
                  <a:srgbClr val="FF6666"/>
                </a:solidFill>
              </a:rPr>
              <a:t>Create your own </a:t>
            </a:r>
            <a:r>
              <a:rPr lang="en-US" dirty="0" err="1" smtClean="0">
                <a:solidFill>
                  <a:srgbClr val="FF6666"/>
                </a:solidFill>
              </a:rPr>
              <a:t>RESTful</a:t>
            </a:r>
            <a:r>
              <a:rPr lang="en-US" dirty="0" smtClean="0">
                <a:solidFill>
                  <a:srgbClr val="FF6666"/>
                </a:solidFill>
              </a:rPr>
              <a:t> service 2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23534" y="1578504"/>
            <a:ext cx="698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FF"/>
                </a:solidFill>
              </a:rPr>
              <a:t>Service: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 this part, we’ll create an entity store to hold things and events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3467" y="1965942"/>
            <a:ext cx="7323666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You now have a free account with RESTlet: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solidFill>
                  <a:srgbClr val="595959"/>
                </a:solidFill>
                <a:cs typeface="Courier"/>
              </a:rPr>
              <a:t>1 free </a:t>
            </a:r>
            <a:r>
              <a:rPr lang="en-US" dirty="0" err="1" smtClean="0">
                <a:solidFill>
                  <a:srgbClr val="595959"/>
                </a:solidFill>
                <a:cs typeface="Courier"/>
              </a:rPr>
              <a:t>api</a:t>
            </a:r>
            <a:endParaRPr lang="en-US" dirty="0" smtClean="0">
              <a:solidFill>
                <a:srgbClr val="595959"/>
              </a:solidFill>
              <a:cs typeface="Courier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solidFill>
                  <a:srgbClr val="595959"/>
                </a:solidFill>
                <a:cs typeface="Courier"/>
              </a:rPr>
              <a:t>1 free entity store (DB)</a:t>
            </a:r>
          </a:p>
          <a:p>
            <a:pPr marL="800100" lvl="1" indent="-342900">
              <a:buFont typeface="Arial"/>
              <a:buChar char="•"/>
            </a:pPr>
            <a:endParaRPr lang="en-US" dirty="0" smtClean="0">
              <a:solidFill>
                <a:srgbClr val="595959"/>
              </a:solidFill>
              <a:cs typeface="Courier"/>
            </a:endParaRPr>
          </a:p>
          <a:p>
            <a:pPr lvl="1"/>
            <a:endParaRPr lang="en-US" dirty="0">
              <a:solidFill>
                <a:srgbClr val="595959"/>
              </a:solidFill>
              <a:latin typeface="Courier"/>
              <a:cs typeface="Courier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RESTlet will ask you for an API and Domain name.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Close the dialog; we’ll do it later</a:t>
            </a:r>
          </a:p>
          <a:p>
            <a:pPr lvl="1"/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800100" lvl="1" indent="-342900">
              <a:buFont typeface="Arial"/>
              <a:buChar char="•"/>
            </a:pPr>
            <a:endParaRPr lang="en-US" dirty="0" smtClean="0">
              <a:solidFill>
                <a:srgbClr val="595959"/>
              </a:solidFill>
              <a:latin typeface="Courier"/>
              <a:cs typeface="Courier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Now we have an empty account!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Click the button to create an entity store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the ‘create’ dialog, specify: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Type: FULL STACK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Name ‘Sightings And Things’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 descr="restlet_create_ap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697" y="2861732"/>
            <a:ext cx="2749974" cy="1718734"/>
          </a:xfrm>
          <a:prstGeom prst="rect">
            <a:avLst/>
          </a:prstGeom>
        </p:spPr>
      </p:pic>
      <p:sp>
        <p:nvSpPr>
          <p:cNvPr id="9" name="Multiply 8"/>
          <p:cNvSpPr/>
          <p:nvPr/>
        </p:nvSpPr>
        <p:spPr>
          <a:xfrm>
            <a:off x="6553200" y="3225801"/>
            <a:ext cx="1329266" cy="1032933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restlet_butt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167" y="4872566"/>
            <a:ext cx="3975100" cy="5969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16133" y="4872565"/>
            <a:ext cx="1312334" cy="596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57457" y="1072145"/>
            <a:ext cx="852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(3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4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Task </a:t>
            </a:r>
            <a:r>
              <a:rPr lang="en-US" dirty="0">
                <a:solidFill>
                  <a:srgbClr val="262626"/>
                </a:solidFill>
              </a:rPr>
              <a:t>3</a:t>
            </a:r>
            <a:r>
              <a:rPr lang="en-US" dirty="0" smtClean="0">
                <a:solidFill>
                  <a:srgbClr val="262626"/>
                </a:solidFill>
              </a:rPr>
              <a:t>: </a:t>
            </a:r>
            <a:r>
              <a:rPr lang="en-US" dirty="0" smtClean="0">
                <a:solidFill>
                  <a:srgbClr val="FF6666"/>
                </a:solidFill>
              </a:rPr>
              <a:t>Create your own </a:t>
            </a:r>
            <a:r>
              <a:rPr lang="en-US" dirty="0" err="1" smtClean="0">
                <a:solidFill>
                  <a:srgbClr val="FF6666"/>
                </a:solidFill>
              </a:rPr>
              <a:t>RESTful</a:t>
            </a:r>
            <a:r>
              <a:rPr lang="en-US" dirty="0" smtClean="0">
                <a:solidFill>
                  <a:srgbClr val="FF6666"/>
                </a:solidFill>
              </a:rPr>
              <a:t> service 3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23534" y="1578504"/>
            <a:ext cx="589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FF"/>
                </a:solidFill>
              </a:rPr>
              <a:t>Service: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Here are the entities which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UrbanWild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will be storing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3467" y="1965942"/>
            <a:ext cx="7323666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Entities: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solidFill>
                  <a:srgbClr val="595959"/>
                </a:solidFill>
                <a:cs typeface="Courier"/>
              </a:rPr>
              <a:t>Thing </a:t>
            </a:r>
            <a:r>
              <a:rPr lang="mr-IN" dirty="0" smtClean="0">
                <a:solidFill>
                  <a:srgbClr val="595959"/>
                </a:solidFill>
                <a:cs typeface="Courier"/>
              </a:rPr>
              <a:t>–</a:t>
            </a:r>
            <a:r>
              <a:rPr lang="en-US" dirty="0" smtClean="0">
                <a:solidFill>
                  <a:srgbClr val="595959"/>
                </a:solidFill>
                <a:cs typeface="Courier"/>
              </a:rPr>
              <a:t> the wildlife we saw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solidFill>
                  <a:srgbClr val="595959"/>
                </a:solidFill>
                <a:cs typeface="Courier"/>
              </a:rPr>
              <a:t>Event </a:t>
            </a:r>
            <a:r>
              <a:rPr lang="mr-IN" dirty="0" smtClean="0">
                <a:solidFill>
                  <a:srgbClr val="595959"/>
                </a:solidFill>
                <a:cs typeface="Courier"/>
              </a:rPr>
              <a:t>–</a:t>
            </a:r>
            <a:r>
              <a:rPr lang="en-US" dirty="0" smtClean="0">
                <a:solidFill>
                  <a:srgbClr val="595959"/>
                </a:solidFill>
                <a:cs typeface="Courier"/>
              </a:rPr>
              <a:t> where and when we saw it</a:t>
            </a:r>
          </a:p>
          <a:p>
            <a:pPr lvl="1"/>
            <a:endParaRPr lang="en-US" dirty="0" smtClean="0">
              <a:solidFill>
                <a:srgbClr val="595959"/>
              </a:solidFill>
              <a:latin typeface="Courier"/>
              <a:cs typeface="Courier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Thing: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 (String) </a:t>
            </a:r>
            <a:r>
              <a:rPr lang="mr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used to refer to a unique item (it’s a database)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 (String) </a:t>
            </a:r>
            <a:r>
              <a:rPr lang="mr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species of thing we saw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595959"/>
              </a:solidFill>
              <a:latin typeface="Courier"/>
              <a:cs typeface="Courier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Event: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(String) </a:t>
            </a:r>
            <a:r>
              <a:rPr lang="mr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to refer to a unique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hing (Thing) </a:t>
            </a:r>
            <a:r>
              <a:rPr lang="mr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reference to the thing we saw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ate (Timestamp) </a:t>
            </a:r>
            <a:r>
              <a:rPr lang="mr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data and time it was seen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ostcode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(String) </a:t>
            </a:r>
            <a:r>
              <a:rPr lang="mr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 easy-to-search location reference</a:t>
            </a:r>
          </a:p>
          <a:p>
            <a:pPr marL="800100" lvl="1" indent="-342900">
              <a:buFont typeface="Arial"/>
              <a:buChar char="•"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(Double) </a:t>
            </a:r>
            <a:r>
              <a:rPr lang="mr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latitude (degrees). A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plottable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location reference</a:t>
            </a:r>
          </a:p>
          <a:p>
            <a:pPr marL="800100" lvl="1" indent="-342900">
              <a:buFont typeface="Arial"/>
              <a:buChar char="•"/>
            </a:pP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lon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(Double) </a:t>
            </a:r>
            <a:r>
              <a:rPr lang="mr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longitude (degrees).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5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tlet_entity_store_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6" y="2115446"/>
            <a:ext cx="3530600" cy="255028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/>
          <p:cNvGrpSpPr/>
          <p:nvPr/>
        </p:nvGrpSpPr>
        <p:grpSpPr>
          <a:xfrm>
            <a:off x="5046131" y="3696300"/>
            <a:ext cx="3928533" cy="1600200"/>
            <a:chOff x="4487334" y="3653367"/>
            <a:chExt cx="3928533" cy="1600200"/>
          </a:xfrm>
        </p:grpSpPr>
        <p:sp>
          <p:nvSpPr>
            <p:cNvPr id="8" name="Rounded Rectangle 7"/>
            <p:cNvSpPr/>
            <p:nvPr/>
          </p:nvSpPr>
          <p:spPr>
            <a:xfrm>
              <a:off x="4487334" y="3653367"/>
              <a:ext cx="3928533" cy="1600200"/>
            </a:xfrm>
            <a:prstGeom prst="roundRect">
              <a:avLst>
                <a:gd name="adj" fmla="val 7672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restlet_entity_store_define_entity_thing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6384" y="3738034"/>
              <a:ext cx="3684016" cy="1409700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Task </a:t>
            </a:r>
            <a:r>
              <a:rPr lang="en-US" dirty="0">
                <a:solidFill>
                  <a:srgbClr val="262626"/>
                </a:solidFill>
              </a:rPr>
              <a:t>3</a:t>
            </a:r>
            <a:r>
              <a:rPr lang="en-US" dirty="0" smtClean="0">
                <a:solidFill>
                  <a:srgbClr val="262626"/>
                </a:solidFill>
              </a:rPr>
              <a:t>: </a:t>
            </a:r>
            <a:r>
              <a:rPr lang="en-US" dirty="0" smtClean="0">
                <a:solidFill>
                  <a:srgbClr val="FF6666"/>
                </a:solidFill>
              </a:rPr>
              <a:t>Create your own </a:t>
            </a:r>
            <a:r>
              <a:rPr lang="en-US" dirty="0" err="1" smtClean="0">
                <a:solidFill>
                  <a:srgbClr val="FF6666"/>
                </a:solidFill>
              </a:rPr>
              <a:t>RESTful</a:t>
            </a:r>
            <a:r>
              <a:rPr lang="en-US" dirty="0" smtClean="0">
                <a:solidFill>
                  <a:srgbClr val="FF6666"/>
                </a:solidFill>
              </a:rPr>
              <a:t> service 4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23534" y="1578504"/>
            <a:ext cx="692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FF"/>
                </a:solidFill>
              </a:rPr>
              <a:t>Service: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 this part, we’ll define the Thing entity in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RESTlet’s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entity store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3467" y="1965942"/>
            <a:ext cx="7323666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We’re looking at our new, empty entity store: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We’re going to add a ‘Thing’ entity: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Click on Add: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In the dialog, name &amp; describe the entity: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 smtClean="0"/>
              <a:t>Click on Add.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Confirm you can see the ‘Thing’ entity: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800100" lvl="1" indent="-342900">
              <a:buFont typeface="Arial"/>
              <a:buChar char="•"/>
            </a:pPr>
            <a:endParaRPr lang="en-US" dirty="0" smtClean="0"/>
          </a:p>
          <a:p>
            <a:pPr marL="800100" lvl="1" indent="-342900">
              <a:buFont typeface="Arial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83600" y="3132667"/>
            <a:ext cx="440266" cy="26246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01000" y="4826002"/>
            <a:ext cx="736600" cy="34773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restlet_entity_store_with_th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14" y="4278383"/>
            <a:ext cx="3340918" cy="2444749"/>
          </a:xfrm>
          <a:prstGeom prst="rect">
            <a:avLst/>
          </a:prstGeom>
        </p:spPr>
      </p:pic>
      <p:sp>
        <p:nvSpPr>
          <p:cNvPr id="16" name="Line Callout 1 15"/>
          <p:cNvSpPr/>
          <p:nvPr/>
        </p:nvSpPr>
        <p:spPr>
          <a:xfrm>
            <a:off x="5393265" y="5825066"/>
            <a:ext cx="1888067" cy="665191"/>
          </a:xfrm>
          <a:prstGeom prst="borderCallout1">
            <a:avLst>
              <a:gd name="adj1" fmla="val 18750"/>
              <a:gd name="adj2" fmla="val -8333"/>
              <a:gd name="adj3" fmla="val -21675"/>
              <a:gd name="adj4" fmla="val -16236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21867" y="5843927"/>
            <a:ext cx="1405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Note: RESTlet has already populated ‘Thing’ with an id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281844" y="1063679"/>
            <a:ext cx="852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(3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2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726879" y="1965942"/>
            <a:ext cx="3340918" cy="2444749"/>
            <a:chOff x="5390743" y="2051649"/>
            <a:chExt cx="3340918" cy="2444749"/>
          </a:xfrm>
        </p:grpSpPr>
        <p:pic>
          <p:nvPicPr>
            <p:cNvPr id="13" name="Picture 12" descr="restlet_entity_store_with_thin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743" y="2051649"/>
              <a:ext cx="3340918" cy="244474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740400" y="3246967"/>
              <a:ext cx="203200" cy="139699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046131" y="3696300"/>
            <a:ext cx="3928533" cy="2044100"/>
            <a:chOff x="5046131" y="3696300"/>
            <a:chExt cx="3928533" cy="2044100"/>
          </a:xfrm>
        </p:grpSpPr>
        <p:sp>
          <p:nvSpPr>
            <p:cNvPr id="8" name="Rounded Rectangle 7"/>
            <p:cNvSpPr/>
            <p:nvPr/>
          </p:nvSpPr>
          <p:spPr>
            <a:xfrm>
              <a:off x="5046131" y="3696300"/>
              <a:ext cx="3928533" cy="2044100"/>
            </a:xfrm>
            <a:prstGeom prst="roundRect">
              <a:avLst>
                <a:gd name="adj" fmla="val 7672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restlet_entity_store_define_entity_thing_property_nam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0221" y="3776133"/>
              <a:ext cx="3114225" cy="186055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Task </a:t>
            </a:r>
            <a:r>
              <a:rPr lang="en-US" dirty="0">
                <a:solidFill>
                  <a:srgbClr val="262626"/>
                </a:solidFill>
              </a:rPr>
              <a:t>3</a:t>
            </a:r>
            <a:r>
              <a:rPr lang="en-US" dirty="0" smtClean="0">
                <a:solidFill>
                  <a:srgbClr val="262626"/>
                </a:solidFill>
              </a:rPr>
              <a:t>: </a:t>
            </a:r>
            <a:r>
              <a:rPr lang="en-US" dirty="0" smtClean="0">
                <a:solidFill>
                  <a:srgbClr val="FF6666"/>
                </a:solidFill>
              </a:rPr>
              <a:t>Create your own </a:t>
            </a:r>
            <a:r>
              <a:rPr lang="en-US" dirty="0" err="1" smtClean="0">
                <a:solidFill>
                  <a:srgbClr val="FF6666"/>
                </a:solidFill>
              </a:rPr>
              <a:t>RESTful</a:t>
            </a:r>
            <a:r>
              <a:rPr lang="en-US" dirty="0" smtClean="0">
                <a:solidFill>
                  <a:srgbClr val="FF6666"/>
                </a:solidFill>
              </a:rPr>
              <a:t> service 5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23534" y="1578504"/>
            <a:ext cx="705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FF"/>
                </a:solidFill>
              </a:rPr>
              <a:t>Service: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 this part, we’ll populate the Thing entity with typed properties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3467" y="1965942"/>
            <a:ext cx="7323666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We’re looking at our entity store: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We’re going to add a property to the ‘Thing’: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Click on ‘+’: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In the dialog, name &amp; describe the property: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 smtClean="0"/>
              <a:t>Click on Add.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Confirm you can see the new property: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800100" lvl="1" indent="-342900">
              <a:buFont typeface="Arial"/>
              <a:buChar char="•"/>
            </a:pPr>
            <a:endParaRPr lang="en-US" dirty="0" smtClean="0"/>
          </a:p>
          <a:p>
            <a:pPr marL="800100" lvl="1" indent="-342900">
              <a:buFont typeface="Arial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47846" y="5297419"/>
            <a:ext cx="736600" cy="34773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restlet_entity_store_with_populated_th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67" y="4300627"/>
            <a:ext cx="3371367" cy="244730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281844" y="1063679"/>
            <a:ext cx="852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(3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69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Task </a:t>
            </a:r>
            <a:r>
              <a:rPr lang="en-US" dirty="0">
                <a:solidFill>
                  <a:srgbClr val="262626"/>
                </a:solidFill>
              </a:rPr>
              <a:t>3</a:t>
            </a:r>
            <a:r>
              <a:rPr lang="en-US" dirty="0" smtClean="0">
                <a:solidFill>
                  <a:srgbClr val="262626"/>
                </a:solidFill>
              </a:rPr>
              <a:t>: </a:t>
            </a:r>
            <a:r>
              <a:rPr lang="en-US" dirty="0" smtClean="0">
                <a:solidFill>
                  <a:srgbClr val="FF6666"/>
                </a:solidFill>
              </a:rPr>
              <a:t>Create your own </a:t>
            </a:r>
            <a:r>
              <a:rPr lang="en-US" dirty="0" err="1" smtClean="0">
                <a:solidFill>
                  <a:srgbClr val="FF6666"/>
                </a:solidFill>
              </a:rPr>
              <a:t>RESTful</a:t>
            </a:r>
            <a:r>
              <a:rPr lang="en-US" dirty="0" smtClean="0">
                <a:solidFill>
                  <a:srgbClr val="FF6666"/>
                </a:solidFill>
              </a:rPr>
              <a:t> service 6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23534" y="1578504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FF"/>
                </a:solidFill>
              </a:rPr>
              <a:t>Service: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 this part, you’ll create and populate the ‘Event’ property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3467" y="1965942"/>
            <a:ext cx="73236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 you did for ‘Thing’, create an entity called ‘Event’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Define the properties of Event</a:t>
            </a:r>
            <a:r>
              <a:rPr lang="en-US" dirty="0"/>
              <a:t>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 (String) </a:t>
            </a:r>
            <a:r>
              <a:rPr lang="mr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used to refer to a unique item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thing (Thing) </a:t>
            </a:r>
            <a:r>
              <a:rPr lang="mr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reference to the thing we saw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 (Timestamp) </a:t>
            </a:r>
            <a:r>
              <a:rPr lang="mr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data and time it was seen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ostcode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(String) </a:t>
            </a:r>
            <a:r>
              <a:rPr lang="mr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 easy-to-search location reference</a:t>
            </a:r>
          </a:p>
          <a:p>
            <a:pPr marL="800100" lvl="1" indent="-342900">
              <a:buFont typeface="Arial"/>
              <a:buChar char="•"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(Double) </a:t>
            </a:r>
            <a:r>
              <a:rPr lang="mr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latitude (degrees). A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plottable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location reference</a:t>
            </a:r>
          </a:p>
          <a:p>
            <a:pPr marL="800100" lvl="1" indent="-342900">
              <a:buFont typeface="Arial"/>
              <a:buChar char="•"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(Double) </a:t>
            </a:r>
            <a:r>
              <a:rPr lang="mr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longitude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(degrees)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Here’s what you should finish with: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 descr="restlet_entity_store_thing_ev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3" y="3933374"/>
            <a:ext cx="3547533" cy="292462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281844" y="1063679"/>
            <a:ext cx="969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(10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93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Task </a:t>
            </a:r>
            <a:r>
              <a:rPr lang="en-US" dirty="0">
                <a:solidFill>
                  <a:srgbClr val="262626"/>
                </a:solidFill>
              </a:rPr>
              <a:t>3</a:t>
            </a:r>
            <a:r>
              <a:rPr lang="en-US" dirty="0" smtClean="0">
                <a:solidFill>
                  <a:srgbClr val="262626"/>
                </a:solidFill>
              </a:rPr>
              <a:t>: </a:t>
            </a:r>
            <a:r>
              <a:rPr lang="en-US" dirty="0" smtClean="0">
                <a:solidFill>
                  <a:srgbClr val="FF6666"/>
                </a:solidFill>
              </a:rPr>
              <a:t>Create your own </a:t>
            </a:r>
            <a:r>
              <a:rPr lang="en-US" dirty="0" err="1" smtClean="0">
                <a:solidFill>
                  <a:srgbClr val="FF6666"/>
                </a:solidFill>
              </a:rPr>
              <a:t>RESTful</a:t>
            </a:r>
            <a:r>
              <a:rPr lang="en-US" dirty="0" smtClean="0">
                <a:solidFill>
                  <a:srgbClr val="FF6666"/>
                </a:solidFill>
              </a:rPr>
              <a:t> service 7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23534" y="1578504"/>
            <a:ext cx="502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FF"/>
                </a:solidFill>
              </a:rPr>
              <a:t>Service: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 this part, you’ll deploy your entity store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3467" y="1965942"/>
            <a:ext cx="73236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You’ve defined your entity store, but to do anything, it needs to be deployed. Click the ‘Deploy’ button!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You’ll see </a:t>
            </a:r>
            <a:r>
              <a:rPr lang="en-US" dirty="0" err="1" smtClean="0"/>
              <a:t>Restlet</a:t>
            </a:r>
            <a:r>
              <a:rPr lang="en-US" dirty="0" smtClean="0"/>
              <a:t> go through the deployment process: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Now you have an online database.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Each entity is a table in the database.</a:t>
            </a:r>
          </a:p>
        </p:txBody>
      </p:sp>
      <p:pic>
        <p:nvPicPr>
          <p:cNvPr id="6" name="Picture 5" descr="restlet_deploy_butt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767" y="2338916"/>
            <a:ext cx="1752600" cy="6731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763708" y="3406148"/>
            <a:ext cx="3928533" cy="2044100"/>
            <a:chOff x="5046131" y="3696300"/>
            <a:chExt cx="3928533" cy="2044100"/>
          </a:xfrm>
        </p:grpSpPr>
        <p:sp>
          <p:nvSpPr>
            <p:cNvPr id="9" name="Rounded Rectangle 8"/>
            <p:cNvSpPr/>
            <p:nvPr/>
          </p:nvSpPr>
          <p:spPr>
            <a:xfrm>
              <a:off x="5046131" y="3696300"/>
              <a:ext cx="3928533" cy="2044100"/>
            </a:xfrm>
            <a:prstGeom prst="roundRect">
              <a:avLst>
                <a:gd name="adj" fmla="val 7672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restlet_deploymen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6293" y="3763864"/>
              <a:ext cx="3295948" cy="1921934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5281844" y="1063679"/>
            <a:ext cx="852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(2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91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Task </a:t>
            </a:r>
            <a:r>
              <a:rPr lang="en-US" dirty="0">
                <a:solidFill>
                  <a:srgbClr val="262626"/>
                </a:solidFill>
              </a:rPr>
              <a:t>3</a:t>
            </a:r>
            <a:r>
              <a:rPr lang="en-US" dirty="0" smtClean="0">
                <a:solidFill>
                  <a:srgbClr val="262626"/>
                </a:solidFill>
              </a:rPr>
              <a:t>: </a:t>
            </a:r>
            <a:r>
              <a:rPr lang="en-US" dirty="0" smtClean="0">
                <a:solidFill>
                  <a:srgbClr val="FF6666"/>
                </a:solidFill>
              </a:rPr>
              <a:t>Create your own </a:t>
            </a:r>
            <a:r>
              <a:rPr lang="en-US" dirty="0" err="1" smtClean="0">
                <a:solidFill>
                  <a:srgbClr val="FF6666"/>
                </a:solidFill>
              </a:rPr>
              <a:t>RESTful</a:t>
            </a:r>
            <a:r>
              <a:rPr lang="en-US" dirty="0" smtClean="0">
                <a:solidFill>
                  <a:srgbClr val="FF6666"/>
                </a:solidFill>
              </a:rPr>
              <a:t> service 8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23534" y="1578504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FF"/>
                </a:solidFill>
              </a:rPr>
              <a:t>Service: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 this part, you’ll create some data entries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3467" y="1965942"/>
            <a:ext cx="73236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an entry for a Thing: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You’ll see </a:t>
            </a:r>
            <a:r>
              <a:rPr lang="en-US" dirty="0" err="1" smtClean="0"/>
              <a:t>Restlet</a:t>
            </a:r>
            <a:r>
              <a:rPr lang="en-US" dirty="0" smtClean="0"/>
              <a:t> go through the deployment process: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Click on the Entity you want to add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Click on ‘Browser’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Click on ‘Add’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Restlet</a:t>
            </a:r>
            <a:r>
              <a:rPr lang="en-US" dirty="0" smtClean="0"/>
              <a:t> gives you a dialog to add the properties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I’ve added ‘Domestic Cat’</a:t>
            </a:r>
          </a:p>
        </p:txBody>
      </p:sp>
      <p:pic>
        <p:nvPicPr>
          <p:cNvPr id="5" name="Picture 4" descr="restlet_add_data_th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" y="2429964"/>
            <a:ext cx="8288867" cy="191340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81844" y="1063679"/>
            <a:ext cx="852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(3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20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Task </a:t>
            </a:r>
            <a:r>
              <a:rPr lang="en-US" dirty="0">
                <a:solidFill>
                  <a:srgbClr val="262626"/>
                </a:solidFill>
              </a:rPr>
              <a:t>3</a:t>
            </a:r>
            <a:r>
              <a:rPr lang="en-US" dirty="0" smtClean="0">
                <a:solidFill>
                  <a:srgbClr val="262626"/>
                </a:solidFill>
              </a:rPr>
              <a:t>: </a:t>
            </a:r>
            <a:r>
              <a:rPr lang="en-US" dirty="0" smtClean="0">
                <a:solidFill>
                  <a:srgbClr val="FF6666"/>
                </a:solidFill>
              </a:rPr>
              <a:t>Create your own </a:t>
            </a:r>
            <a:r>
              <a:rPr lang="en-US" dirty="0" err="1" smtClean="0">
                <a:solidFill>
                  <a:srgbClr val="FF6666"/>
                </a:solidFill>
              </a:rPr>
              <a:t>RESTful</a:t>
            </a:r>
            <a:r>
              <a:rPr lang="en-US" dirty="0" smtClean="0">
                <a:solidFill>
                  <a:srgbClr val="FF6666"/>
                </a:solidFill>
              </a:rPr>
              <a:t> service 8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23534" y="1578504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FF"/>
                </a:solidFill>
              </a:rPr>
              <a:t>Service: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 this part, you’ll create some data entries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3467" y="1965942"/>
            <a:ext cx="7323666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an entry for an Event: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the Id of the Thing you want to reference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a new event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Give it the post code of the The Shed (M1 5GD)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Give it the approximate location:</a:t>
            </a:r>
          </a:p>
          <a:p>
            <a:pPr marL="800100" lvl="1" indent="-342900">
              <a:buFont typeface="Arial"/>
              <a:buChar char="•"/>
            </a:pPr>
            <a:r>
              <a:rPr lang="mr-IN" dirty="0" smtClean="0"/>
              <a:t>lat</a:t>
            </a:r>
            <a:r>
              <a:rPr lang="en-GB" dirty="0" smtClean="0"/>
              <a:t>: </a:t>
            </a:r>
            <a:r>
              <a:rPr lang="mr-IN" dirty="0" smtClean="0"/>
              <a:t>53.474300</a:t>
            </a:r>
            <a:endParaRPr lang="en-GB" dirty="0" smtClean="0"/>
          </a:p>
          <a:p>
            <a:pPr marL="800100" lvl="1" indent="-342900">
              <a:buFont typeface="Arial"/>
              <a:buChar char="•"/>
            </a:pPr>
            <a:r>
              <a:rPr lang="mr-IN" dirty="0" smtClean="0"/>
              <a:t>lon</a:t>
            </a:r>
            <a:r>
              <a:rPr lang="en-GB" dirty="0" smtClean="0"/>
              <a:t>: -</a:t>
            </a:r>
            <a:r>
              <a:rPr lang="mr-IN" dirty="0" smtClean="0"/>
              <a:t>2.246820</a:t>
            </a:r>
            <a:endParaRPr lang="mr-IN" dirty="0"/>
          </a:p>
          <a:p>
            <a:pPr marL="800100" lvl="1" indent="-342900">
              <a:buFont typeface="Arial"/>
              <a:buChar char="•"/>
            </a:pPr>
            <a:endParaRPr lang="en-US" dirty="0" smtClean="0"/>
          </a:p>
        </p:txBody>
      </p:sp>
      <p:pic>
        <p:nvPicPr>
          <p:cNvPr id="6" name="Picture 5" descr="restlet_add_data_ev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2382477"/>
            <a:ext cx="7696201" cy="24655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81844" y="1063679"/>
            <a:ext cx="852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(3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0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80"/>
                </a:solidFill>
              </a:rPr>
              <a:t>Today</a:t>
            </a:r>
            <a:endParaRPr lang="en-US" dirty="0">
              <a:solidFill>
                <a:srgbClr val="FF008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8000FF"/>
                </a:solidFill>
              </a:rPr>
              <a:t>Tasks: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Today is a tour of REST APIs and Platforms as a service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Lots to do! </a:t>
            </a:r>
            <a:r>
              <a:rPr lang="en-US" sz="2600" i="1" dirty="0" smtClean="0">
                <a:solidFill>
                  <a:schemeClr val="bg2">
                    <a:lumMod val="25000"/>
                  </a:schemeClr>
                </a:solidFill>
              </a:rPr>
              <a:t>Try and keep to the timings, then we’ll have some fun at the end.</a:t>
            </a: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Categories: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rgbClr val="8000FF"/>
                </a:solidFill>
              </a:rPr>
              <a:t>Identity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Make sure you are using your development identity. Log into the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google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account you created previously.</a:t>
            </a:r>
          </a:p>
          <a:p>
            <a:r>
              <a:rPr lang="en-US" dirty="0" smtClean="0">
                <a:solidFill>
                  <a:srgbClr val="FF6666"/>
                </a:solidFill>
              </a:rPr>
              <a:t>Editor / IDE</a:t>
            </a:r>
          </a:p>
          <a:p>
            <a:pPr lvl="1"/>
            <a:r>
              <a:rPr lang="en-US" dirty="0" smtClean="0">
                <a:solidFill>
                  <a:srgbClr val="262626"/>
                </a:solidFill>
              </a:rPr>
              <a:t>We’re going to use</a:t>
            </a:r>
          </a:p>
          <a:p>
            <a:pPr lvl="2"/>
            <a:r>
              <a:rPr lang="en-US" dirty="0" err="1" smtClean="0">
                <a:solidFill>
                  <a:srgbClr val="262626"/>
                </a:solidFill>
              </a:rPr>
              <a:t>VSCode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smtClean="0">
                <a:solidFill>
                  <a:srgbClr val="262626"/>
                </a:solidFill>
              </a:rPr>
              <a:t>+ </a:t>
            </a:r>
            <a:r>
              <a:rPr lang="en-US" dirty="0">
                <a:hlinkClick r:id="rId2"/>
              </a:rPr>
              <a:t>vscode-http-</a:t>
            </a:r>
            <a:r>
              <a:rPr lang="en-US" dirty="0" smtClean="0">
                <a:hlinkClick r:id="rId2"/>
              </a:rPr>
              <a:t>client</a:t>
            </a:r>
            <a:endParaRPr lang="en-US" dirty="0" smtClean="0"/>
          </a:p>
          <a:p>
            <a:pPr lvl="1"/>
            <a:r>
              <a:rPr lang="en-US" dirty="0" smtClean="0"/>
              <a:t>Sending HTTP requests</a:t>
            </a:r>
          </a:p>
          <a:p>
            <a:r>
              <a:rPr lang="en-US" dirty="0" err="1" smtClean="0">
                <a:solidFill>
                  <a:srgbClr val="008000"/>
                </a:solidFill>
              </a:rPr>
              <a:t>PaaS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We’re going to use</a:t>
            </a:r>
            <a:endParaRPr lang="en-US" dirty="0"/>
          </a:p>
          <a:p>
            <a:pPr lvl="2"/>
            <a:r>
              <a:rPr lang="en-GB" dirty="0">
                <a:hlinkClick r:id="rId3"/>
              </a:rPr>
              <a:t>RESTlet </a:t>
            </a:r>
            <a:r>
              <a:rPr lang="en-GB" dirty="0" smtClean="0">
                <a:hlinkClick r:id="rId3"/>
              </a:rPr>
              <a:t>cloud</a:t>
            </a:r>
            <a:endParaRPr lang="en-GB" dirty="0" smtClean="0"/>
          </a:p>
          <a:p>
            <a:pPr lvl="1"/>
            <a:r>
              <a:rPr lang="en-GB" dirty="0" smtClean="0">
                <a:solidFill>
                  <a:srgbClr val="262626"/>
                </a:solidFill>
              </a:rPr>
              <a:t>Demo a working service</a:t>
            </a:r>
          </a:p>
          <a:p>
            <a:pPr lvl="1"/>
            <a:r>
              <a:rPr lang="en-GB" dirty="0" smtClean="0">
                <a:solidFill>
                  <a:srgbClr val="262626"/>
                </a:solidFill>
              </a:rPr>
              <a:t>Create your own service</a:t>
            </a:r>
          </a:p>
          <a:p>
            <a:pPr lvl="2"/>
            <a:r>
              <a:rPr lang="en-GB" dirty="0" smtClean="0">
                <a:solidFill>
                  <a:srgbClr val="262626"/>
                </a:solidFill>
              </a:rPr>
              <a:t>create an account</a:t>
            </a:r>
          </a:p>
          <a:p>
            <a:pPr lvl="2"/>
            <a:r>
              <a:rPr lang="en-GB" dirty="0" smtClean="0">
                <a:solidFill>
                  <a:srgbClr val="262626"/>
                </a:solidFill>
              </a:rPr>
              <a:t>create a database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c</a:t>
            </a:r>
            <a:r>
              <a:rPr lang="en-GB" dirty="0" smtClean="0">
                <a:solidFill>
                  <a:srgbClr val="262626"/>
                </a:solidFill>
              </a:rPr>
              <a:t>reate a REST API</a:t>
            </a:r>
          </a:p>
          <a:p>
            <a:pPr lvl="2"/>
            <a:r>
              <a:rPr lang="en-GB" dirty="0" smtClean="0">
                <a:solidFill>
                  <a:srgbClr val="262626"/>
                </a:solidFill>
              </a:rPr>
              <a:t>query the API  </a:t>
            </a:r>
          </a:p>
          <a:p>
            <a:pPr lvl="2"/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351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Task </a:t>
            </a:r>
            <a:r>
              <a:rPr lang="en-US" dirty="0">
                <a:solidFill>
                  <a:srgbClr val="262626"/>
                </a:solidFill>
              </a:rPr>
              <a:t>3</a:t>
            </a:r>
            <a:r>
              <a:rPr lang="en-US" dirty="0" smtClean="0">
                <a:solidFill>
                  <a:srgbClr val="262626"/>
                </a:solidFill>
              </a:rPr>
              <a:t>: </a:t>
            </a:r>
            <a:r>
              <a:rPr lang="en-US" dirty="0" smtClean="0">
                <a:solidFill>
                  <a:srgbClr val="FF6666"/>
                </a:solidFill>
              </a:rPr>
              <a:t>Create your own </a:t>
            </a:r>
            <a:r>
              <a:rPr lang="en-US" dirty="0" err="1" smtClean="0">
                <a:solidFill>
                  <a:srgbClr val="FF6666"/>
                </a:solidFill>
              </a:rPr>
              <a:t>RESTful</a:t>
            </a:r>
            <a:r>
              <a:rPr lang="en-US" dirty="0" smtClean="0">
                <a:solidFill>
                  <a:srgbClr val="FF6666"/>
                </a:solidFill>
              </a:rPr>
              <a:t> service 9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23534" y="1578504"/>
            <a:ext cx="746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FF"/>
                </a:solidFill>
              </a:rPr>
              <a:t>Service: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 this part, you’ll create an interface definition from the Entity Store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3467" y="1965942"/>
            <a:ext cx="7323666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You have entered a definition which </a:t>
            </a:r>
            <a:r>
              <a:rPr lang="en-US" dirty="0" err="1" smtClean="0"/>
              <a:t>Restlet</a:t>
            </a:r>
            <a:r>
              <a:rPr lang="en-US" dirty="0" smtClean="0"/>
              <a:t> has used to create a database schema and populate a database for you.</a:t>
            </a:r>
          </a:p>
          <a:p>
            <a:r>
              <a:rPr lang="en-US" dirty="0" err="1" smtClean="0"/>
              <a:t>Restlet</a:t>
            </a:r>
            <a:r>
              <a:rPr lang="en-US" dirty="0" smtClean="0"/>
              <a:t> will use the same definition to create a general-purpose CRUD API for you: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We’re looking at our Entity Store: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Click the ‘gear’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Choose ‘Export Web API’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Specify: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 smtClean="0"/>
              <a:t>a name for the API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/>
              <a:t>a</a:t>
            </a:r>
            <a:r>
              <a:rPr lang="en-US" dirty="0" smtClean="0"/>
              <a:t> unique domain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Click on ‘Add’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Restlet</a:t>
            </a:r>
            <a:r>
              <a:rPr lang="en-US" dirty="0" smtClean="0"/>
              <a:t> will create an interface definition for you.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15" y="2940050"/>
            <a:ext cx="2089552" cy="1231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932" y="4351498"/>
            <a:ext cx="3077633" cy="15455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81844" y="1063679"/>
            <a:ext cx="852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(3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44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Task </a:t>
            </a:r>
            <a:r>
              <a:rPr lang="en-US" dirty="0">
                <a:solidFill>
                  <a:srgbClr val="262626"/>
                </a:solidFill>
              </a:rPr>
              <a:t>3</a:t>
            </a:r>
            <a:r>
              <a:rPr lang="en-US" dirty="0" smtClean="0">
                <a:solidFill>
                  <a:srgbClr val="262626"/>
                </a:solidFill>
              </a:rPr>
              <a:t>: </a:t>
            </a:r>
            <a:r>
              <a:rPr lang="en-US" dirty="0" smtClean="0">
                <a:solidFill>
                  <a:srgbClr val="FF6666"/>
                </a:solidFill>
              </a:rPr>
              <a:t>Create your own </a:t>
            </a:r>
            <a:r>
              <a:rPr lang="en-US" dirty="0" err="1" smtClean="0">
                <a:solidFill>
                  <a:srgbClr val="FF6666"/>
                </a:solidFill>
              </a:rPr>
              <a:t>RESTful</a:t>
            </a:r>
            <a:r>
              <a:rPr lang="en-US" dirty="0" smtClean="0">
                <a:solidFill>
                  <a:srgbClr val="FF6666"/>
                </a:solidFill>
              </a:rPr>
              <a:t> service 10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23534" y="1578504"/>
            <a:ext cx="422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FF"/>
                </a:solidFill>
              </a:rPr>
              <a:t>Service: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 this part, you’ll confirm your API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3467" y="1965942"/>
            <a:ext cx="73236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Here’s the API on my account:</a:t>
            </a:r>
          </a:p>
          <a:p>
            <a:endParaRPr lang="en-US" dirty="0"/>
          </a:p>
          <a:p>
            <a:r>
              <a:rPr lang="en-US" dirty="0" smtClean="0"/>
              <a:t>How did yours go?</a:t>
            </a:r>
          </a:p>
          <a:p>
            <a:endParaRPr lang="en-US" dirty="0"/>
          </a:p>
          <a:p>
            <a:r>
              <a:rPr lang="en-US" dirty="0" smtClean="0"/>
              <a:t>We’re not quite ready yet </a:t>
            </a:r>
            <a:r>
              <a:rPr lang="mr-IN" dirty="0" smtClean="0"/>
              <a:t>–</a:t>
            </a:r>
            <a:r>
              <a:rPr lang="en-US" dirty="0" smtClean="0"/>
              <a:t> we need to deploy.</a:t>
            </a:r>
          </a:p>
        </p:txBody>
      </p:sp>
      <p:pic>
        <p:nvPicPr>
          <p:cNvPr id="8" name="Picture 7" descr="restlet_api_defini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310" y="1695009"/>
            <a:ext cx="2599779" cy="489205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174066" y="2032000"/>
            <a:ext cx="330200" cy="2878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31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Task </a:t>
            </a:r>
            <a:r>
              <a:rPr lang="en-US" dirty="0">
                <a:solidFill>
                  <a:srgbClr val="262626"/>
                </a:solidFill>
              </a:rPr>
              <a:t>3</a:t>
            </a:r>
            <a:r>
              <a:rPr lang="en-US" dirty="0" smtClean="0">
                <a:solidFill>
                  <a:srgbClr val="262626"/>
                </a:solidFill>
              </a:rPr>
              <a:t>: </a:t>
            </a:r>
            <a:r>
              <a:rPr lang="en-US" dirty="0" smtClean="0">
                <a:solidFill>
                  <a:srgbClr val="FF6666"/>
                </a:solidFill>
              </a:rPr>
              <a:t>Create your own </a:t>
            </a:r>
            <a:r>
              <a:rPr lang="en-US" dirty="0" err="1" smtClean="0">
                <a:solidFill>
                  <a:srgbClr val="FF6666"/>
                </a:solidFill>
              </a:rPr>
              <a:t>RESTful</a:t>
            </a:r>
            <a:r>
              <a:rPr lang="en-US" dirty="0" smtClean="0">
                <a:solidFill>
                  <a:srgbClr val="FF6666"/>
                </a:solidFill>
              </a:rPr>
              <a:t> service 11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23534" y="1578504"/>
            <a:ext cx="413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FF"/>
                </a:solidFill>
              </a:rPr>
              <a:t>Service: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 this part, you’ll deploy your API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 descr="restlet_deploy_butt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567" y="2067983"/>
            <a:ext cx="1752600" cy="673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3467" y="1965942"/>
            <a:ext cx="7323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Deploy the API in the same way as for the Entity Store:</a:t>
            </a:r>
          </a:p>
          <a:p>
            <a:r>
              <a:rPr lang="en-GB" dirty="0" smtClean="0"/>
              <a:t>Click the ‘Deploy’ button!</a:t>
            </a: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4839908" y="2948948"/>
            <a:ext cx="3928533" cy="2044100"/>
            <a:chOff x="4763708" y="3406148"/>
            <a:chExt cx="3928533" cy="2044100"/>
          </a:xfrm>
        </p:grpSpPr>
        <p:sp>
          <p:nvSpPr>
            <p:cNvPr id="11" name="Rounded Rectangle 10"/>
            <p:cNvSpPr/>
            <p:nvPr/>
          </p:nvSpPr>
          <p:spPr>
            <a:xfrm>
              <a:off x="4763708" y="3406148"/>
              <a:ext cx="3928533" cy="2044100"/>
            </a:xfrm>
            <a:prstGeom prst="roundRect">
              <a:avLst>
                <a:gd name="adj" fmla="val 7672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restlet_api_deploymen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9932" y="3495264"/>
              <a:ext cx="3552975" cy="1876189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43467" y="5759009"/>
            <a:ext cx="7323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The API is now deployed, and ready to use.</a:t>
            </a:r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281844" y="1063679"/>
            <a:ext cx="852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(2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16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Task 4: </a:t>
            </a:r>
            <a:r>
              <a:rPr lang="en-US" dirty="0" smtClean="0">
                <a:solidFill>
                  <a:srgbClr val="FF6666"/>
                </a:solidFill>
              </a:rPr>
              <a:t>Query your </a:t>
            </a:r>
            <a:r>
              <a:rPr lang="en-US" dirty="0" err="1" smtClean="0">
                <a:solidFill>
                  <a:srgbClr val="FF6666"/>
                </a:solidFill>
              </a:rPr>
              <a:t>RESTful</a:t>
            </a:r>
            <a:r>
              <a:rPr lang="en-US" dirty="0" smtClean="0">
                <a:solidFill>
                  <a:srgbClr val="FF6666"/>
                </a:solidFill>
              </a:rPr>
              <a:t> service 1 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23534" y="1578504"/>
            <a:ext cx="404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FF"/>
                </a:solidFill>
              </a:rPr>
              <a:t>Service: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 this part, you’ll query your API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3467" y="1965942"/>
            <a:ext cx="7323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Take a look the the Swagger Interface: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643467" y="5689675"/>
            <a:ext cx="73236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 smtClean="0"/>
              <a:t>Try a query to find the Thing you defined, by the name you gave it.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Try a query to find the Event associated with the Thing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Compare with the </a:t>
            </a:r>
            <a:r>
              <a:rPr lang="en-US" dirty="0" smtClean="0">
                <a:hlinkClick r:id="rId2"/>
              </a:rPr>
              <a:t>SightingsAndThings</a:t>
            </a:r>
            <a:r>
              <a:rPr lang="en-US" dirty="0" smtClean="0"/>
              <a:t> service. What do you notice?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01" y="1654988"/>
            <a:ext cx="1765300" cy="680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104" y="2488686"/>
            <a:ext cx="4905497" cy="332798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14061" y="1048306"/>
            <a:ext cx="852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(3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6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821266" y="5194994"/>
            <a:ext cx="6468533" cy="1456266"/>
          </a:xfrm>
          <a:prstGeom prst="roundRect">
            <a:avLst>
              <a:gd name="adj" fmla="val 4546"/>
            </a:avLst>
          </a:prstGeom>
          <a:gradFill>
            <a:gsLst>
              <a:gs pos="0">
                <a:schemeClr val="accent6">
                  <a:lumMod val="75000"/>
                  <a:alpha val="48000"/>
                </a:schemeClr>
              </a:gs>
              <a:gs pos="100000">
                <a:schemeClr val="accent6">
                  <a:lumMod val="20000"/>
                  <a:lumOff val="80000"/>
                  <a:alpha val="49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3534" y="1578504"/>
            <a:ext cx="667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FF"/>
                </a:solidFill>
              </a:rPr>
              <a:t>Service: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 this part, you’ll find access control credentials for your API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3467" y="1965942"/>
            <a:ext cx="3513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We’re looking at the API Definition: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Note, the endpoint is selected. 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666" y="2065867"/>
            <a:ext cx="3200400" cy="125808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11200" y="3405275"/>
            <a:ext cx="398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Take note of the detail for the endpoint: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/>
              <a:t>Authentication: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HTTP Basic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Login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 smtClean="0"/>
              <a:t>password</a:t>
            </a: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4822974" y="3405275"/>
            <a:ext cx="2466825" cy="1656919"/>
            <a:chOff x="4839908" y="3516214"/>
            <a:chExt cx="2466825" cy="1656919"/>
          </a:xfrm>
        </p:grpSpPr>
        <p:sp>
          <p:nvSpPr>
            <p:cNvPr id="12" name="Rounded Rectangle 11"/>
            <p:cNvSpPr/>
            <p:nvPr/>
          </p:nvSpPr>
          <p:spPr>
            <a:xfrm>
              <a:off x="4839908" y="3516214"/>
              <a:ext cx="2466825" cy="1656919"/>
            </a:xfrm>
            <a:prstGeom prst="roundRect">
              <a:avLst>
                <a:gd name="adj" fmla="val 7672"/>
              </a:avLst>
            </a:prstGeom>
            <a:solidFill>
              <a:srgbClr val="F8F8F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7641" y="3611821"/>
              <a:ext cx="2297581" cy="1438545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897466" y="5194994"/>
            <a:ext cx="62908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This is the access control for the API. It is a ‘Shared Secret’</a:t>
            </a:r>
          </a:p>
          <a:p>
            <a:r>
              <a:rPr lang="en-US" sz="1400" dirty="0" smtClean="0"/>
              <a:t>Clients must use this each time they make an HTTP request to the API.</a:t>
            </a:r>
          </a:p>
          <a:p>
            <a:r>
              <a:rPr lang="en-US" sz="1400" dirty="0" smtClean="0"/>
              <a:t>There are many different types of Authentication. It’s up to you which you apply to a service.</a:t>
            </a:r>
          </a:p>
          <a:p>
            <a:r>
              <a:rPr lang="en-US" sz="1400" dirty="0" smtClean="0"/>
              <a:t>Shared Secret is unsuitable to secure data if the client is unsecured. For instance, a Javascript client. In this case, it’s OK to use it to discourage casual use.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Task 4: </a:t>
            </a:r>
            <a:r>
              <a:rPr lang="en-US" dirty="0" smtClean="0">
                <a:solidFill>
                  <a:srgbClr val="FF6666"/>
                </a:solidFill>
              </a:rPr>
              <a:t>Query your </a:t>
            </a:r>
            <a:r>
              <a:rPr lang="en-US" dirty="0" err="1" smtClean="0">
                <a:solidFill>
                  <a:srgbClr val="FF6666"/>
                </a:solidFill>
              </a:rPr>
              <a:t>RESTful</a:t>
            </a:r>
            <a:r>
              <a:rPr lang="en-US" dirty="0" smtClean="0">
                <a:solidFill>
                  <a:srgbClr val="FF6666"/>
                </a:solidFill>
              </a:rPr>
              <a:t> service 2</a:t>
            </a:r>
            <a:endParaRPr lang="en-US" sz="2200" dirty="0"/>
          </a:p>
        </p:txBody>
      </p:sp>
      <p:sp>
        <p:nvSpPr>
          <p:cNvPr id="22" name="Rectangle 21"/>
          <p:cNvSpPr/>
          <p:nvPr/>
        </p:nvSpPr>
        <p:spPr>
          <a:xfrm>
            <a:off x="4514061" y="1048306"/>
            <a:ext cx="852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(2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01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821266" y="5194994"/>
            <a:ext cx="6468533" cy="1456266"/>
          </a:xfrm>
          <a:prstGeom prst="roundRect">
            <a:avLst>
              <a:gd name="adj" fmla="val 4546"/>
            </a:avLst>
          </a:prstGeom>
          <a:gradFill>
            <a:gsLst>
              <a:gs pos="0">
                <a:schemeClr val="accent6">
                  <a:lumMod val="75000"/>
                  <a:alpha val="48000"/>
                </a:schemeClr>
              </a:gs>
              <a:gs pos="100000">
                <a:schemeClr val="accent6">
                  <a:lumMod val="20000"/>
                  <a:lumOff val="80000"/>
                  <a:alpha val="49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3534" y="1578504"/>
            <a:ext cx="759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FF"/>
                </a:solidFill>
              </a:rPr>
              <a:t>Service: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 this part, you’ll query your service using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VSCode’s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HTTP client plugin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7466" y="5194994"/>
            <a:ext cx="62908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To access the API from a client, you will need to use </a:t>
            </a:r>
            <a:r>
              <a:rPr lang="en-US" sz="1400" dirty="0" smtClean="0">
                <a:hlinkClick r:id="rId2"/>
              </a:rPr>
              <a:t>Basic Access Authentication</a:t>
            </a:r>
            <a:r>
              <a:rPr lang="en-US" sz="1400" dirty="0" smtClean="0"/>
              <a:t>, for each HTTP request that you make.</a:t>
            </a:r>
          </a:p>
          <a:p>
            <a:r>
              <a:rPr lang="en-US" sz="1400" dirty="0" smtClean="0"/>
              <a:t>To do this, you need to </a:t>
            </a:r>
            <a:r>
              <a:rPr lang="en-US" sz="1400" dirty="0"/>
              <a:t>add the ‘</a:t>
            </a:r>
            <a:r>
              <a:rPr lang="en-US" sz="1400" dirty="0" smtClean="0"/>
              <a:t>Authorization’ property to the HTTP header.</a:t>
            </a:r>
          </a:p>
          <a:p>
            <a:r>
              <a:rPr lang="en-US" sz="1400" dirty="0" smtClean="0"/>
              <a:t>Construct the value string like this:</a:t>
            </a:r>
          </a:p>
          <a:p>
            <a:endParaRPr lang="en-US" sz="1400" dirty="0" smtClean="0"/>
          </a:p>
          <a:p>
            <a:r>
              <a:rPr lang="en-US" sz="1400" dirty="0" smtClean="0"/>
              <a:t>	“Basic” + “ “ + </a:t>
            </a:r>
            <a:r>
              <a:rPr lang="en-US" sz="1400" dirty="0" smtClean="0">
                <a:hlinkClick r:id="rId3"/>
              </a:rPr>
              <a:t>base64encode</a:t>
            </a:r>
            <a:r>
              <a:rPr lang="en-US" sz="1400" dirty="0" smtClean="0"/>
              <a:t>(login + “:” + password)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2023533"/>
            <a:ext cx="3467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new </a:t>
            </a:r>
            <a:r>
              <a:rPr lang="en-US" dirty="0" err="1" smtClean="0"/>
              <a:t>VSCode</a:t>
            </a:r>
            <a:r>
              <a:rPr lang="en-US" dirty="0" smtClean="0"/>
              <a:t> instance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new, untitled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Right-click, in the working area: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14" name="Picture 13" descr="menu_http_reques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616" y="2108201"/>
            <a:ext cx="3589986" cy="283608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Task 4: </a:t>
            </a:r>
            <a:r>
              <a:rPr lang="en-US" dirty="0" smtClean="0">
                <a:solidFill>
                  <a:srgbClr val="FF6666"/>
                </a:solidFill>
              </a:rPr>
              <a:t>Query your </a:t>
            </a:r>
            <a:r>
              <a:rPr lang="en-US" dirty="0" err="1" smtClean="0">
                <a:solidFill>
                  <a:srgbClr val="FF6666"/>
                </a:solidFill>
              </a:rPr>
              <a:t>RESTful</a:t>
            </a:r>
            <a:r>
              <a:rPr lang="en-US" dirty="0" smtClean="0">
                <a:solidFill>
                  <a:srgbClr val="FF6666"/>
                </a:solidFill>
              </a:rPr>
              <a:t> service 3</a:t>
            </a:r>
            <a:endParaRPr lang="en-US" sz="2200" dirty="0"/>
          </a:p>
        </p:txBody>
      </p:sp>
      <p:sp>
        <p:nvSpPr>
          <p:cNvPr id="18" name="Rectangle 17"/>
          <p:cNvSpPr/>
          <p:nvPr/>
        </p:nvSpPr>
        <p:spPr>
          <a:xfrm>
            <a:off x="4514061" y="1048306"/>
            <a:ext cx="852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(5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16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57" y="3266194"/>
            <a:ext cx="3884119" cy="35275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4267" y="2065865"/>
            <a:ext cx="3518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Fill-in the http-client, like this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Click on ‘Send Request’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Confirm you can see some data: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106333" y="2362200"/>
            <a:ext cx="431800" cy="355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056545" y="3054527"/>
            <a:ext cx="313267" cy="29827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333" y="1614801"/>
            <a:ext cx="4309534" cy="39139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27600" y="4368800"/>
            <a:ext cx="3903133" cy="33866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Task 4: </a:t>
            </a:r>
            <a:r>
              <a:rPr lang="en-US" dirty="0" smtClean="0">
                <a:solidFill>
                  <a:srgbClr val="FF6666"/>
                </a:solidFill>
              </a:rPr>
              <a:t>Query your </a:t>
            </a:r>
            <a:r>
              <a:rPr lang="en-US" dirty="0" err="1" smtClean="0">
                <a:solidFill>
                  <a:srgbClr val="FF6666"/>
                </a:solidFill>
              </a:rPr>
              <a:t>RESTful</a:t>
            </a:r>
            <a:r>
              <a:rPr lang="en-US" dirty="0" smtClean="0">
                <a:solidFill>
                  <a:srgbClr val="FF6666"/>
                </a:solidFill>
              </a:rPr>
              <a:t> service 4</a:t>
            </a:r>
            <a:endParaRPr lang="en-US" sz="2200" dirty="0"/>
          </a:p>
        </p:txBody>
      </p:sp>
      <p:sp>
        <p:nvSpPr>
          <p:cNvPr id="18" name="Rectangle 17"/>
          <p:cNvSpPr/>
          <p:nvPr/>
        </p:nvSpPr>
        <p:spPr>
          <a:xfrm>
            <a:off x="4514061" y="1048306"/>
            <a:ext cx="969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(10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15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262626"/>
                </a:solidFill>
              </a:rPr>
              <a:t>Congratuations</a:t>
            </a:r>
            <a:r>
              <a:rPr lang="en-US" dirty="0" smtClean="0">
                <a:solidFill>
                  <a:srgbClr val="262626"/>
                </a:solidFill>
              </a:rPr>
              <a:t>! </a:t>
            </a:r>
            <a:br>
              <a:rPr lang="en-US" dirty="0" smtClean="0">
                <a:solidFill>
                  <a:srgbClr val="262626"/>
                </a:solidFill>
              </a:rPr>
            </a:br>
            <a:r>
              <a:rPr lang="en-US" dirty="0" smtClean="0">
                <a:solidFill>
                  <a:srgbClr val="FF66FF"/>
                </a:solidFill>
              </a:rPr>
              <a:t>This week you have:</a:t>
            </a:r>
            <a:endParaRPr lang="en-US" dirty="0">
              <a:solidFill>
                <a:srgbClr val="FF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97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E46C0A"/>
                </a:solidFill>
              </a:rPr>
              <a:t>Figured out what the </a:t>
            </a:r>
            <a:r>
              <a:rPr lang="en-US" dirty="0" smtClean="0">
                <a:solidFill>
                  <a:srgbClr val="E46C0A"/>
                </a:solidFill>
                <a:hlinkClick r:id="rId2"/>
              </a:rPr>
              <a:t>JAM stack</a:t>
            </a:r>
            <a:r>
              <a:rPr lang="en-US" dirty="0" smtClean="0">
                <a:solidFill>
                  <a:srgbClr val="E46C0A"/>
                </a:solidFill>
              </a:rPr>
              <a:t> 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8000"/>
                </a:solidFill>
              </a:rPr>
              <a:t>Looked at what goes to make up an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Queried an API using a tool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E46C0A"/>
                </a:solidFill>
              </a:rPr>
              <a:t>Created your own data service with its own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8000"/>
                </a:solidFill>
              </a:rPr>
              <a:t>Secured the API (Just..!) with a shared secret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Made authenticated queries to the API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E46C0A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E46C0A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689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Did you know..?</a:t>
            </a:r>
            <a:endParaRPr lang="en-US" dirty="0">
              <a:solidFill>
                <a:srgbClr val="FF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97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E46C0A"/>
                </a:solidFill>
              </a:rPr>
              <a:t>The interface you have created is the same as that used by the Urban Wild application.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8000"/>
                </a:solidFill>
              </a:rPr>
              <a:t>To have your own Urban Wild application, clone the Urban Wild UI project, and point it at your </a:t>
            </a:r>
            <a:r>
              <a:rPr lang="en-US" dirty="0" err="1" smtClean="0">
                <a:solidFill>
                  <a:srgbClr val="008000"/>
                </a:solidFill>
              </a:rPr>
              <a:t>Restlet</a:t>
            </a:r>
            <a:r>
              <a:rPr lang="en-US" dirty="0" smtClean="0">
                <a:solidFill>
                  <a:srgbClr val="008000"/>
                </a:solidFill>
              </a:rPr>
              <a:t> web service instead.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E46C0A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E46C0A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036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Another thing</a:t>
            </a:r>
            <a:r>
              <a:rPr lang="mr-IN" dirty="0" smtClean="0">
                <a:solidFill>
                  <a:srgbClr val="262626"/>
                </a:solidFill>
              </a:rPr>
              <a:t>…</a:t>
            </a:r>
            <a:endParaRPr lang="en-US" dirty="0">
              <a:solidFill>
                <a:srgbClr val="FF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97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E46C0A"/>
                </a:solidFill>
              </a:rPr>
              <a:t>Restlet</a:t>
            </a:r>
            <a:r>
              <a:rPr lang="en-US" dirty="0" smtClean="0">
                <a:solidFill>
                  <a:srgbClr val="E46C0A"/>
                </a:solidFill>
              </a:rPr>
              <a:t> will export the API as IDL in the form of YAML.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8000"/>
                </a:solidFill>
              </a:rPr>
              <a:t>You can import the YAML into the </a:t>
            </a:r>
            <a:r>
              <a:rPr lang="en-US" dirty="0" smtClean="0">
                <a:solidFill>
                  <a:srgbClr val="008000"/>
                </a:solidFill>
                <a:hlinkClick r:id="rId2"/>
              </a:rPr>
              <a:t>Swagger </a:t>
            </a:r>
            <a:r>
              <a:rPr lang="en-US" dirty="0" err="1" smtClean="0">
                <a:solidFill>
                  <a:srgbClr val="008000"/>
                </a:solidFill>
                <a:hlinkClick r:id="rId2"/>
              </a:rPr>
              <a:t>toolchain</a:t>
            </a:r>
            <a:r>
              <a:rPr lang="en-US" dirty="0" smtClean="0">
                <a:solidFill>
                  <a:srgbClr val="008000"/>
                </a:solidFill>
                <a:hlinkClick r:id="rId2"/>
              </a:rPr>
              <a:t>.</a:t>
            </a:r>
            <a:endParaRPr lang="en-US" dirty="0" smtClean="0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Swagger will export a skeleton Nodejs server which exposes your API.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Why not play with it as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localhost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E46C0A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E46C0A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86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80"/>
                </a:solidFill>
              </a:rPr>
              <a:t>Before We Start</a:t>
            </a:r>
            <a:endParaRPr lang="en-US" dirty="0">
              <a:solidFill>
                <a:srgbClr val="FF008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>
                <a:solidFill>
                  <a:srgbClr val="008000"/>
                </a:solidFill>
                <a:latin typeface="Stencil"/>
                <a:cs typeface="Stencil"/>
              </a:rPr>
              <a:t>The Rules</a:t>
            </a:r>
          </a:p>
          <a:p>
            <a:r>
              <a:rPr lang="en-US" sz="2000" dirty="0" smtClean="0">
                <a:solidFill>
                  <a:srgbClr val="FF0000"/>
                </a:solidFill>
                <a:cs typeface="Stencil"/>
              </a:rPr>
              <a:t>Remember: </a:t>
            </a:r>
            <a:r>
              <a:rPr lang="en-US" sz="2000" dirty="0" smtClean="0">
                <a:solidFill>
                  <a:srgbClr val="008000"/>
                </a:solidFill>
                <a:cs typeface="Stencil"/>
              </a:rPr>
              <a:t>Unless otherwise stated, you should assume your work using on-line resources, like GitHub and Trello will be publicly accessible. It’s a fantastic way to start your employment portfolio. </a:t>
            </a:r>
            <a:r>
              <a:rPr lang="en-US" sz="2000" i="1" dirty="0" smtClean="0">
                <a:solidFill>
                  <a:srgbClr val="008000"/>
                </a:solidFill>
                <a:cs typeface="Stencil"/>
              </a:rPr>
              <a:t>But it can just as easily go the other way.</a:t>
            </a:r>
            <a:r>
              <a:rPr lang="en-US" sz="2000" dirty="0" smtClean="0">
                <a:solidFill>
                  <a:srgbClr val="008000"/>
                </a:solidFill>
                <a:cs typeface="Stencil"/>
              </a:rPr>
              <a:t> So:</a:t>
            </a:r>
          </a:p>
          <a:p>
            <a:pPr lvl="1"/>
            <a:r>
              <a:rPr lang="en-US" sz="1600" dirty="0" smtClean="0">
                <a:solidFill>
                  <a:srgbClr val="008000"/>
                </a:solidFill>
                <a:cs typeface="Stencil"/>
              </a:rPr>
              <a:t>Respect at all times</a:t>
            </a:r>
          </a:p>
          <a:p>
            <a:pPr lvl="1"/>
            <a:r>
              <a:rPr lang="en-US" sz="1600" dirty="0" smtClean="0">
                <a:solidFill>
                  <a:srgbClr val="008000"/>
                </a:solidFill>
                <a:cs typeface="Stencil"/>
              </a:rPr>
              <a:t>No profanity</a:t>
            </a:r>
          </a:p>
          <a:p>
            <a:pPr lvl="1"/>
            <a:r>
              <a:rPr lang="en-US" sz="1600" dirty="0" smtClean="0">
                <a:solidFill>
                  <a:srgbClr val="008000"/>
                </a:solidFill>
                <a:cs typeface="Stencil"/>
              </a:rPr>
              <a:t>No self-identification </a:t>
            </a:r>
          </a:p>
          <a:p>
            <a:pPr lvl="1"/>
            <a:r>
              <a:rPr lang="en-US" sz="1600" dirty="0" smtClean="0">
                <a:solidFill>
                  <a:srgbClr val="008000"/>
                </a:solidFill>
                <a:cs typeface="Stencil"/>
              </a:rPr>
              <a:t>No exposing usernames, passwords, or any other forms of authentication.</a:t>
            </a:r>
          </a:p>
          <a:p>
            <a:r>
              <a:rPr lang="en-US" sz="2000" dirty="0" smtClean="0">
                <a:solidFill>
                  <a:srgbClr val="008000"/>
                </a:solidFill>
                <a:cs typeface="Stencil"/>
              </a:rPr>
              <a:t>OK? Here we go!</a:t>
            </a:r>
          </a:p>
          <a:p>
            <a:pPr lvl="1"/>
            <a:endParaRPr lang="en-US" sz="1600" dirty="0" smtClean="0">
              <a:solidFill>
                <a:srgbClr val="008000"/>
              </a:solidFill>
              <a:cs typeface="Stencil"/>
            </a:endParaRPr>
          </a:p>
          <a:p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697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Yet Another thing</a:t>
            </a:r>
            <a:r>
              <a:rPr lang="mr-IN" dirty="0" smtClean="0">
                <a:solidFill>
                  <a:srgbClr val="262626"/>
                </a:solidFill>
              </a:rPr>
              <a:t>…</a:t>
            </a:r>
            <a:endParaRPr lang="en-US" dirty="0">
              <a:solidFill>
                <a:srgbClr val="FF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973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E46C0A"/>
                </a:solidFill>
              </a:rPr>
              <a:t>Your skeleton server isn’t connected to anything!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8000"/>
                </a:solidFill>
              </a:rPr>
              <a:t>Find out how to connect a </a:t>
            </a:r>
            <a:r>
              <a:rPr lang="en-US" dirty="0" err="1" smtClean="0">
                <a:solidFill>
                  <a:srgbClr val="008000"/>
                </a:solidFill>
              </a:rPr>
              <a:t>PostgreSQL</a:t>
            </a:r>
            <a:r>
              <a:rPr lang="en-US" dirty="0" smtClean="0">
                <a:solidFill>
                  <a:srgbClr val="008000"/>
                </a:solidFill>
              </a:rPr>
              <a:t> DB</a:t>
            </a:r>
          </a:p>
          <a:p>
            <a:pPr marL="914400" lvl="1" indent="-514350"/>
            <a:r>
              <a:rPr lang="en-US" dirty="0" smtClean="0">
                <a:solidFill>
                  <a:srgbClr val="008000"/>
                </a:solidFill>
                <a:hlinkClick r:id="rId2"/>
              </a:rPr>
              <a:t>Here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E46C0A"/>
                </a:solidFill>
              </a:rPr>
              <a:t>Your server has no protection!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8000"/>
                </a:solidFill>
              </a:rPr>
              <a:t>Find out how to add an Authentication layer</a:t>
            </a:r>
          </a:p>
          <a:p>
            <a:pPr marL="914400" lvl="1" indent="-514350"/>
            <a:r>
              <a:rPr lang="en-US" dirty="0" smtClean="0">
                <a:solidFill>
                  <a:srgbClr val="FF6600"/>
                </a:solidFill>
                <a:hlinkClick r:id="rId3"/>
              </a:rPr>
              <a:t>Here</a:t>
            </a:r>
            <a:endParaRPr lang="en-US" dirty="0" smtClean="0">
              <a:solidFill>
                <a:srgbClr val="FF66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6600"/>
                </a:solidFill>
              </a:rPr>
              <a:t>Your client doesn’t work anymore</a:t>
            </a:r>
            <a:r>
              <a:rPr lang="en-US" dirty="0" smtClean="0">
                <a:solidFill>
                  <a:srgbClr val="FF6600"/>
                </a:solidFill>
              </a:rPr>
              <a:t>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8000"/>
                </a:solidFill>
              </a:rPr>
              <a:t>Find out how to handle authentication with your client</a:t>
            </a:r>
          </a:p>
          <a:p>
            <a:pPr marL="914400" lvl="1" indent="-514350"/>
            <a:r>
              <a:rPr lang="en-US" dirty="0" smtClean="0">
                <a:solidFill>
                  <a:srgbClr val="FF6600"/>
                </a:solidFill>
                <a:hlinkClick r:id="rId4"/>
              </a:rPr>
              <a:t>Here</a:t>
            </a:r>
            <a:endParaRPr lang="en-US" dirty="0" smtClean="0">
              <a:solidFill>
                <a:srgbClr val="FF66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FF6600"/>
              </a:solidFill>
            </a:endParaRPr>
          </a:p>
          <a:p>
            <a:pPr marL="914400" lvl="1" indent="-514350"/>
            <a:endParaRPr lang="en-US" dirty="0" smtClean="0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E46C0A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60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09169" y="2366880"/>
            <a:ext cx="7453740" cy="3030762"/>
            <a:chOff x="909169" y="2366880"/>
            <a:chExt cx="7453740" cy="3030762"/>
          </a:xfrm>
        </p:grpSpPr>
        <p:sp>
          <p:nvSpPr>
            <p:cNvPr id="7" name="Rectangle 6"/>
            <p:cNvSpPr/>
            <p:nvPr/>
          </p:nvSpPr>
          <p:spPr>
            <a:xfrm>
              <a:off x="909169" y="3882261"/>
              <a:ext cx="7453740" cy="1515381"/>
            </a:xfrm>
            <a:prstGeom prst="rect">
              <a:avLst/>
            </a:prstGeom>
            <a:solidFill>
              <a:srgbClr val="9DAAA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09169" y="2366880"/>
              <a:ext cx="7453740" cy="1515381"/>
            </a:xfrm>
            <a:prstGeom prst="rect">
              <a:avLst/>
            </a:prstGeom>
            <a:solidFill>
              <a:srgbClr val="1A181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909169" y="3968048"/>
            <a:ext cx="7453740" cy="1066519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>
                <a:gd name="adj" fmla="val 49850"/>
              </a:avLst>
            </a:prstTxWarp>
            <a:spAutoFit/>
          </a:bodyPr>
          <a:lstStyle/>
          <a:p>
            <a:r>
              <a:rPr lang="en-US" sz="2800" dirty="0" err="1">
                <a:solidFill>
                  <a:srgbClr val="A4AFB3"/>
                </a:solidFill>
                <a:latin typeface="Arial"/>
                <a:cs typeface="Arial"/>
              </a:rPr>
              <a:t>SustainableCreativeAmbitiousSuccessful</a:t>
            </a:r>
            <a:endParaRPr lang="en-US" sz="2800" dirty="0">
              <a:solidFill>
                <a:srgbClr val="A4AFB3"/>
              </a:solidFill>
              <a:latin typeface="Arial"/>
              <a:cs typeface="Arial"/>
            </a:endParaRP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130" y="1970771"/>
            <a:ext cx="7908326" cy="2005300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2792448" y="3882261"/>
            <a:ext cx="5224112" cy="1208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en-US" sz="6000" smtClean="0">
                <a:latin typeface="Arial"/>
                <a:cs typeface="Arial"/>
              </a:rPr>
              <a:t>@MMU</a:t>
            </a:r>
            <a:endParaRPr lang="en-US" sz="60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704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Task 1: </a:t>
            </a:r>
            <a:r>
              <a:rPr lang="en-US" dirty="0" smtClean="0">
                <a:solidFill>
                  <a:srgbClr val="FF6666"/>
                </a:solidFill>
              </a:rPr>
              <a:t>Check your basics </a:t>
            </a: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(5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mins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Google Account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Make sure you have your ‘development account’ available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This is the account we created at the beginning of the year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VSCode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404040"/>
                </a:solidFill>
              </a:rPr>
              <a:t>Make sure </a:t>
            </a:r>
            <a:r>
              <a:rPr lang="en-US" dirty="0" err="1" smtClean="0">
                <a:solidFill>
                  <a:srgbClr val="FF66FF"/>
                </a:solidFill>
              </a:rPr>
              <a:t>VSCode</a:t>
            </a:r>
            <a:r>
              <a:rPr lang="en-US" dirty="0" smtClean="0">
                <a:solidFill>
                  <a:srgbClr val="404040"/>
                </a:solidFill>
              </a:rPr>
              <a:t> is available, and you have installed the following plugin:</a:t>
            </a:r>
          </a:p>
          <a:p>
            <a:pPr lvl="1"/>
            <a:r>
              <a:rPr lang="en-US" dirty="0" smtClean="0">
                <a:hlinkClick r:id="rId2"/>
              </a:rPr>
              <a:t>vscode</a:t>
            </a:r>
            <a:r>
              <a:rPr lang="en-US" dirty="0">
                <a:hlinkClick r:id="rId2"/>
              </a:rPr>
              <a:t>-http-client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011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5431364" y="2599234"/>
            <a:ext cx="1803400" cy="1938802"/>
            <a:chOff x="4749800" y="1465063"/>
            <a:chExt cx="1803400" cy="1938802"/>
          </a:xfrm>
        </p:grpSpPr>
        <p:sp>
          <p:nvSpPr>
            <p:cNvPr id="6" name="Magnetic Disk 5"/>
            <p:cNvSpPr/>
            <p:nvPr/>
          </p:nvSpPr>
          <p:spPr>
            <a:xfrm>
              <a:off x="5003800" y="2506133"/>
              <a:ext cx="609600" cy="668867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/>
            <p:cNvSpPr/>
            <p:nvPr/>
          </p:nvSpPr>
          <p:spPr>
            <a:xfrm>
              <a:off x="4826000" y="1909762"/>
              <a:ext cx="1574800" cy="1397000"/>
            </a:xfrm>
            <a:prstGeom prst="cube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43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36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49800" y="2557198"/>
              <a:ext cx="76200" cy="566738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76799" y="3306762"/>
              <a:ext cx="1066800" cy="97103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80001" y="1465063"/>
              <a:ext cx="1473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8000"/>
                  </a:solidFill>
                </a:rPr>
                <a:t>Postcode and location service</a:t>
              </a:r>
              <a:endParaRPr lang="en-US" sz="1200" dirty="0">
                <a:solidFill>
                  <a:srgbClr val="008000"/>
                </a:solidFill>
              </a:endParaRPr>
            </a:p>
          </p:txBody>
        </p:sp>
      </p:grpSp>
      <p:sp>
        <p:nvSpPr>
          <p:cNvPr id="38" name="Freeform 37"/>
          <p:cNvSpPr/>
          <p:nvPr/>
        </p:nvSpPr>
        <p:spPr>
          <a:xfrm>
            <a:off x="4927600" y="4440933"/>
            <a:ext cx="3403599" cy="2226831"/>
          </a:xfrm>
          <a:custGeom>
            <a:avLst/>
            <a:gdLst>
              <a:gd name="connsiteX0" fmla="*/ 25400 w 4166678"/>
              <a:gd name="connsiteY0" fmla="*/ 8467 h 2836334"/>
              <a:gd name="connsiteX1" fmla="*/ 76200 w 4166678"/>
              <a:gd name="connsiteY1" fmla="*/ 0 h 2836334"/>
              <a:gd name="connsiteX2" fmla="*/ 889000 w 4166678"/>
              <a:gd name="connsiteY2" fmla="*/ 8467 h 2836334"/>
              <a:gd name="connsiteX3" fmla="*/ 999066 w 4166678"/>
              <a:gd name="connsiteY3" fmla="*/ 25400 h 2836334"/>
              <a:gd name="connsiteX4" fmla="*/ 1583266 w 4166678"/>
              <a:gd name="connsiteY4" fmla="*/ 135467 h 2836334"/>
              <a:gd name="connsiteX5" fmla="*/ 1744133 w 4166678"/>
              <a:gd name="connsiteY5" fmla="*/ 169334 h 2836334"/>
              <a:gd name="connsiteX6" fmla="*/ 2226733 w 4166678"/>
              <a:gd name="connsiteY6" fmla="*/ 245534 h 2836334"/>
              <a:gd name="connsiteX7" fmla="*/ 2396066 w 4166678"/>
              <a:gd name="connsiteY7" fmla="*/ 270934 h 2836334"/>
              <a:gd name="connsiteX8" fmla="*/ 2556933 w 4166678"/>
              <a:gd name="connsiteY8" fmla="*/ 304800 h 2836334"/>
              <a:gd name="connsiteX9" fmla="*/ 2904066 w 4166678"/>
              <a:gd name="connsiteY9" fmla="*/ 355600 h 2836334"/>
              <a:gd name="connsiteX10" fmla="*/ 3073400 w 4166678"/>
              <a:gd name="connsiteY10" fmla="*/ 389467 h 2836334"/>
              <a:gd name="connsiteX11" fmla="*/ 3505200 w 4166678"/>
              <a:gd name="connsiteY11" fmla="*/ 474134 h 2836334"/>
              <a:gd name="connsiteX12" fmla="*/ 3683000 w 4166678"/>
              <a:gd name="connsiteY12" fmla="*/ 533400 h 2836334"/>
              <a:gd name="connsiteX13" fmla="*/ 3877733 w 4166678"/>
              <a:gd name="connsiteY13" fmla="*/ 635000 h 2836334"/>
              <a:gd name="connsiteX14" fmla="*/ 4021666 w 4166678"/>
              <a:gd name="connsiteY14" fmla="*/ 736600 h 2836334"/>
              <a:gd name="connsiteX15" fmla="*/ 4038600 w 4166678"/>
              <a:gd name="connsiteY15" fmla="*/ 770467 h 2836334"/>
              <a:gd name="connsiteX16" fmla="*/ 4064000 w 4166678"/>
              <a:gd name="connsiteY16" fmla="*/ 795867 h 2836334"/>
              <a:gd name="connsiteX17" fmla="*/ 4123266 w 4166678"/>
              <a:gd name="connsiteY17" fmla="*/ 922867 h 2836334"/>
              <a:gd name="connsiteX18" fmla="*/ 4140200 w 4166678"/>
              <a:gd name="connsiteY18" fmla="*/ 1049867 h 2836334"/>
              <a:gd name="connsiteX19" fmla="*/ 4157133 w 4166678"/>
              <a:gd name="connsiteY19" fmla="*/ 1126067 h 2836334"/>
              <a:gd name="connsiteX20" fmla="*/ 4157133 w 4166678"/>
              <a:gd name="connsiteY20" fmla="*/ 1490134 h 2836334"/>
              <a:gd name="connsiteX21" fmla="*/ 4131733 w 4166678"/>
              <a:gd name="connsiteY21" fmla="*/ 1574800 h 2836334"/>
              <a:gd name="connsiteX22" fmla="*/ 4123266 w 4166678"/>
              <a:gd name="connsiteY22" fmla="*/ 1651000 h 2836334"/>
              <a:gd name="connsiteX23" fmla="*/ 4030133 w 4166678"/>
              <a:gd name="connsiteY23" fmla="*/ 1879600 h 2836334"/>
              <a:gd name="connsiteX24" fmla="*/ 3987800 w 4166678"/>
              <a:gd name="connsiteY24" fmla="*/ 1972734 h 2836334"/>
              <a:gd name="connsiteX25" fmla="*/ 3945466 w 4166678"/>
              <a:gd name="connsiteY25" fmla="*/ 2048934 h 2836334"/>
              <a:gd name="connsiteX26" fmla="*/ 3911600 w 4166678"/>
              <a:gd name="connsiteY26" fmla="*/ 2133600 h 2836334"/>
              <a:gd name="connsiteX27" fmla="*/ 3843866 w 4166678"/>
              <a:gd name="connsiteY27" fmla="*/ 2201334 h 2836334"/>
              <a:gd name="connsiteX28" fmla="*/ 3801533 w 4166678"/>
              <a:gd name="connsiteY28" fmla="*/ 2252134 h 2836334"/>
              <a:gd name="connsiteX29" fmla="*/ 3649133 w 4166678"/>
              <a:gd name="connsiteY29" fmla="*/ 2353734 h 2836334"/>
              <a:gd name="connsiteX30" fmla="*/ 3564466 w 4166678"/>
              <a:gd name="connsiteY30" fmla="*/ 2413000 h 2836334"/>
              <a:gd name="connsiteX31" fmla="*/ 3488266 w 4166678"/>
              <a:gd name="connsiteY31" fmla="*/ 2446867 h 2836334"/>
              <a:gd name="connsiteX32" fmla="*/ 3412066 w 4166678"/>
              <a:gd name="connsiteY32" fmla="*/ 2489200 h 2836334"/>
              <a:gd name="connsiteX33" fmla="*/ 3310466 w 4166678"/>
              <a:gd name="connsiteY33" fmla="*/ 2523067 h 2836334"/>
              <a:gd name="connsiteX34" fmla="*/ 3048000 w 4166678"/>
              <a:gd name="connsiteY34" fmla="*/ 2641600 h 2836334"/>
              <a:gd name="connsiteX35" fmla="*/ 2988733 w 4166678"/>
              <a:gd name="connsiteY35" fmla="*/ 2667000 h 2836334"/>
              <a:gd name="connsiteX36" fmla="*/ 2904066 w 4166678"/>
              <a:gd name="connsiteY36" fmla="*/ 2709334 h 2836334"/>
              <a:gd name="connsiteX37" fmla="*/ 2827866 w 4166678"/>
              <a:gd name="connsiteY37" fmla="*/ 2734734 h 2836334"/>
              <a:gd name="connsiteX38" fmla="*/ 2658533 w 4166678"/>
              <a:gd name="connsiteY38" fmla="*/ 2810934 h 2836334"/>
              <a:gd name="connsiteX39" fmla="*/ 2506133 w 4166678"/>
              <a:gd name="connsiteY39" fmla="*/ 2827867 h 2836334"/>
              <a:gd name="connsiteX40" fmla="*/ 2429933 w 4166678"/>
              <a:gd name="connsiteY40" fmla="*/ 2836334 h 2836334"/>
              <a:gd name="connsiteX41" fmla="*/ 2142066 w 4166678"/>
              <a:gd name="connsiteY41" fmla="*/ 2810934 h 2836334"/>
              <a:gd name="connsiteX42" fmla="*/ 2057400 w 4166678"/>
              <a:gd name="connsiteY42" fmla="*/ 2802467 h 2836334"/>
              <a:gd name="connsiteX43" fmla="*/ 1981200 w 4166678"/>
              <a:gd name="connsiteY43" fmla="*/ 2794000 h 2836334"/>
              <a:gd name="connsiteX44" fmla="*/ 1413933 w 4166678"/>
              <a:gd name="connsiteY44" fmla="*/ 2777067 h 2836334"/>
              <a:gd name="connsiteX45" fmla="*/ 1320800 w 4166678"/>
              <a:gd name="connsiteY45" fmla="*/ 2751667 h 2836334"/>
              <a:gd name="connsiteX46" fmla="*/ 1244600 w 4166678"/>
              <a:gd name="connsiteY46" fmla="*/ 2743200 h 2836334"/>
              <a:gd name="connsiteX47" fmla="*/ 1049866 w 4166678"/>
              <a:gd name="connsiteY47" fmla="*/ 2683934 h 2836334"/>
              <a:gd name="connsiteX48" fmla="*/ 897466 w 4166678"/>
              <a:gd name="connsiteY48" fmla="*/ 2599267 h 2836334"/>
              <a:gd name="connsiteX49" fmla="*/ 643466 w 4166678"/>
              <a:gd name="connsiteY49" fmla="*/ 2497667 h 2836334"/>
              <a:gd name="connsiteX50" fmla="*/ 414866 w 4166678"/>
              <a:gd name="connsiteY50" fmla="*/ 2379134 h 2836334"/>
              <a:gd name="connsiteX51" fmla="*/ 287866 w 4166678"/>
              <a:gd name="connsiteY51" fmla="*/ 2328334 h 2836334"/>
              <a:gd name="connsiteX52" fmla="*/ 203200 w 4166678"/>
              <a:gd name="connsiteY52" fmla="*/ 2260600 h 2836334"/>
              <a:gd name="connsiteX53" fmla="*/ 169333 w 4166678"/>
              <a:gd name="connsiteY53" fmla="*/ 2218267 h 2836334"/>
              <a:gd name="connsiteX54" fmla="*/ 93133 w 4166678"/>
              <a:gd name="connsiteY54" fmla="*/ 2074334 h 2836334"/>
              <a:gd name="connsiteX55" fmla="*/ 59266 w 4166678"/>
              <a:gd name="connsiteY55" fmla="*/ 1981200 h 2836334"/>
              <a:gd name="connsiteX56" fmla="*/ 16933 w 4166678"/>
              <a:gd name="connsiteY56" fmla="*/ 1828800 h 2836334"/>
              <a:gd name="connsiteX57" fmla="*/ 0 w 4166678"/>
              <a:gd name="connsiteY57" fmla="*/ 1752600 h 2836334"/>
              <a:gd name="connsiteX58" fmla="*/ 8466 w 4166678"/>
              <a:gd name="connsiteY58" fmla="*/ 1608667 h 2836334"/>
              <a:gd name="connsiteX59" fmla="*/ 50800 w 4166678"/>
              <a:gd name="connsiteY59" fmla="*/ 1397000 h 2836334"/>
              <a:gd name="connsiteX60" fmla="*/ 76200 w 4166678"/>
              <a:gd name="connsiteY60" fmla="*/ 1337734 h 2836334"/>
              <a:gd name="connsiteX61" fmla="*/ 101600 w 4166678"/>
              <a:gd name="connsiteY61" fmla="*/ 1261534 h 2836334"/>
              <a:gd name="connsiteX62" fmla="*/ 237066 w 4166678"/>
              <a:gd name="connsiteY62" fmla="*/ 1058334 h 2836334"/>
              <a:gd name="connsiteX63" fmla="*/ 414866 w 4166678"/>
              <a:gd name="connsiteY63" fmla="*/ 880534 h 2836334"/>
              <a:gd name="connsiteX64" fmla="*/ 702733 w 4166678"/>
              <a:gd name="connsiteY64" fmla="*/ 668867 h 2836334"/>
              <a:gd name="connsiteX65" fmla="*/ 795866 w 4166678"/>
              <a:gd name="connsiteY65" fmla="*/ 601134 h 2836334"/>
              <a:gd name="connsiteX66" fmla="*/ 889000 w 4166678"/>
              <a:gd name="connsiteY66" fmla="*/ 533400 h 2836334"/>
              <a:gd name="connsiteX67" fmla="*/ 1219200 w 4166678"/>
              <a:gd name="connsiteY67" fmla="*/ 372534 h 2836334"/>
              <a:gd name="connsiteX68" fmla="*/ 1312333 w 4166678"/>
              <a:gd name="connsiteY68" fmla="*/ 338667 h 2836334"/>
              <a:gd name="connsiteX69" fmla="*/ 1600200 w 4166678"/>
              <a:gd name="connsiteY69" fmla="*/ 254000 h 2836334"/>
              <a:gd name="connsiteX70" fmla="*/ 1693333 w 4166678"/>
              <a:gd name="connsiteY70" fmla="*/ 245534 h 2836334"/>
              <a:gd name="connsiteX71" fmla="*/ 2091266 w 4166678"/>
              <a:gd name="connsiteY71" fmla="*/ 194734 h 2836334"/>
              <a:gd name="connsiteX72" fmla="*/ 2870200 w 4166678"/>
              <a:gd name="connsiteY72" fmla="*/ 203200 h 2836334"/>
              <a:gd name="connsiteX73" fmla="*/ 3048000 w 4166678"/>
              <a:gd name="connsiteY73" fmla="*/ 194734 h 283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166678" h="2836334">
                <a:moveTo>
                  <a:pt x="25400" y="8467"/>
                </a:moveTo>
                <a:cubicBezTo>
                  <a:pt x="42333" y="5645"/>
                  <a:pt x="59033" y="0"/>
                  <a:pt x="76200" y="0"/>
                </a:cubicBezTo>
                <a:cubicBezTo>
                  <a:pt x="347148" y="0"/>
                  <a:pt x="618155" y="1013"/>
                  <a:pt x="889000" y="8467"/>
                </a:cubicBezTo>
                <a:cubicBezTo>
                  <a:pt x="926106" y="9488"/>
                  <a:pt x="962552" y="18721"/>
                  <a:pt x="999066" y="25400"/>
                </a:cubicBezTo>
                <a:lnTo>
                  <a:pt x="1583266" y="135467"/>
                </a:lnTo>
                <a:cubicBezTo>
                  <a:pt x="1637069" y="145861"/>
                  <a:pt x="1690006" y="160788"/>
                  <a:pt x="1744133" y="169334"/>
                </a:cubicBezTo>
                <a:lnTo>
                  <a:pt x="2226733" y="245534"/>
                </a:lnTo>
                <a:cubicBezTo>
                  <a:pt x="2283128" y="254323"/>
                  <a:pt x="2340214" y="259176"/>
                  <a:pt x="2396066" y="270934"/>
                </a:cubicBezTo>
                <a:cubicBezTo>
                  <a:pt x="2449688" y="282223"/>
                  <a:pt x="2502881" y="295791"/>
                  <a:pt x="2556933" y="304800"/>
                </a:cubicBezTo>
                <a:cubicBezTo>
                  <a:pt x="2672285" y="324025"/>
                  <a:pt x="2788663" y="336681"/>
                  <a:pt x="2904066" y="355600"/>
                </a:cubicBezTo>
                <a:cubicBezTo>
                  <a:pt x="2960870" y="364912"/>
                  <a:pt x="3016743" y="379298"/>
                  <a:pt x="3073400" y="389467"/>
                </a:cubicBezTo>
                <a:cubicBezTo>
                  <a:pt x="3287886" y="427965"/>
                  <a:pt x="3245427" y="405515"/>
                  <a:pt x="3505200" y="474134"/>
                </a:cubicBezTo>
                <a:cubicBezTo>
                  <a:pt x="3565601" y="490089"/>
                  <a:pt x="3627613" y="504502"/>
                  <a:pt x="3683000" y="533400"/>
                </a:cubicBezTo>
                <a:cubicBezTo>
                  <a:pt x="3747911" y="567267"/>
                  <a:pt x="3821488" y="588129"/>
                  <a:pt x="3877733" y="635000"/>
                </a:cubicBezTo>
                <a:cubicBezTo>
                  <a:pt x="3956801" y="700891"/>
                  <a:pt x="3909937" y="665500"/>
                  <a:pt x="4021666" y="736600"/>
                </a:cubicBezTo>
                <a:cubicBezTo>
                  <a:pt x="4027311" y="747889"/>
                  <a:pt x="4031264" y="760196"/>
                  <a:pt x="4038600" y="770467"/>
                </a:cubicBezTo>
                <a:cubicBezTo>
                  <a:pt x="4045560" y="780210"/>
                  <a:pt x="4058185" y="785400"/>
                  <a:pt x="4064000" y="795867"/>
                </a:cubicBezTo>
                <a:cubicBezTo>
                  <a:pt x="4086687" y="836704"/>
                  <a:pt x="4103511" y="880534"/>
                  <a:pt x="4123266" y="922867"/>
                </a:cubicBezTo>
                <a:cubicBezTo>
                  <a:pt x="4125882" y="943792"/>
                  <a:pt x="4135818" y="1026497"/>
                  <a:pt x="4140200" y="1049867"/>
                </a:cubicBezTo>
                <a:cubicBezTo>
                  <a:pt x="4144995" y="1075441"/>
                  <a:pt x="4151489" y="1100667"/>
                  <a:pt x="4157133" y="1126067"/>
                </a:cubicBezTo>
                <a:cubicBezTo>
                  <a:pt x="4164921" y="1266244"/>
                  <a:pt x="4174012" y="1342442"/>
                  <a:pt x="4157133" y="1490134"/>
                </a:cubicBezTo>
                <a:cubicBezTo>
                  <a:pt x="4153787" y="1519408"/>
                  <a:pt x="4140200" y="1546578"/>
                  <a:pt x="4131733" y="1574800"/>
                </a:cubicBezTo>
                <a:cubicBezTo>
                  <a:pt x="4128911" y="1600200"/>
                  <a:pt x="4128810" y="1626052"/>
                  <a:pt x="4123266" y="1651000"/>
                </a:cubicBezTo>
                <a:cubicBezTo>
                  <a:pt x="4109017" y="1715118"/>
                  <a:pt x="4049085" y="1837321"/>
                  <a:pt x="4030133" y="1879600"/>
                </a:cubicBezTo>
                <a:cubicBezTo>
                  <a:pt x="4016184" y="1910718"/>
                  <a:pt x="4004361" y="1942924"/>
                  <a:pt x="3987800" y="1972734"/>
                </a:cubicBezTo>
                <a:cubicBezTo>
                  <a:pt x="3973689" y="1998134"/>
                  <a:pt x="3957905" y="2022674"/>
                  <a:pt x="3945466" y="2048934"/>
                </a:cubicBezTo>
                <a:cubicBezTo>
                  <a:pt x="3932454" y="2076404"/>
                  <a:pt x="3928461" y="2108309"/>
                  <a:pt x="3911600" y="2133600"/>
                </a:cubicBezTo>
                <a:cubicBezTo>
                  <a:pt x="3893888" y="2160167"/>
                  <a:pt x="3865593" y="2177936"/>
                  <a:pt x="3843866" y="2201334"/>
                </a:cubicBezTo>
                <a:cubicBezTo>
                  <a:pt x="3828867" y="2217486"/>
                  <a:pt x="3817730" y="2237183"/>
                  <a:pt x="3801533" y="2252134"/>
                </a:cubicBezTo>
                <a:cubicBezTo>
                  <a:pt x="3749995" y="2299708"/>
                  <a:pt x="3708408" y="2315206"/>
                  <a:pt x="3649133" y="2353734"/>
                </a:cubicBezTo>
                <a:cubicBezTo>
                  <a:pt x="3620249" y="2372508"/>
                  <a:pt x="3594280" y="2395740"/>
                  <a:pt x="3564466" y="2413000"/>
                </a:cubicBezTo>
                <a:cubicBezTo>
                  <a:pt x="3540411" y="2426927"/>
                  <a:pt x="3513127" y="2434436"/>
                  <a:pt x="3488266" y="2446867"/>
                </a:cubicBezTo>
                <a:cubicBezTo>
                  <a:pt x="3462277" y="2459861"/>
                  <a:pt x="3438773" y="2477754"/>
                  <a:pt x="3412066" y="2489200"/>
                </a:cubicBezTo>
                <a:cubicBezTo>
                  <a:pt x="3379254" y="2503262"/>
                  <a:pt x="3343540" y="2509631"/>
                  <a:pt x="3310466" y="2523067"/>
                </a:cubicBezTo>
                <a:cubicBezTo>
                  <a:pt x="3267875" y="2540370"/>
                  <a:pt x="3110521" y="2613813"/>
                  <a:pt x="3048000" y="2641600"/>
                </a:cubicBezTo>
                <a:cubicBezTo>
                  <a:pt x="3028359" y="2650329"/>
                  <a:pt x="3007957" y="2657388"/>
                  <a:pt x="2988733" y="2667000"/>
                </a:cubicBezTo>
                <a:cubicBezTo>
                  <a:pt x="2960511" y="2681111"/>
                  <a:pt x="2933147" y="2697089"/>
                  <a:pt x="2904066" y="2709334"/>
                </a:cubicBezTo>
                <a:cubicBezTo>
                  <a:pt x="2879390" y="2719724"/>
                  <a:pt x="2852606" y="2724497"/>
                  <a:pt x="2827866" y="2734734"/>
                </a:cubicBezTo>
                <a:cubicBezTo>
                  <a:pt x="2770673" y="2758400"/>
                  <a:pt x="2720051" y="2804099"/>
                  <a:pt x="2658533" y="2810934"/>
                </a:cubicBezTo>
                <a:lnTo>
                  <a:pt x="2506133" y="2827867"/>
                </a:lnTo>
                <a:lnTo>
                  <a:pt x="2429933" y="2836334"/>
                </a:lnTo>
                <a:lnTo>
                  <a:pt x="2142066" y="2810934"/>
                </a:lnTo>
                <a:lnTo>
                  <a:pt x="2057400" y="2802467"/>
                </a:lnTo>
                <a:cubicBezTo>
                  <a:pt x="2031984" y="2799792"/>
                  <a:pt x="2006736" y="2795008"/>
                  <a:pt x="1981200" y="2794000"/>
                </a:cubicBezTo>
                <a:lnTo>
                  <a:pt x="1413933" y="2777067"/>
                </a:lnTo>
                <a:cubicBezTo>
                  <a:pt x="1382889" y="2768600"/>
                  <a:pt x="1352353" y="2757978"/>
                  <a:pt x="1320800" y="2751667"/>
                </a:cubicBezTo>
                <a:cubicBezTo>
                  <a:pt x="1295740" y="2746655"/>
                  <a:pt x="1269393" y="2749398"/>
                  <a:pt x="1244600" y="2743200"/>
                </a:cubicBezTo>
                <a:cubicBezTo>
                  <a:pt x="1178775" y="2726744"/>
                  <a:pt x="1112543" y="2709922"/>
                  <a:pt x="1049866" y="2683934"/>
                </a:cubicBezTo>
                <a:cubicBezTo>
                  <a:pt x="996184" y="2661676"/>
                  <a:pt x="951772" y="2619955"/>
                  <a:pt x="897466" y="2599267"/>
                </a:cubicBezTo>
                <a:cubicBezTo>
                  <a:pt x="836525" y="2576052"/>
                  <a:pt x="715021" y="2533445"/>
                  <a:pt x="643466" y="2497667"/>
                </a:cubicBezTo>
                <a:cubicBezTo>
                  <a:pt x="566693" y="2459281"/>
                  <a:pt x="493760" y="2412946"/>
                  <a:pt x="414866" y="2379134"/>
                </a:cubicBezTo>
                <a:cubicBezTo>
                  <a:pt x="333436" y="2344235"/>
                  <a:pt x="375725" y="2361281"/>
                  <a:pt x="287866" y="2328334"/>
                </a:cubicBezTo>
                <a:cubicBezTo>
                  <a:pt x="259644" y="2305756"/>
                  <a:pt x="229685" y="2285193"/>
                  <a:pt x="203200" y="2260600"/>
                </a:cubicBezTo>
                <a:cubicBezTo>
                  <a:pt x="189958" y="2248304"/>
                  <a:pt x="179962" y="2232882"/>
                  <a:pt x="169333" y="2218267"/>
                </a:cubicBezTo>
                <a:cubicBezTo>
                  <a:pt x="124547" y="2156688"/>
                  <a:pt x="130487" y="2156513"/>
                  <a:pt x="93133" y="2074334"/>
                </a:cubicBezTo>
                <a:cubicBezTo>
                  <a:pt x="68852" y="1952934"/>
                  <a:pt x="107021" y="2124466"/>
                  <a:pt x="59266" y="1981200"/>
                </a:cubicBezTo>
                <a:cubicBezTo>
                  <a:pt x="42593" y="1931182"/>
                  <a:pt x="27273" y="1880499"/>
                  <a:pt x="16933" y="1828800"/>
                </a:cubicBezTo>
                <a:cubicBezTo>
                  <a:pt x="6184" y="1775057"/>
                  <a:pt x="11956" y="1800428"/>
                  <a:pt x="0" y="1752600"/>
                </a:cubicBezTo>
                <a:cubicBezTo>
                  <a:pt x="2822" y="1704622"/>
                  <a:pt x="4475" y="1656562"/>
                  <a:pt x="8466" y="1608667"/>
                </a:cubicBezTo>
                <a:cubicBezTo>
                  <a:pt x="13290" y="1550781"/>
                  <a:pt x="41296" y="1430943"/>
                  <a:pt x="50800" y="1397000"/>
                </a:cubicBezTo>
                <a:cubicBezTo>
                  <a:pt x="56595" y="1376303"/>
                  <a:pt x="68653" y="1357859"/>
                  <a:pt x="76200" y="1337734"/>
                </a:cubicBezTo>
                <a:cubicBezTo>
                  <a:pt x="85601" y="1312665"/>
                  <a:pt x="90048" y="1285688"/>
                  <a:pt x="101600" y="1261534"/>
                </a:cubicBezTo>
                <a:cubicBezTo>
                  <a:pt x="143360" y="1174218"/>
                  <a:pt x="175774" y="1128820"/>
                  <a:pt x="237066" y="1058334"/>
                </a:cubicBezTo>
                <a:cubicBezTo>
                  <a:pt x="287050" y="1000853"/>
                  <a:pt x="352168" y="928651"/>
                  <a:pt x="414866" y="880534"/>
                </a:cubicBezTo>
                <a:cubicBezTo>
                  <a:pt x="509352" y="808022"/>
                  <a:pt x="606688" y="739300"/>
                  <a:pt x="702733" y="668867"/>
                </a:cubicBezTo>
                <a:lnTo>
                  <a:pt x="795866" y="601134"/>
                </a:lnTo>
                <a:cubicBezTo>
                  <a:pt x="826911" y="578556"/>
                  <a:pt x="854491" y="550212"/>
                  <a:pt x="889000" y="533400"/>
                </a:cubicBezTo>
                <a:cubicBezTo>
                  <a:pt x="999067" y="479778"/>
                  <a:pt x="1107970" y="423700"/>
                  <a:pt x="1219200" y="372534"/>
                </a:cubicBezTo>
                <a:cubicBezTo>
                  <a:pt x="1249210" y="358729"/>
                  <a:pt x="1280791" y="348480"/>
                  <a:pt x="1312333" y="338667"/>
                </a:cubicBezTo>
                <a:cubicBezTo>
                  <a:pt x="1407838" y="308954"/>
                  <a:pt x="1503041" y="277750"/>
                  <a:pt x="1600200" y="254000"/>
                </a:cubicBezTo>
                <a:cubicBezTo>
                  <a:pt x="1630481" y="246598"/>
                  <a:pt x="1662385" y="249269"/>
                  <a:pt x="1693333" y="245534"/>
                </a:cubicBezTo>
                <a:lnTo>
                  <a:pt x="2091266" y="194734"/>
                </a:lnTo>
                <a:lnTo>
                  <a:pt x="2870200" y="203200"/>
                </a:lnTo>
                <a:cubicBezTo>
                  <a:pt x="2929534" y="203200"/>
                  <a:pt x="3048000" y="194734"/>
                  <a:pt x="3048000" y="194734"/>
                </a:cubicBezTo>
              </a:path>
            </a:pathLst>
          </a:cu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Task </a:t>
            </a:r>
            <a:r>
              <a:rPr lang="en-US" dirty="0">
                <a:solidFill>
                  <a:srgbClr val="262626"/>
                </a:solidFill>
              </a:rPr>
              <a:t>2</a:t>
            </a:r>
            <a:r>
              <a:rPr lang="en-US" dirty="0" smtClean="0">
                <a:solidFill>
                  <a:srgbClr val="262626"/>
                </a:solidFill>
              </a:rPr>
              <a:t>: </a:t>
            </a:r>
            <a:r>
              <a:rPr lang="en-US" dirty="0" err="1">
                <a:solidFill>
                  <a:srgbClr val="FF6666"/>
                </a:solidFill>
              </a:rPr>
              <a:t>SightingsAndThings</a:t>
            </a:r>
            <a:r>
              <a:rPr lang="en-US" dirty="0">
                <a:solidFill>
                  <a:srgbClr val="FF6666"/>
                </a:solidFill>
              </a:rPr>
              <a:t> API </a:t>
            </a:r>
            <a:r>
              <a:rPr lang="en-US" dirty="0" smtClean="0">
                <a:solidFill>
                  <a:srgbClr val="FF6666"/>
                </a:solidFill>
              </a:rPr>
              <a:t>1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23534" y="1578504"/>
            <a:ext cx="6533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FF"/>
                </a:solidFill>
              </a:rPr>
              <a:t>Recap: </a:t>
            </a:r>
            <a:r>
              <a:rPr lang="en-US" dirty="0" smtClean="0">
                <a:solidFill>
                  <a:srgbClr val="E46C0A"/>
                </a:solidFill>
              </a:rPr>
              <a:t>Remember the Wild Logging App? It logs sightings of wildlife.</a:t>
            </a:r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  <p:sp>
        <p:nvSpPr>
          <p:cNvPr id="8" name="Magnetic Disk 7"/>
          <p:cNvSpPr/>
          <p:nvPr/>
        </p:nvSpPr>
        <p:spPr>
          <a:xfrm>
            <a:off x="6409266" y="5488633"/>
            <a:ext cx="609600" cy="66886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6053666" y="5080001"/>
            <a:ext cx="1574800" cy="1397000"/>
          </a:xfrm>
          <a:prstGeom prst="cub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4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1363133" y="2102135"/>
            <a:ext cx="1574800" cy="1397000"/>
          </a:xfrm>
          <a:prstGeom prst="cub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4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34" y="4224867"/>
            <a:ext cx="2019300" cy="2019300"/>
          </a:xfrm>
          <a:prstGeom prst="rect">
            <a:avLst/>
          </a:prstGeom>
        </p:spPr>
      </p:pic>
      <p:sp>
        <p:nvSpPr>
          <p:cNvPr id="13" name="Folded Corner 12"/>
          <p:cNvSpPr/>
          <p:nvPr/>
        </p:nvSpPr>
        <p:spPr>
          <a:xfrm>
            <a:off x="1554635" y="2976033"/>
            <a:ext cx="296333" cy="39793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>
            <a:stCxn id="13" idx="1"/>
            <a:endCxn id="15" idx="1"/>
          </p:cNvCxnSpPr>
          <p:nvPr/>
        </p:nvCxnSpPr>
        <p:spPr>
          <a:xfrm rot="10800000" flipH="1" flipV="1">
            <a:off x="1554634" y="3174999"/>
            <a:ext cx="79431" cy="2082801"/>
          </a:xfrm>
          <a:prstGeom prst="curvedConnector3">
            <a:avLst>
              <a:gd name="adj1" fmla="val -287797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lded Corner 14"/>
          <p:cNvSpPr/>
          <p:nvPr/>
        </p:nvSpPr>
        <p:spPr>
          <a:xfrm>
            <a:off x="1634066" y="4792135"/>
            <a:ext cx="745067" cy="931332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18" idx="1"/>
            <a:endCxn id="15" idx="3"/>
          </p:cNvCxnSpPr>
          <p:nvPr/>
        </p:nvCxnSpPr>
        <p:spPr>
          <a:xfrm rot="10800000" flipV="1">
            <a:off x="2379134" y="3974737"/>
            <a:ext cx="3052231" cy="1283063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9" idx="1"/>
            <a:endCxn id="15" idx="3"/>
          </p:cNvCxnSpPr>
          <p:nvPr/>
        </p:nvCxnSpPr>
        <p:spPr>
          <a:xfrm rot="10800000">
            <a:off x="2379134" y="5257801"/>
            <a:ext cx="3598333" cy="696234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77466" y="5670666"/>
            <a:ext cx="76200" cy="566738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0934" y="1994002"/>
            <a:ext cx="1473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Static site host (</a:t>
            </a:r>
            <a:r>
              <a:rPr lang="en-US" sz="1200" dirty="0" err="1" smtClean="0">
                <a:solidFill>
                  <a:srgbClr val="008000"/>
                </a:solidFill>
              </a:rPr>
              <a:t>Git</a:t>
            </a:r>
            <a:r>
              <a:rPr lang="en-US" sz="1200" dirty="0" smtClean="0">
                <a:solidFill>
                  <a:srgbClr val="008000"/>
                </a:solidFill>
              </a:rPr>
              <a:t> Hub Pages)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09266" y="4792333"/>
            <a:ext cx="147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008000"/>
                </a:solidFill>
              </a:rPr>
              <a:t>Datalogging</a:t>
            </a:r>
            <a:r>
              <a:rPr lang="en-US" sz="1200" dirty="0" smtClean="0">
                <a:solidFill>
                  <a:srgbClr val="008000"/>
                </a:solidFill>
              </a:rPr>
              <a:t> service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96932" y="2888437"/>
            <a:ext cx="88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Location to postcode API</a:t>
            </a:r>
            <a:endParaRPr lang="en-US" sz="1200" dirty="0">
              <a:solidFill>
                <a:srgbClr val="FF66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79430" y="4423001"/>
            <a:ext cx="90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Postcode to location API</a:t>
            </a:r>
            <a:endParaRPr lang="en-US" sz="1200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62031" y="5080001"/>
            <a:ext cx="905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Postcode to data API</a:t>
            </a:r>
            <a:endParaRPr lang="en-US" sz="1200" dirty="0">
              <a:solidFill>
                <a:srgbClr val="FF660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133" y="4823383"/>
            <a:ext cx="513235" cy="51323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968" y="5306599"/>
            <a:ext cx="364067" cy="36406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882465" y="3607873"/>
            <a:ext cx="1096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We’re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looking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at this bit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today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Left Arrow 39"/>
          <p:cNvSpPr/>
          <p:nvPr/>
        </p:nvSpPr>
        <p:spPr>
          <a:xfrm>
            <a:off x="8331199" y="4792135"/>
            <a:ext cx="372533" cy="296334"/>
          </a:xfrm>
          <a:prstGeom prst="leftArrow">
            <a:avLst/>
          </a:prstGeom>
          <a:gradFill>
            <a:gsLst>
              <a:gs pos="1000">
                <a:srgbClr val="FF0000"/>
              </a:gs>
              <a:gs pos="100000">
                <a:srgbClr val="FFD7D7"/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2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Task </a:t>
            </a:r>
            <a:r>
              <a:rPr lang="en-US" dirty="0">
                <a:solidFill>
                  <a:srgbClr val="262626"/>
                </a:solidFill>
              </a:rPr>
              <a:t>2</a:t>
            </a:r>
            <a:r>
              <a:rPr lang="en-US" dirty="0" smtClean="0">
                <a:solidFill>
                  <a:srgbClr val="262626"/>
                </a:solidFill>
              </a:rPr>
              <a:t>: </a:t>
            </a:r>
            <a:r>
              <a:rPr lang="en-US" dirty="0" err="1" smtClean="0">
                <a:solidFill>
                  <a:srgbClr val="FF6666"/>
                </a:solidFill>
              </a:rPr>
              <a:t>SightingsAndThings</a:t>
            </a:r>
            <a:r>
              <a:rPr lang="en-US" dirty="0" smtClean="0">
                <a:solidFill>
                  <a:srgbClr val="FF6666"/>
                </a:solidFill>
              </a:rPr>
              <a:t> API 2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23534" y="1578504"/>
            <a:ext cx="737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FF"/>
                </a:solidFill>
              </a:rPr>
              <a:t>Swagger UI: </a:t>
            </a:r>
            <a:r>
              <a:rPr lang="en-US" dirty="0" smtClean="0">
                <a:solidFill>
                  <a:srgbClr val="E46C0A"/>
                </a:solidFill>
              </a:rPr>
              <a:t>In this part, we’ll use the service documentation to query the API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63800" y="1982800"/>
            <a:ext cx="350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</a:t>
            </a:r>
            <a:r>
              <a:rPr lang="en-US" dirty="0" smtClean="0">
                <a:hlinkClick r:id="rId2"/>
              </a:rPr>
              <a:t>SightingsAndThings</a:t>
            </a:r>
            <a:r>
              <a:rPr lang="en-US" dirty="0" smtClean="0"/>
              <a:t> Service</a:t>
            </a:r>
            <a:endParaRPr lang="en-US" dirty="0"/>
          </a:p>
        </p:txBody>
      </p:sp>
      <p:pic>
        <p:nvPicPr>
          <p:cNvPr id="14" name="Picture 13" descr="swagger_sightingsandth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06" y="2352132"/>
            <a:ext cx="5948694" cy="3658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8067" y="5657671"/>
            <a:ext cx="5461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This documentation has been generated automatically. 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It is served from the same server which exposes the API.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It is a web app, and can be used to query the API.</a:t>
            </a:r>
          </a:p>
          <a:p>
            <a:r>
              <a:rPr lang="en-US" dirty="0" smtClean="0">
                <a:solidFill>
                  <a:srgbClr val="8000FF"/>
                </a:solidFill>
              </a:rPr>
              <a:t>The API can be registered on </a:t>
            </a:r>
            <a:r>
              <a:rPr lang="en-US" dirty="0" smtClean="0">
                <a:solidFill>
                  <a:srgbClr val="8000FF"/>
                </a:solidFill>
                <a:hlinkClick r:id="rId4"/>
              </a:rPr>
              <a:t>API Commons</a:t>
            </a:r>
            <a:endParaRPr lang="en-US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3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Task </a:t>
            </a:r>
            <a:r>
              <a:rPr lang="en-US" dirty="0">
                <a:solidFill>
                  <a:srgbClr val="262626"/>
                </a:solidFill>
              </a:rPr>
              <a:t>2</a:t>
            </a:r>
            <a:r>
              <a:rPr lang="en-US" dirty="0" smtClean="0">
                <a:solidFill>
                  <a:srgbClr val="262626"/>
                </a:solidFill>
              </a:rPr>
              <a:t>: </a:t>
            </a:r>
            <a:r>
              <a:rPr lang="en-US" dirty="0" err="1" smtClean="0">
                <a:solidFill>
                  <a:srgbClr val="FF6666"/>
                </a:solidFill>
              </a:rPr>
              <a:t>SightingsAndThings</a:t>
            </a:r>
            <a:r>
              <a:rPr lang="en-US" dirty="0" smtClean="0">
                <a:solidFill>
                  <a:srgbClr val="FF6666"/>
                </a:solidFill>
              </a:rPr>
              <a:t> API 3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2463800" y="1982800"/>
            <a:ext cx="350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</a:t>
            </a:r>
            <a:r>
              <a:rPr lang="en-US" dirty="0" smtClean="0">
                <a:hlinkClick r:id="rId2"/>
              </a:rPr>
              <a:t>SightingsAndThings</a:t>
            </a:r>
            <a:r>
              <a:rPr lang="en-US" dirty="0" smtClean="0"/>
              <a:t> Service</a:t>
            </a:r>
            <a:endParaRPr lang="en-US" dirty="0"/>
          </a:p>
        </p:txBody>
      </p:sp>
      <p:pic>
        <p:nvPicPr>
          <p:cNvPr id="14" name="Picture 13" descr="swagger_sightingsandth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06" y="2352132"/>
            <a:ext cx="5948694" cy="3658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1106" y="5842337"/>
            <a:ext cx="638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Q: There is no </a:t>
            </a:r>
            <a:r>
              <a:rPr lang="en-US" dirty="0" err="1" smtClean="0">
                <a:solidFill>
                  <a:srgbClr val="008000"/>
                </a:solidFill>
              </a:rPr>
              <a:t>authorisation</a:t>
            </a:r>
            <a:r>
              <a:rPr lang="en-US" dirty="0" smtClean="0">
                <a:solidFill>
                  <a:srgbClr val="008000"/>
                </a:solidFill>
              </a:rPr>
              <a:t> on this API. Is that a good idea? Why?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5760" y="1048306"/>
            <a:ext cx="852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(2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4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Task </a:t>
            </a:r>
            <a:r>
              <a:rPr lang="en-US" dirty="0">
                <a:solidFill>
                  <a:srgbClr val="262626"/>
                </a:solidFill>
              </a:rPr>
              <a:t>2</a:t>
            </a:r>
            <a:r>
              <a:rPr lang="en-US" dirty="0" smtClean="0">
                <a:solidFill>
                  <a:srgbClr val="262626"/>
                </a:solidFill>
              </a:rPr>
              <a:t>: </a:t>
            </a:r>
            <a:r>
              <a:rPr lang="en-US" dirty="0" err="1" smtClean="0">
                <a:solidFill>
                  <a:srgbClr val="FF6666"/>
                </a:solidFill>
              </a:rPr>
              <a:t>SightingsAndThings</a:t>
            </a:r>
            <a:r>
              <a:rPr lang="en-US" dirty="0" smtClean="0">
                <a:solidFill>
                  <a:srgbClr val="FF6666"/>
                </a:solidFill>
              </a:rPr>
              <a:t> API 4</a:t>
            </a:r>
            <a:endParaRPr lang="en-US" sz="2200" dirty="0"/>
          </a:p>
        </p:txBody>
      </p:sp>
      <p:pic>
        <p:nvPicPr>
          <p:cNvPr id="3" name="Picture 2" descr="swagger_ui_get_thing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828" y="1549400"/>
            <a:ext cx="3723372" cy="51050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1701799"/>
            <a:ext cx="33522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Expand the GET /things/ entry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Click ‘try it out’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What do you get?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Try some other items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What are they doing?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Take note of the Request URL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(you’ll need it in a bit)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5760" y="1048306"/>
            <a:ext cx="852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(5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42828" y="4927600"/>
            <a:ext cx="1869172" cy="28786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Task </a:t>
            </a:r>
            <a:r>
              <a:rPr lang="en-US" dirty="0">
                <a:solidFill>
                  <a:srgbClr val="262626"/>
                </a:solidFill>
              </a:rPr>
              <a:t>2</a:t>
            </a:r>
            <a:r>
              <a:rPr lang="en-US" dirty="0" smtClean="0">
                <a:solidFill>
                  <a:srgbClr val="262626"/>
                </a:solidFill>
              </a:rPr>
              <a:t>: </a:t>
            </a:r>
            <a:r>
              <a:rPr lang="en-US" dirty="0" err="1" smtClean="0">
                <a:solidFill>
                  <a:srgbClr val="FF6666"/>
                </a:solidFill>
              </a:rPr>
              <a:t>SightingsAndThings</a:t>
            </a:r>
            <a:r>
              <a:rPr lang="en-US" dirty="0" smtClean="0">
                <a:solidFill>
                  <a:srgbClr val="FF6666"/>
                </a:solidFill>
              </a:rPr>
              <a:t> API 5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23534" y="1578504"/>
            <a:ext cx="764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8000FF"/>
                </a:solidFill>
              </a:rPr>
              <a:t>VSCode</a:t>
            </a:r>
            <a:r>
              <a:rPr lang="en-US" dirty="0" smtClean="0">
                <a:solidFill>
                  <a:srgbClr val="8000FF"/>
                </a:solidFill>
              </a:rPr>
              <a:t>: </a:t>
            </a:r>
            <a:r>
              <a:rPr lang="en-US" dirty="0" smtClean="0">
                <a:solidFill>
                  <a:srgbClr val="E46C0A"/>
                </a:solidFill>
              </a:rPr>
              <a:t>In this part, we’ll use </a:t>
            </a:r>
            <a:r>
              <a:rPr lang="en-US" dirty="0" err="1" smtClean="0">
                <a:solidFill>
                  <a:srgbClr val="E46C0A"/>
                </a:solidFill>
              </a:rPr>
              <a:t>VSCode</a:t>
            </a:r>
            <a:r>
              <a:rPr lang="en-US" dirty="0" smtClean="0">
                <a:solidFill>
                  <a:srgbClr val="E46C0A"/>
                </a:solidFill>
              </a:rPr>
              <a:t> and the HTTP plugin to query a REST API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2633133"/>
            <a:ext cx="3467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new </a:t>
            </a:r>
            <a:r>
              <a:rPr lang="en-US" dirty="0" err="1" smtClean="0"/>
              <a:t>VSCode</a:t>
            </a:r>
            <a:r>
              <a:rPr lang="en-US" dirty="0" smtClean="0"/>
              <a:t> instance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new, untitled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Right-click, in the working area: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 descr="menu_http_requ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616" y="2717801"/>
            <a:ext cx="3589986" cy="28360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45760" y="1048306"/>
            <a:ext cx="852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(2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26589</TotalTime>
  <Words>2133</Words>
  <Application>Microsoft Macintosh PowerPoint</Application>
  <PresentationFormat>On-screen Show (4:3)</PresentationFormat>
  <Paragraphs>343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Today</vt:lpstr>
      <vt:lpstr>Before We Start</vt:lpstr>
      <vt:lpstr>Task 1: Check your basics (5 mins)</vt:lpstr>
      <vt:lpstr>Task 2: SightingsAndThings API 1</vt:lpstr>
      <vt:lpstr>Task 2: SightingsAndThings API 2</vt:lpstr>
      <vt:lpstr>Task 2: SightingsAndThings API 3</vt:lpstr>
      <vt:lpstr>Task 2: SightingsAndThings API 4</vt:lpstr>
      <vt:lpstr>Task 2: SightingsAndThings API 5</vt:lpstr>
      <vt:lpstr>Task 2: SightingsAndThings API 6</vt:lpstr>
      <vt:lpstr>Task 3: Create your own RESTful service 1</vt:lpstr>
      <vt:lpstr>Task 3: Create your own RESTful service 2</vt:lpstr>
      <vt:lpstr>Task 3: Create your own RESTful service 3</vt:lpstr>
      <vt:lpstr>Task 3: Create your own RESTful service 4</vt:lpstr>
      <vt:lpstr>Task 3: Create your own RESTful service 5</vt:lpstr>
      <vt:lpstr>Task 3: Create your own RESTful service 6</vt:lpstr>
      <vt:lpstr>Task 3: Create your own RESTful service 7</vt:lpstr>
      <vt:lpstr>Task 3: Create your own RESTful service 8</vt:lpstr>
      <vt:lpstr>Task 3: Create your own RESTful service 8</vt:lpstr>
      <vt:lpstr>Task 3: Create your own RESTful service 9</vt:lpstr>
      <vt:lpstr>Task 3: Create your own RESTful service 10</vt:lpstr>
      <vt:lpstr>Task 3: Create your own RESTful service 11</vt:lpstr>
      <vt:lpstr>Task 4: Query your RESTful service 1 </vt:lpstr>
      <vt:lpstr>Task 4: Query your RESTful service 2</vt:lpstr>
      <vt:lpstr>Task 4: Query your RESTful service 3</vt:lpstr>
      <vt:lpstr>Task 4: Query your RESTful service 4</vt:lpstr>
      <vt:lpstr>Congratuations!  This week you have:</vt:lpstr>
      <vt:lpstr>Did you know..?</vt:lpstr>
      <vt:lpstr>Another thing…</vt:lpstr>
      <vt:lpstr>Yet Another thing…</vt:lpstr>
      <vt:lpstr>PowerPoint Presentation</vt:lpstr>
    </vt:vector>
  </TitlesOfParts>
  <Company>Digital Labs @ MMU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Cooper</dc:creator>
  <cp:lastModifiedBy>Laurie Cooper</cp:lastModifiedBy>
  <cp:revision>208</cp:revision>
  <dcterms:created xsi:type="dcterms:W3CDTF">2018-08-31T11:45:57Z</dcterms:created>
  <dcterms:modified xsi:type="dcterms:W3CDTF">2019-01-24T15:34:53Z</dcterms:modified>
</cp:coreProperties>
</file>