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4" r:id="rId2"/>
    <p:sldId id="333" r:id="rId3"/>
    <p:sldId id="341" r:id="rId4"/>
    <p:sldId id="342" r:id="rId5"/>
    <p:sldId id="343" r:id="rId6"/>
    <p:sldId id="344" r:id="rId7"/>
    <p:sldId id="346" r:id="rId8"/>
    <p:sldId id="380" r:id="rId9"/>
    <p:sldId id="345" r:id="rId10"/>
    <p:sldId id="381" r:id="rId11"/>
    <p:sldId id="392" r:id="rId12"/>
    <p:sldId id="388" r:id="rId13"/>
    <p:sldId id="355" r:id="rId14"/>
    <p:sldId id="353" r:id="rId15"/>
    <p:sldId id="362" r:id="rId16"/>
    <p:sldId id="350" r:id="rId17"/>
    <p:sldId id="359" r:id="rId18"/>
    <p:sldId id="360" r:id="rId19"/>
    <p:sldId id="361" r:id="rId20"/>
    <p:sldId id="389" r:id="rId21"/>
    <p:sldId id="390" r:id="rId22"/>
    <p:sldId id="363" r:id="rId23"/>
    <p:sldId id="383" r:id="rId24"/>
    <p:sldId id="384" r:id="rId25"/>
    <p:sldId id="373" r:id="rId26"/>
    <p:sldId id="386" r:id="rId27"/>
    <p:sldId id="387" r:id="rId28"/>
    <p:sldId id="367" r:id="rId29"/>
    <p:sldId id="368" r:id="rId30"/>
    <p:sldId id="369" r:id="rId31"/>
    <p:sldId id="370" r:id="rId32"/>
    <p:sldId id="371" r:id="rId33"/>
    <p:sldId id="372" r:id="rId34"/>
    <p:sldId id="382" r:id="rId35"/>
    <p:sldId id="347" r:id="rId36"/>
    <p:sldId id="348" r:id="rId37"/>
    <p:sldId id="349" r:id="rId38"/>
    <p:sldId id="376" r:id="rId39"/>
    <p:sldId id="32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B88"/>
    <a:srgbClr val="FEBBB7"/>
    <a:srgbClr val="E2A8A4"/>
    <a:srgbClr val="3F80CD"/>
    <a:srgbClr val="16AA02"/>
    <a:srgbClr val="6A6A6A"/>
    <a:srgbClr val="7BAB42"/>
    <a:srgbClr val="2B9490"/>
    <a:srgbClr val="31A8A4"/>
    <a:srgbClr val="8DC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29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2648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2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6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801F-E621-B24C-82C6-0BC69D7F2A1F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43800" y="274638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74638"/>
            <a:ext cx="99108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eurbanwild.github.io/WildLogging/%23/hom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eurbanwild.github.io/WildLogging/%23/hom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ISS_principle" TargetMode="External"/><Relationship Id="rId4" Type="http://schemas.openxmlformats.org/officeDocument/2006/relationships/hyperlink" Target="https://en.wikipedia.org/wiki/Kelly_Johnson_(engineer)" TargetMode="External"/><Relationship Id="rId5" Type="http://schemas.openxmlformats.org/officeDocument/2006/relationships/hyperlink" Target="https://en.wikipedia.org/wiki/Skunk_Works%23Term_orig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issonlin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AP" TargetMode="External"/><Relationship Id="rId4" Type="http://schemas.openxmlformats.org/officeDocument/2006/relationships/hyperlink" Target="https://grpc.io/" TargetMode="External"/><Relationship Id="rId5" Type="http://schemas.openxmlformats.org/officeDocument/2006/relationships/hyperlink" Target="https://en.wikipedia.org/wiki/JSON" TargetMode="External"/><Relationship Id="rId6" Type="http://schemas.openxmlformats.org/officeDocument/2006/relationships/hyperlink" Target="https://en.wikipedia.org/wiki/XML" TargetMode="External"/><Relationship Id="rId7" Type="http://schemas.openxmlformats.org/officeDocument/2006/relationships/hyperlink" Target="https://medium.com/@shijuvar/building-high-performance-apis-in-go-using-grpc-and-protocol-buffers-2eda5b80771b" TargetMode="External"/><Relationship Id="rId8" Type="http://schemas.openxmlformats.org/officeDocument/2006/relationships/hyperlink" Target="https://tools.ietf.org/html/rfc4180%23section-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presentational_state_transf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presentational_state_transf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%23History" TargetMode="External"/><Relationship Id="rId4" Type="http://schemas.openxmlformats.org/officeDocument/2006/relationships/hyperlink" Target="https://en.wikipedia.org/wiki/Roy_Fielding" TargetMode="External"/><Relationship Id="rId5" Type="http://schemas.openxmlformats.org/officeDocument/2006/relationships/hyperlink" Target="https://en.wikipedia.org/wiki/URL" TargetMode="External"/><Relationship Id="rId6" Type="http://schemas.openxmlformats.org/officeDocument/2006/relationships/hyperlink" Target="http://www.cars.com/registrations/" TargetMode="External"/><Relationship Id="rId7" Type="http://schemas.openxmlformats.org/officeDocument/2006/relationships/hyperlink" Target="http://www.cars.com/registrations/AB45PRZ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presentational_state_transf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%23Request_methods" TargetMode="External"/><Relationship Id="rId4" Type="http://schemas.openxmlformats.org/officeDocument/2006/relationships/hyperlink" Target="https://developer.mozilla.org/en-US/docs/Web/HTTP/Methods/POST" TargetMode="External"/><Relationship Id="rId5" Type="http://schemas.openxmlformats.org/officeDocument/2006/relationships/hyperlink" Target="https://developer.mozilla.org/en-US/docs/Web/HTTP/Methods/PUT" TargetMode="External"/><Relationship Id="rId6" Type="http://schemas.openxmlformats.org/officeDocument/2006/relationships/hyperlink" Target="https://developer.mozilla.org/en-US/docs/Web/HTTP/Methods/GET" TargetMode="External"/><Relationship Id="rId7" Type="http://schemas.openxmlformats.org/officeDocument/2006/relationships/hyperlink" Target="https://en.wikipedia.org/wiki/Hypertext_Transfer_Protocol%23Safe_methods" TargetMode="External"/><Relationship Id="rId8" Type="http://schemas.openxmlformats.org/officeDocument/2006/relationships/hyperlink" Target="https://developer.mozilla.org/en-US/docs/Web/HTTP/Methods/DELETE" TargetMode="External"/><Relationship Id="rId9" Type="http://schemas.openxmlformats.org/officeDocument/2006/relationships/hyperlink" Target="https://developer.mozilla.org/en-US/docs/Web/HTTP/Methods/PATCH" TargetMode="External"/><Relationship Id="rId10" Type="http://schemas.openxmlformats.org/officeDocument/2006/relationships/hyperlink" Target="https://en.wikipedia.org/wiki/Hypertext_Transfer_Protocol%23Status_codes" TargetMode="External"/><Relationship Id="rId11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ypertext_Transfer_Protoco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4" Type="http://schemas.openxmlformats.org/officeDocument/2006/relationships/hyperlink" Target="https://en.wikipedia.org/wiki/XML" TargetMode="External"/><Relationship Id="rId5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edia_typ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presentational_state_transf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File:Maverick_Flying_Car.jpg%23metadat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presentational_state_transf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presentational_state_transfe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AP" TargetMode="External"/><Relationship Id="rId4" Type="http://schemas.openxmlformats.org/officeDocument/2006/relationships/hyperlink" Target="https://en.wikipedia.org/wiki/Web_Services_Description_Language" TargetMode="External"/><Relationship Id="rId5" Type="http://schemas.openxmlformats.org/officeDocument/2006/relationships/hyperlink" Target="https://en.wikipedia.org/wiki/Representational_state_transfer" TargetMode="External"/><Relationship Id="rId6" Type="http://schemas.openxmlformats.org/officeDocument/2006/relationships/hyperlink" Target="https://en.wikipedia.org/wiki/OpenAPI_Specification" TargetMode="External"/><Relationship Id="rId7" Type="http://schemas.openxmlformats.org/officeDocument/2006/relationships/hyperlink" Target="https://swagger.io/mulesoft-joins-the-openapi-initiative/" TargetMode="External"/><Relationship Id="rId8" Type="http://schemas.openxmlformats.org/officeDocument/2006/relationships/hyperlink" Target="https://grpc.io/" TargetMode="External"/><Relationship Id="rId9" Type="http://schemas.openxmlformats.org/officeDocument/2006/relationships/hyperlink" Target="https://en.wikipedia.org/wiki/Protocol_Buff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Interface_description_languag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OpenAPI_Specificatio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wagger.io/swagger-editor/" TargetMode="External"/><Relationship Id="rId3" Type="http://schemas.openxmlformats.org/officeDocument/2006/relationships/hyperlink" Target="https://mikeralphson.github.io/openapi-gui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Protection_Act_1998" TargetMode="External"/><Relationship Id="rId4" Type="http://schemas.openxmlformats.org/officeDocument/2006/relationships/hyperlink" Target="https://ico.org.uk/for-organisations/guide-to-the-general-data-protection-regulation-gdp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co.org.uk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devcenter.heroku.com/articles/getting-started-with-nodejs%23introducti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h0.com/" TargetMode="External"/><Relationship Id="rId3" Type="http://schemas.openxmlformats.org/officeDocument/2006/relationships/hyperlink" Target="https://auth0.com/learn/%23case-studi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ges.github.com/" TargetMode="External"/><Relationship Id="rId3" Type="http://schemas.openxmlformats.org/officeDocument/2006/relationships/hyperlink" Target="https://guides.github.com/activities/hello-world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labs.mmu.ac.uk/taming-the-urban-wild/" TargetMode="External"/><Relationship Id="rId4" Type="http://schemas.openxmlformats.org/officeDocument/2006/relationships/hyperlink" Target="https://angularjs.org/" TargetMode="External"/><Relationship Id="rId5" Type="http://schemas.openxmlformats.org/officeDocument/2006/relationships/hyperlink" Target="https://pages.github.com/" TargetMode="External"/><Relationship Id="rId6" Type="http://schemas.openxmlformats.org/officeDocument/2006/relationships/hyperlink" Target="https://postcodes.io/" TargetMode="External"/><Relationship Id="rId7" Type="http://schemas.openxmlformats.org/officeDocument/2006/relationships/hyperlink" Target="https://www.itis.gov/" TargetMode="External"/><Relationship Id="rId8" Type="http://schemas.openxmlformats.org/officeDocument/2006/relationships/hyperlink" Target="https://cloud.restlet.com/apis/25850/versions/1/over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eUrbanWild/WildLoggi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labs.mmu.ac.uk/team/yusofs-diary/" TargetMode="External"/><Relationship Id="rId4" Type="http://schemas.openxmlformats.org/officeDocument/2006/relationships/hyperlink" Target="https://angularjs.org/" TargetMode="External"/><Relationship Id="rId5" Type="http://schemas.openxmlformats.org/officeDocument/2006/relationships/hyperlink" Target="https://d3js.org/" TargetMode="External"/><Relationship Id="rId6" Type="http://schemas.openxmlformats.org/officeDocument/2006/relationships/hyperlink" Target="https://www.heroku.com/" TargetMode="External"/><Relationship Id="rId7" Type="http://schemas.openxmlformats.org/officeDocument/2006/relationships/hyperlink" Target="https://github.com/CMDT/TimeSeriesDataCapture_ImportSource" TargetMode="External"/><Relationship Id="rId8" Type="http://schemas.openxmlformats.org/officeDocument/2006/relationships/hyperlink" Target="https://github.com/CMDT/TimeSeriesDataCapture_BrowseData" TargetMode="External"/><Relationship Id="rId9" Type="http://schemas.openxmlformats.org/officeDocument/2006/relationships/hyperlink" Target="https://docs.microsoft.com/en-us/onedrive/developer/rest-api/getting-started/?view=odsp-graph-online" TargetMode="External"/><Relationship Id="rId10" Type="http://schemas.openxmlformats.org/officeDocument/2006/relationships/hyperlink" Target="https://auth0.com/signup?&amp;signUpData=%7B%22category%22:%22button%22%7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MDT/TimeSeriesDataCaptur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v1/" TargetMode="External"/><Relationship Id="rId4" Type="http://schemas.openxmlformats.org/officeDocument/2006/relationships/hyperlink" Target="https://cordova.apache.org/" TargetMode="External"/><Relationship Id="rId5" Type="http://schemas.openxmlformats.org/officeDocument/2006/relationships/hyperlink" Target="https://github.com/littlelist/littlelist.github.io/" TargetMode="External"/><Relationship Id="rId6" Type="http://schemas.openxmlformats.org/officeDocument/2006/relationships/hyperlink" Target="https://angularjs.org/" TargetMode="External"/><Relationship Id="rId7" Type="http://schemas.openxmlformats.org/officeDocument/2006/relationships/hyperlink" Target="https://littlelist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iceDigitalLabs/little_list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hyperlink" Target="https://flic.kr/p/6APGQj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File:Maverick_Flying_Car.jpg%23meta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freecodecamp.org/what-is-an-api-in-english-please-b880a3214a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09169" y="2366880"/>
            <a:ext cx="7453740" cy="3030762"/>
            <a:chOff x="909169" y="2366880"/>
            <a:chExt cx="7453740" cy="3030762"/>
          </a:xfrm>
        </p:grpSpPr>
        <p:sp>
          <p:nvSpPr>
            <p:cNvPr id="6" name="Rectangle 5"/>
            <p:cNvSpPr/>
            <p:nvPr/>
          </p:nvSpPr>
          <p:spPr>
            <a:xfrm>
              <a:off x="909169" y="2366880"/>
              <a:ext cx="7453740" cy="1515381"/>
            </a:xfrm>
            <a:prstGeom prst="rect">
              <a:avLst/>
            </a:prstGeom>
            <a:solidFill>
              <a:srgbClr val="1A181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9169" y="3882261"/>
              <a:ext cx="7453740" cy="1515381"/>
            </a:xfrm>
            <a:prstGeom prst="rect">
              <a:avLst/>
            </a:prstGeom>
            <a:solidFill>
              <a:srgbClr val="9DAAA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0" y="1970771"/>
            <a:ext cx="7908326" cy="20053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448" y="3882261"/>
            <a:ext cx="5224112" cy="120811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6000" dirty="0" smtClean="0">
                <a:latin typeface="Arial"/>
                <a:cs typeface="Arial"/>
              </a:rPr>
              <a:t>@MMU</a:t>
            </a:r>
          </a:p>
        </p:txBody>
      </p:sp>
    </p:spTree>
    <p:extLst>
      <p:ext uri="{BB962C8B-B14F-4D97-AF65-F5344CB8AC3E}">
        <p14:creationId xmlns:p14="http://schemas.microsoft.com/office/powerpoint/2010/main" val="225815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666"/>
                </a:solidFill>
              </a:rPr>
              <a:t>JAM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00"/>
            <a:ext cx="8229600" cy="389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262626"/>
                </a:solidFill>
              </a:rPr>
              <a:t>Quick example</a:t>
            </a:r>
            <a:endParaRPr lang="en-US" sz="2000" dirty="0">
              <a:solidFill>
                <a:srgbClr val="262626"/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The Urban Wild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- Wildlife logging app</a:t>
            </a:r>
          </a:p>
          <a:p>
            <a:pPr lvl="1"/>
            <a:r>
              <a:rPr lang="en-US" sz="2000" dirty="0" smtClean="0">
                <a:solidFill>
                  <a:srgbClr val="008000"/>
                </a:solidFill>
              </a:rPr>
              <a:t>User logs wildlife sightings at their location</a:t>
            </a:r>
          </a:p>
          <a:p>
            <a:pPr lvl="1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User searches wildlife sightings at other locations</a:t>
            </a:r>
            <a:endParaRPr lang="en-US" sz="2000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What’s an API</a:t>
            </a:r>
            <a:r>
              <a:rPr lang="en-US" sz="2800" dirty="0" smtClean="0">
                <a:solidFill>
                  <a:srgbClr val="262626"/>
                </a:solidFill>
              </a:rPr>
              <a:t>?</a:t>
            </a:r>
            <a:endParaRPr lang="en-US" sz="2800" dirty="0">
              <a:solidFill>
                <a:srgbClr val="262626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81833" y="4299063"/>
            <a:ext cx="1222433" cy="1280469"/>
            <a:chOff x="3281834" y="4299064"/>
            <a:chExt cx="9144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3281834" y="4299064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54400" y="4310148"/>
              <a:ext cx="513235" cy="847283"/>
              <a:chOff x="3454400" y="4310148"/>
              <a:chExt cx="513235" cy="84728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4400" y="4310148"/>
                <a:ext cx="513235" cy="51323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1235" y="4793364"/>
                <a:ext cx="364067" cy="3640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419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666"/>
                </a:solidFill>
              </a:rPr>
              <a:t>JAM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00"/>
            <a:ext cx="8229600" cy="389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262626"/>
                </a:solidFill>
              </a:rPr>
              <a:t>Quick example</a:t>
            </a:r>
            <a:endParaRPr lang="en-US" sz="2000" dirty="0">
              <a:solidFill>
                <a:srgbClr val="262626"/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The Urban Wild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- Wildlife logging app</a:t>
            </a: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What’s an API</a:t>
            </a:r>
            <a:r>
              <a:rPr lang="en-US" sz="2800" dirty="0" smtClean="0">
                <a:solidFill>
                  <a:srgbClr val="262626"/>
                </a:solidFill>
              </a:rPr>
              <a:t>?</a:t>
            </a:r>
            <a:endParaRPr lang="en-US" sz="2800" dirty="0">
              <a:solidFill>
                <a:srgbClr val="262626"/>
              </a:solidFill>
            </a:endParaRPr>
          </a:p>
        </p:txBody>
      </p:sp>
      <p:pic>
        <p:nvPicPr>
          <p:cNvPr id="10" name="Picture 9" descr="wild_logging_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2" y="3158067"/>
            <a:ext cx="1790393" cy="226059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1" name="Picture 10" descr="wild_logging_search_li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67" y="3158067"/>
            <a:ext cx="1778757" cy="226059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Picture 11" descr="wild_logging_result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70" y="3158067"/>
            <a:ext cx="3902430" cy="226059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3" name="Left-Right Arrow 12"/>
          <p:cNvSpPr/>
          <p:nvPr/>
        </p:nvSpPr>
        <p:spPr>
          <a:xfrm>
            <a:off x="2370667" y="4377267"/>
            <a:ext cx="474133" cy="26246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419600" y="4343400"/>
            <a:ext cx="474133" cy="26246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4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gnetic Disk 7"/>
          <p:cNvSpPr/>
          <p:nvPr/>
        </p:nvSpPr>
        <p:spPr>
          <a:xfrm>
            <a:off x="5003800" y="2506133"/>
            <a:ext cx="609600" cy="66886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666"/>
                </a:solidFill>
              </a:rPr>
              <a:t>JAM Stack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6409266" y="4394200"/>
            <a:ext cx="609600" cy="66886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6053666" y="3776134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826000" y="1909762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413934" y="1443567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4" y="4224867"/>
            <a:ext cx="2019300" cy="2019300"/>
          </a:xfrm>
          <a:prstGeom prst="rect">
            <a:avLst/>
          </a:prstGeom>
        </p:spPr>
      </p:pic>
      <p:sp>
        <p:nvSpPr>
          <p:cNvPr id="12" name="Folded Corner 11"/>
          <p:cNvSpPr/>
          <p:nvPr/>
        </p:nvSpPr>
        <p:spPr>
          <a:xfrm>
            <a:off x="1634066" y="2210328"/>
            <a:ext cx="296333" cy="39793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2" idx="1"/>
            <a:endCxn id="15" idx="1"/>
          </p:cNvCxnSpPr>
          <p:nvPr/>
        </p:nvCxnSpPr>
        <p:spPr>
          <a:xfrm rot="10800000" flipV="1">
            <a:off x="1634066" y="2409295"/>
            <a:ext cx="12700" cy="2848506"/>
          </a:xfrm>
          <a:prstGeom prst="curvedConnector3">
            <a:avLst>
              <a:gd name="adj1" fmla="val 180000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>
            <a:off x="1634066" y="4792135"/>
            <a:ext cx="745067" cy="931332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30" idx="1"/>
            <a:endCxn id="15" idx="3"/>
          </p:cNvCxnSpPr>
          <p:nvPr/>
        </p:nvCxnSpPr>
        <p:spPr>
          <a:xfrm rot="10800000" flipV="1">
            <a:off x="2379134" y="2840567"/>
            <a:ext cx="2370667" cy="241723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31" idx="1"/>
            <a:endCxn id="15" idx="3"/>
          </p:cNvCxnSpPr>
          <p:nvPr/>
        </p:nvCxnSpPr>
        <p:spPr>
          <a:xfrm rot="10800000" flipV="1">
            <a:off x="2379134" y="4779697"/>
            <a:ext cx="3598333" cy="47810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49800" y="2557198"/>
            <a:ext cx="76200" cy="56673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77466" y="4496329"/>
            <a:ext cx="76200" cy="56673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76799" y="3306762"/>
            <a:ext cx="1066800" cy="9710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0866" y="3114413"/>
            <a:ext cx="147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Browser downloads </a:t>
            </a:r>
            <a:r>
              <a:rPr lang="en-US" sz="1200" dirty="0" err="1" smtClean="0"/>
              <a:t>webapp</a:t>
            </a:r>
            <a:r>
              <a:rPr lang="en-US" sz="1200" dirty="0" smtClean="0"/>
              <a:t> (Markup and Javascript)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77334" y="1186805"/>
            <a:ext cx="147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Static site host (</a:t>
            </a:r>
            <a:r>
              <a:rPr lang="en-US" sz="1200" dirty="0" err="1" smtClean="0">
                <a:solidFill>
                  <a:srgbClr val="008000"/>
                </a:solidFill>
              </a:rPr>
              <a:t>Git</a:t>
            </a:r>
            <a:r>
              <a:rPr lang="en-US" sz="1200" dirty="0" smtClean="0">
                <a:solidFill>
                  <a:srgbClr val="008000"/>
                </a:solidFill>
              </a:rPr>
              <a:t> Hub Pages)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80001" y="1465063"/>
            <a:ext cx="147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Postcode and location service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3200" y="3499135"/>
            <a:ext cx="147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8000"/>
                </a:solidFill>
              </a:rPr>
              <a:t>Datalogging</a:t>
            </a:r>
            <a:r>
              <a:rPr lang="en-US" sz="1200" dirty="0" smtClean="0">
                <a:solidFill>
                  <a:srgbClr val="008000"/>
                </a:solidFill>
              </a:rPr>
              <a:t> service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5534" y="5026968"/>
            <a:ext cx="97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Browser runs Script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785530" y="3354768"/>
            <a:ext cx="97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 Script wants post code from location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232399" y="5080001"/>
            <a:ext cx="97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Script wants all items at this postcode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70930" y="5750835"/>
            <a:ext cx="97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Script gets location from browser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13198" y="2234032"/>
            <a:ext cx="88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Location to postcode API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97866" y="3303322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Postcode to location API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32399" y="4041473"/>
            <a:ext cx="90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Postcode to data API</a:t>
            </a:r>
            <a:endParaRPr lang="en-US" sz="1200" dirty="0">
              <a:solidFill>
                <a:srgbClr val="FF6600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33" y="4823383"/>
            <a:ext cx="513235" cy="51323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968" y="5306599"/>
            <a:ext cx="364067" cy="36406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853266" y="5488633"/>
            <a:ext cx="973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6. Script displays wildlife sightings on a map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486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666"/>
                </a:solidFill>
              </a:rPr>
              <a:t>JAM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</a:rPr>
              <a:t>What makes a ‘Good’ API?</a:t>
            </a:r>
            <a:endParaRPr lang="en-US" dirty="0">
              <a:solidFill>
                <a:srgbClr val="262626"/>
              </a:solidFill>
            </a:endParaRPr>
          </a:p>
          <a:p>
            <a:pPr marL="457200" indent="-457200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Efficient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/>
              <a:t>Minimise</a:t>
            </a:r>
            <a:r>
              <a:rPr lang="en-US" dirty="0"/>
              <a:t> calls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/>
              <a:t>Minimise</a:t>
            </a:r>
            <a:r>
              <a:rPr lang="en-US" dirty="0"/>
              <a:t> bandwidth</a:t>
            </a:r>
          </a:p>
          <a:p>
            <a:pPr marL="457200" indent="-457200"/>
            <a:r>
              <a:rPr lang="en-US" sz="2800" dirty="0">
                <a:solidFill>
                  <a:srgbClr val="008000"/>
                </a:solidFill>
              </a:rPr>
              <a:t>Scalable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Larger datasets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Many users</a:t>
            </a:r>
          </a:p>
          <a:p>
            <a:pPr marL="457200" indent="-457200"/>
            <a:r>
              <a:rPr lang="en-US" sz="2800" dirty="0">
                <a:solidFill>
                  <a:schemeClr val="tx2"/>
                </a:solidFill>
              </a:rPr>
              <a:t>Well documented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Essential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Accurate</a:t>
            </a:r>
          </a:p>
          <a:p>
            <a:pPr marL="457200" indent="-457200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Easy to use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>
                <a:hlinkClick r:id="rId2"/>
              </a:rPr>
              <a:t>K</a:t>
            </a:r>
            <a:r>
              <a:rPr lang="en-US" dirty="0">
                <a:hlinkClick r:id="rId3"/>
              </a:rPr>
              <a:t>ISS</a:t>
            </a:r>
            <a:r>
              <a:rPr lang="en-US" dirty="0"/>
              <a:t> *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385" y="6379874"/>
            <a:ext cx="880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*Keep It Simple Stupid. Attributed to </a:t>
            </a:r>
            <a:r>
              <a:rPr lang="en-US" sz="1200" dirty="0" smtClean="0">
                <a:hlinkClick r:id="rId4"/>
              </a:rPr>
              <a:t>Kelly Johnson</a:t>
            </a:r>
            <a:r>
              <a:rPr lang="en-US" sz="1200" dirty="0" smtClean="0"/>
              <a:t>, Lead Engineer at Lockheed Martin’s </a:t>
            </a:r>
            <a:r>
              <a:rPr lang="en-US" sz="1200" dirty="0" smtClean="0">
                <a:hlinkClick r:id="rId5"/>
              </a:rPr>
              <a:t>Skunk Works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66267" y="2548467"/>
            <a:ext cx="3420533" cy="3056466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404040"/>
                </a:solidFill>
              </a:rPr>
              <a:t>APIs are </a:t>
            </a:r>
            <a:r>
              <a:rPr lang="en-US" sz="3600" i="1" dirty="0">
                <a:solidFill>
                  <a:srgbClr val="404040"/>
                </a:solidFill>
              </a:rPr>
              <a:t>designed</a:t>
            </a:r>
            <a:r>
              <a:rPr lang="en-US" sz="3600" dirty="0">
                <a:solidFill>
                  <a:srgbClr val="404040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</a:rPr>
              <a:t>Operations</a:t>
            </a: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sz="2800" dirty="0" smtClean="0">
                <a:solidFill>
                  <a:srgbClr val="404040"/>
                </a:solidFill>
              </a:rPr>
              <a:t>Data</a:t>
            </a:r>
            <a:endParaRPr lang="en-US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Introducing 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973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Clients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communicate with a service via a protocol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71500"/>
            <a:r>
              <a:rPr lang="en-US" dirty="0">
                <a:hlinkClick r:id="rId2"/>
              </a:rPr>
              <a:t>REST</a:t>
            </a:r>
            <a:r>
              <a:rPr lang="en-US" dirty="0"/>
              <a:t> </a:t>
            </a:r>
            <a:r>
              <a:rPr lang="en-US" sz="1200" dirty="0"/>
              <a:t>(Representational State Transfer)</a:t>
            </a:r>
            <a:endParaRPr lang="en-US" sz="1200" dirty="0">
              <a:hlinkClick r:id="rId3"/>
            </a:endParaRPr>
          </a:p>
          <a:p>
            <a:pPr marL="971550" lvl="1" indent="-571500"/>
            <a:r>
              <a:rPr lang="en-US" dirty="0">
                <a:hlinkClick r:id="rId3"/>
              </a:rPr>
              <a:t>SOAP</a:t>
            </a:r>
            <a:r>
              <a:rPr lang="en-US" dirty="0"/>
              <a:t> </a:t>
            </a:r>
            <a:r>
              <a:rPr lang="en-US" sz="1200" dirty="0"/>
              <a:t>(Simple Object Access Request Protocol)</a:t>
            </a:r>
          </a:p>
          <a:p>
            <a:pPr marL="971550" lvl="1" indent="-571500"/>
            <a:r>
              <a:rPr lang="en-US" dirty="0">
                <a:hlinkClick r:id="rId4"/>
              </a:rPr>
              <a:t>Lots of </a:t>
            </a:r>
            <a:r>
              <a:rPr lang="en-US" dirty="0" smtClean="0">
                <a:hlinkClick r:id="rId4"/>
              </a:rPr>
              <a:t>Others</a:t>
            </a:r>
            <a:endParaRPr lang="en-US" dirty="0" smtClean="0"/>
          </a:p>
          <a:p>
            <a:r>
              <a:rPr lang="en-US" dirty="0">
                <a:solidFill>
                  <a:srgbClr val="008000"/>
                </a:solidFill>
              </a:rPr>
              <a:t>Pass data over the API as a payload of the protocol:</a:t>
            </a:r>
          </a:p>
          <a:p>
            <a:pPr marL="971550" lvl="1" indent="-571500"/>
            <a:r>
              <a:rPr lang="en-US" dirty="0">
                <a:hlinkClick r:id="rId5"/>
              </a:rPr>
              <a:t>JSON</a:t>
            </a:r>
            <a:endParaRPr lang="en-US" dirty="0"/>
          </a:p>
          <a:p>
            <a:pPr marL="971550" lvl="1" indent="-571500"/>
            <a:r>
              <a:rPr lang="en-US" dirty="0">
                <a:hlinkClick r:id="rId6"/>
              </a:rPr>
              <a:t>XML</a:t>
            </a:r>
            <a:endParaRPr lang="en-US" dirty="0"/>
          </a:p>
          <a:p>
            <a:pPr marL="971550" lvl="1" indent="-571500"/>
            <a:r>
              <a:rPr lang="en-US" dirty="0">
                <a:hlinkClick r:id="rId7"/>
              </a:rPr>
              <a:t>Lots of Others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(you can even use </a:t>
            </a:r>
            <a:r>
              <a:rPr lang="en-US" dirty="0">
                <a:hlinkClick r:id="rId8"/>
              </a:rPr>
              <a:t>CSV</a:t>
            </a:r>
            <a:r>
              <a:rPr lang="en-US" dirty="0"/>
              <a:t>)</a:t>
            </a:r>
          </a:p>
          <a:p>
            <a:pPr marL="571500" indent="-571500"/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62626"/>
                </a:solidFill>
              </a:rPr>
              <a:t>Communicating with the Service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8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Introducing </a:t>
            </a:r>
            <a:r>
              <a:rPr lang="en-US" dirty="0" smtClean="0">
                <a:solidFill>
                  <a:srgbClr val="008080"/>
                </a:solidFill>
              </a:rPr>
              <a:t>REST APIs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2252135"/>
            <a:ext cx="8229600" cy="11937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E46C0A"/>
                </a:solidFill>
              </a:rPr>
              <a:t>There </a:t>
            </a:r>
            <a:r>
              <a:rPr lang="en-US" sz="3600" dirty="0">
                <a:solidFill>
                  <a:srgbClr val="E46C0A"/>
                </a:solidFill>
              </a:rPr>
              <a:t>are lots of </a:t>
            </a:r>
            <a:r>
              <a:rPr lang="en-US" sz="3600" dirty="0" smtClean="0">
                <a:solidFill>
                  <a:srgbClr val="E46C0A"/>
                </a:solidFill>
              </a:rPr>
              <a:t>protocols which can be used to communicate between clients and web services.</a:t>
            </a:r>
          </a:p>
          <a:p>
            <a:pPr marL="0" indent="0">
              <a:buNone/>
            </a:pPr>
            <a:endParaRPr lang="en-US" sz="3600" dirty="0" smtClean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E46C0A"/>
                </a:solidFill>
              </a:rPr>
              <a:t>We </a:t>
            </a:r>
            <a:r>
              <a:rPr lang="en-US" sz="3600" dirty="0">
                <a:solidFill>
                  <a:srgbClr val="E46C0A"/>
                </a:solidFill>
              </a:rPr>
              <a:t>use </a:t>
            </a:r>
            <a:r>
              <a:rPr lang="en-US" sz="3600" dirty="0">
                <a:solidFill>
                  <a:srgbClr val="008000"/>
                </a:solidFill>
              </a:rPr>
              <a:t>REST, </a:t>
            </a:r>
            <a:r>
              <a:rPr lang="en-US" sz="3600" dirty="0">
                <a:solidFill>
                  <a:srgbClr val="E46C0A"/>
                </a:solidFill>
              </a:rPr>
              <a:t>because </a:t>
            </a:r>
            <a:r>
              <a:rPr lang="en-US" sz="3600" dirty="0" smtClean="0">
                <a:solidFill>
                  <a:srgbClr val="E46C0A"/>
                </a:solidFill>
              </a:rPr>
              <a:t>it makes development easier:</a:t>
            </a:r>
            <a:endParaRPr lang="en-US" sz="3600" dirty="0">
              <a:solidFill>
                <a:srgbClr val="E46C0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3539066"/>
            <a:ext cx="34289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800" dirty="0"/>
              <a:t>Simple, yet rich</a:t>
            </a:r>
          </a:p>
          <a:p>
            <a:pPr marL="571500" indent="-571500">
              <a:buFont typeface="Arial"/>
              <a:buChar char="•"/>
            </a:pPr>
            <a:r>
              <a:rPr lang="en-US" sz="2800" dirty="0"/>
              <a:t>Everywhere</a:t>
            </a:r>
          </a:p>
          <a:p>
            <a:pPr marL="571500" indent="-571500">
              <a:buFont typeface="Arial"/>
              <a:buChar char="•"/>
            </a:pPr>
            <a:r>
              <a:rPr lang="en-US" sz="2800" dirty="0"/>
              <a:t>Well-tooled</a:t>
            </a:r>
          </a:p>
          <a:p>
            <a:pPr marL="571500" indent="-571500">
              <a:buFont typeface="Arial"/>
              <a:buChar char="•"/>
            </a:pPr>
            <a:r>
              <a:rPr lang="en-US" sz="2800" dirty="0"/>
              <a:t>Not fast, not slow</a:t>
            </a:r>
          </a:p>
          <a:p>
            <a:pPr marL="571500" indent="-571500">
              <a:buFont typeface="Arial"/>
              <a:buChar char="•"/>
            </a:pPr>
            <a:r>
              <a:rPr lang="en-US" sz="2800" dirty="0"/>
              <a:t>Not too verbose</a:t>
            </a:r>
          </a:p>
          <a:p>
            <a:pPr marL="571500" indent="-571500">
              <a:buFont typeface="Arial"/>
              <a:buChar char="•"/>
            </a:pPr>
            <a:r>
              <a:rPr lang="en-US" sz="2800" dirty="0"/>
              <a:t>Easily debugged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err="1" smtClean="0">
                <a:hlinkClick r:id="rId2"/>
              </a:rPr>
              <a:t>REST</a:t>
            </a:r>
            <a:r>
              <a:rPr lang="en-US" sz="2800" dirty="0" err="1" smtClean="0"/>
              <a:t>ful</a:t>
            </a:r>
            <a:r>
              <a:rPr lang="en-US" sz="2800" dirty="0" smtClean="0"/>
              <a:t> Web Services</a:t>
            </a:r>
          </a:p>
        </p:txBody>
      </p:sp>
    </p:spTree>
    <p:extLst>
      <p:ext uri="{BB962C8B-B14F-4D97-AF65-F5344CB8AC3E}">
        <p14:creationId xmlns:p14="http://schemas.microsoft.com/office/powerpoint/2010/main" val="264152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Introducing </a:t>
            </a:r>
            <a:r>
              <a:rPr lang="en-US" dirty="0" smtClean="0">
                <a:solidFill>
                  <a:srgbClr val="008080"/>
                </a:solidFill>
              </a:rPr>
              <a:t>REST APIs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800"/>
            <a:ext cx="8229600" cy="37893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dirty="0" smtClean="0">
                <a:solidFill>
                  <a:srgbClr val="262626"/>
                </a:solidFill>
              </a:rPr>
              <a:t>What’s REST?</a:t>
            </a:r>
          </a:p>
          <a:p>
            <a:r>
              <a:rPr lang="en-US" sz="4300" dirty="0"/>
              <a:t> </a:t>
            </a:r>
            <a:r>
              <a:rPr lang="en-US" sz="4300" dirty="0">
                <a:hlinkClick r:id="rId2"/>
              </a:rPr>
              <a:t>REST</a:t>
            </a:r>
            <a:r>
              <a:rPr lang="en-US" sz="4300" dirty="0"/>
              <a:t> </a:t>
            </a:r>
            <a:r>
              <a:rPr lang="en-US" sz="4300" dirty="0">
                <a:solidFill>
                  <a:srgbClr val="E46C0A"/>
                </a:solidFill>
              </a:rPr>
              <a:t>(Representational State </a:t>
            </a:r>
            <a:r>
              <a:rPr lang="en-US" sz="4300" dirty="0" smtClean="0">
                <a:solidFill>
                  <a:srgbClr val="E46C0A"/>
                </a:solidFill>
              </a:rPr>
              <a:t>Transfer)	</a:t>
            </a:r>
          </a:p>
          <a:p>
            <a:pPr lvl="1"/>
            <a:r>
              <a:rPr lang="en-US" sz="4300" dirty="0">
                <a:hlinkClick r:id="rId3"/>
              </a:rPr>
              <a:t>set of architectural </a:t>
            </a:r>
            <a:r>
              <a:rPr lang="en-US" sz="4300" dirty="0" smtClean="0">
                <a:hlinkClick r:id="rId3"/>
              </a:rPr>
              <a:t>principles</a:t>
            </a:r>
            <a:endParaRPr lang="en-US" sz="4300" dirty="0" smtClean="0">
              <a:solidFill>
                <a:srgbClr val="E46C0A"/>
              </a:solidFill>
            </a:endParaRPr>
          </a:p>
          <a:p>
            <a:pPr lvl="2"/>
            <a:r>
              <a:rPr lang="en-US" sz="4300" dirty="0" smtClean="0"/>
              <a:t>Sits </a:t>
            </a:r>
            <a:r>
              <a:rPr lang="en-US" sz="4300" dirty="0"/>
              <a:t>on </a:t>
            </a:r>
            <a:r>
              <a:rPr lang="en-US" sz="4300" dirty="0" smtClean="0"/>
              <a:t>HTTP 1.1</a:t>
            </a:r>
          </a:p>
          <a:p>
            <a:pPr lvl="2"/>
            <a:r>
              <a:rPr lang="en-US" sz="4300" dirty="0" smtClean="0"/>
              <a:t>Developed with HTTP 1.1 in </a:t>
            </a:r>
            <a:r>
              <a:rPr lang="en-US" sz="4300" dirty="0"/>
              <a:t>2000 by </a:t>
            </a:r>
            <a:r>
              <a:rPr lang="en-US" sz="4300" dirty="0">
                <a:hlinkClick r:id="rId4"/>
              </a:rPr>
              <a:t>Roy </a:t>
            </a:r>
            <a:r>
              <a:rPr lang="en-US" sz="4300" dirty="0" smtClean="0">
                <a:hlinkClick r:id="rId4"/>
              </a:rPr>
              <a:t>Feilding</a:t>
            </a:r>
            <a:endParaRPr lang="en-US" sz="4300" dirty="0" smtClean="0"/>
          </a:p>
          <a:p>
            <a:pPr lvl="2"/>
            <a:r>
              <a:rPr lang="en-US" sz="4300" dirty="0" smtClean="0"/>
              <a:t>Clients interact with the service, using </a:t>
            </a:r>
            <a:r>
              <a:rPr lang="en-US" sz="4300" dirty="0"/>
              <a:t>links and </a:t>
            </a:r>
            <a:r>
              <a:rPr lang="en-US" sz="4300" dirty="0" smtClean="0"/>
              <a:t>operations</a:t>
            </a:r>
          </a:p>
          <a:p>
            <a:pPr lvl="2"/>
            <a:endParaRPr lang="en-US" sz="4300" dirty="0" smtClean="0"/>
          </a:p>
          <a:p>
            <a:pPr lvl="1"/>
            <a:r>
              <a:rPr lang="en-US" sz="4300" dirty="0"/>
              <a:t>A </a:t>
            </a:r>
            <a:r>
              <a:rPr lang="en-US" sz="4300" dirty="0">
                <a:hlinkClick r:id="rId5"/>
              </a:rPr>
              <a:t>URL</a:t>
            </a:r>
            <a:r>
              <a:rPr lang="en-US" sz="4300" dirty="0"/>
              <a:t> points to a </a:t>
            </a:r>
            <a:r>
              <a:rPr lang="en-US" sz="4300" dirty="0" smtClean="0">
                <a:solidFill>
                  <a:srgbClr val="E46C0A"/>
                </a:solidFill>
              </a:rPr>
              <a:t>resource:</a:t>
            </a:r>
          </a:p>
          <a:p>
            <a:pPr lvl="1"/>
            <a:endParaRPr lang="en-US" sz="4300" dirty="0" smtClean="0">
              <a:solidFill>
                <a:srgbClr val="E46C0A"/>
              </a:solidFill>
            </a:endParaRPr>
          </a:p>
          <a:p>
            <a:pPr lvl="2"/>
            <a:r>
              <a:rPr lang="en-GB" sz="3900" dirty="0" smtClean="0"/>
              <a:t>Here’s one for a c</a:t>
            </a:r>
            <a:r>
              <a:rPr lang="en-US" sz="3900" dirty="0" err="1" smtClean="0"/>
              <a:t>ollection</a:t>
            </a:r>
            <a:r>
              <a:rPr lang="en-US" sz="3900" dirty="0" smtClean="0"/>
              <a:t>:</a:t>
            </a:r>
          </a:p>
          <a:p>
            <a:pPr lvl="3"/>
            <a:r>
              <a:rPr lang="en-US" sz="4300" dirty="0" smtClean="0">
                <a:hlinkClick r:id="rId6"/>
              </a:rPr>
              <a:t>https://www.cars.com</a:t>
            </a:r>
            <a:r>
              <a:rPr lang="en-US" sz="4300" dirty="0">
                <a:hlinkClick r:id="rId6"/>
              </a:rPr>
              <a:t>/registrations/</a:t>
            </a:r>
            <a:endParaRPr lang="en-US" sz="4300" dirty="0"/>
          </a:p>
          <a:p>
            <a:pPr lvl="2"/>
            <a:r>
              <a:rPr lang="en-GB" sz="4300" dirty="0" smtClean="0"/>
              <a:t>Here’s one for an item:</a:t>
            </a:r>
            <a:endParaRPr lang="en-US" sz="4300" dirty="0" smtClean="0"/>
          </a:p>
          <a:p>
            <a:pPr lvl="3"/>
            <a:r>
              <a:rPr lang="en-US" sz="4300" dirty="0" smtClean="0">
                <a:hlinkClick r:id="rId7"/>
              </a:rPr>
              <a:t>https://www.cars.com</a:t>
            </a:r>
            <a:r>
              <a:rPr lang="en-US" sz="4300" dirty="0">
                <a:hlinkClick r:id="rId7"/>
              </a:rPr>
              <a:t>/registrations/AB45PRZ</a:t>
            </a:r>
            <a:r>
              <a:rPr lang="en-US" sz="4300" dirty="0" smtClean="0">
                <a:hlinkClick r:id="rId7"/>
              </a:rPr>
              <a:t>/</a:t>
            </a:r>
            <a:endParaRPr lang="en-US" sz="4300" dirty="0" smtClean="0"/>
          </a:p>
          <a:p>
            <a:pPr lvl="2"/>
            <a:r>
              <a:rPr lang="en-US" sz="4700" dirty="0" smtClean="0"/>
              <a:t>How about a postcode lookup?</a:t>
            </a:r>
          </a:p>
          <a:p>
            <a:pPr lvl="3"/>
            <a:r>
              <a:rPr lang="en-US" sz="4300" dirty="0" smtClean="0"/>
              <a:t>https://</a:t>
            </a:r>
            <a:r>
              <a:rPr lang="en-US" sz="4300" dirty="0" err="1" smtClean="0"/>
              <a:t>postcodesrus.com</a:t>
            </a:r>
            <a:r>
              <a:rPr lang="en-US" sz="4300" dirty="0" smtClean="0"/>
              <a:t>/postcodes/</a:t>
            </a:r>
            <a:endParaRPr lang="en-US" sz="4300" dirty="0"/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914400" lvl="2" indent="0">
              <a:buNone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err="1" smtClean="0">
                <a:hlinkClick r:id="rId2"/>
              </a:rPr>
              <a:t>REST</a:t>
            </a:r>
            <a:r>
              <a:rPr lang="en-US" sz="2800" dirty="0" err="1" smtClean="0"/>
              <a:t>ful</a:t>
            </a:r>
            <a:r>
              <a:rPr lang="en-US" sz="2800" dirty="0" smtClean="0"/>
              <a:t> Web Services</a:t>
            </a:r>
          </a:p>
        </p:txBody>
      </p:sp>
    </p:spTree>
    <p:extLst>
      <p:ext uri="{BB962C8B-B14F-4D97-AF65-F5344CB8AC3E}">
        <p14:creationId xmlns:p14="http://schemas.microsoft.com/office/powerpoint/2010/main" val="21525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Introducing </a:t>
            </a:r>
            <a:r>
              <a:rPr lang="en-US" dirty="0" smtClean="0">
                <a:solidFill>
                  <a:srgbClr val="008080"/>
                </a:solidFill>
              </a:rPr>
              <a:t>REST APIs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00"/>
            <a:ext cx="8229600" cy="3890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900" dirty="0" smtClean="0">
                <a:hlinkClick r:id="rId2"/>
              </a:rPr>
              <a:t>HTTP </a:t>
            </a:r>
            <a:r>
              <a:rPr lang="en-US" sz="2900" dirty="0" smtClean="0"/>
              <a:t> </a:t>
            </a:r>
            <a:r>
              <a:rPr lang="en-US" sz="2900" dirty="0"/>
              <a:t>used to interact with </a:t>
            </a:r>
            <a:r>
              <a:rPr lang="en-US" sz="2900" dirty="0" smtClean="0"/>
              <a:t>service’s resources</a:t>
            </a:r>
          </a:p>
          <a:p>
            <a:endParaRPr lang="en-US" sz="2900" dirty="0" smtClean="0"/>
          </a:p>
          <a:p>
            <a:r>
              <a:rPr lang="en-US" sz="2900" dirty="0" smtClean="0">
                <a:hlinkClick r:id="rId3"/>
              </a:rPr>
              <a:t>Request </a:t>
            </a:r>
            <a:r>
              <a:rPr lang="en-US" sz="2900" dirty="0">
                <a:hlinkClick r:id="rId3"/>
              </a:rPr>
              <a:t>methods </a:t>
            </a:r>
            <a:r>
              <a:rPr lang="en-US" sz="2900" dirty="0"/>
              <a:t>used to do this</a:t>
            </a:r>
            <a:r>
              <a:rPr lang="en-US" sz="2900" dirty="0" smtClean="0"/>
              <a:t>:</a:t>
            </a:r>
          </a:p>
          <a:p>
            <a:pPr lvl="1"/>
            <a:r>
              <a:rPr lang="en-US" sz="2900" dirty="0">
                <a:hlinkClick r:id="rId4"/>
              </a:rPr>
              <a:t>POST</a:t>
            </a:r>
            <a:r>
              <a:rPr lang="en-US" sz="2900" dirty="0"/>
              <a:t> </a:t>
            </a:r>
            <a:r>
              <a:rPr lang="mr-IN" sz="2900" dirty="0"/>
              <a:t>–</a:t>
            </a:r>
            <a:r>
              <a:rPr lang="en-US" sz="2900" dirty="0"/>
              <a:t> </a:t>
            </a:r>
            <a:r>
              <a:rPr lang="en-US" sz="2900" dirty="0" smtClean="0"/>
              <a:t>creates</a:t>
            </a:r>
            <a:endParaRPr lang="en-US" sz="2900" dirty="0" smtClean="0">
              <a:hlinkClick r:id="rId5"/>
            </a:endParaRPr>
          </a:p>
          <a:p>
            <a:pPr lvl="1"/>
            <a:r>
              <a:rPr lang="en-US" sz="2900" dirty="0" smtClean="0">
                <a:hlinkClick r:id="rId5"/>
              </a:rPr>
              <a:t>PUT</a:t>
            </a:r>
            <a:r>
              <a:rPr lang="en-US" sz="2900" dirty="0" smtClean="0"/>
              <a:t> </a:t>
            </a:r>
            <a:r>
              <a:rPr lang="mr-IN" sz="2900" dirty="0"/>
              <a:t>–</a:t>
            </a:r>
            <a:r>
              <a:rPr lang="en-US" sz="2900" dirty="0"/>
              <a:t> </a:t>
            </a:r>
            <a:r>
              <a:rPr lang="en-US" sz="2900" dirty="0" smtClean="0"/>
              <a:t>updates completely</a:t>
            </a:r>
          </a:p>
          <a:p>
            <a:pPr lvl="1"/>
            <a:r>
              <a:rPr lang="en-US" sz="2900" dirty="0" smtClean="0">
                <a:hlinkClick r:id="rId6"/>
              </a:rPr>
              <a:t>GET </a:t>
            </a:r>
            <a:r>
              <a:rPr lang="en-US" sz="2900" dirty="0"/>
              <a:t>(</a:t>
            </a:r>
            <a:r>
              <a:rPr lang="en-US" sz="2900" dirty="0">
                <a:hlinkClick r:id="rId7"/>
              </a:rPr>
              <a:t>safe </a:t>
            </a:r>
            <a:r>
              <a:rPr lang="en-US" sz="2900" dirty="0"/>
              <a:t>method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dirty="0" smtClean="0">
                <a:hlinkClick r:id="rId8"/>
              </a:rPr>
              <a:t>DELETE</a:t>
            </a:r>
            <a:r>
              <a:rPr lang="en-US" sz="2900" dirty="0" smtClean="0"/>
              <a:t> </a:t>
            </a:r>
            <a:r>
              <a:rPr lang="mr-IN" sz="2900" dirty="0" smtClean="0">
                <a:hlinkClick r:id="rId9"/>
              </a:rPr>
              <a:t>–</a:t>
            </a:r>
            <a:r>
              <a:rPr lang="en-US" sz="2900" dirty="0" smtClean="0"/>
              <a:t> removes</a:t>
            </a:r>
          </a:p>
          <a:p>
            <a:pPr lvl="1"/>
            <a:r>
              <a:rPr lang="en-US" sz="2900" dirty="0" smtClean="0">
                <a:hlinkClick r:id="rId9"/>
              </a:rPr>
              <a:t>PATCH</a:t>
            </a:r>
            <a:r>
              <a:rPr lang="en-US" sz="2900" dirty="0" smtClean="0"/>
              <a:t> </a:t>
            </a:r>
            <a:r>
              <a:rPr lang="mr-IN" sz="2900" dirty="0"/>
              <a:t>–</a:t>
            </a:r>
            <a:r>
              <a:rPr lang="en-US" sz="2900" dirty="0"/>
              <a:t> </a:t>
            </a:r>
            <a:r>
              <a:rPr lang="en-US" sz="2900" dirty="0" smtClean="0"/>
              <a:t>changes</a:t>
            </a:r>
          </a:p>
          <a:p>
            <a:pPr lvl="1"/>
            <a:endParaRPr lang="en-US" sz="2900" dirty="0" smtClean="0"/>
          </a:p>
          <a:p>
            <a:r>
              <a:rPr lang="en-US" sz="2900" dirty="0" smtClean="0"/>
              <a:t>Standard </a:t>
            </a:r>
            <a:r>
              <a:rPr lang="en-US" sz="2900" dirty="0">
                <a:hlinkClick r:id="rId10"/>
              </a:rPr>
              <a:t>HTTP responses </a:t>
            </a:r>
            <a:r>
              <a:rPr lang="en-US" sz="2900" dirty="0" smtClean="0"/>
              <a:t>returned</a:t>
            </a:r>
            <a:endParaRPr lang="en-US" sz="29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err="1" smtClean="0">
                <a:hlinkClick r:id="rId11"/>
              </a:rPr>
              <a:t>REST</a:t>
            </a:r>
            <a:r>
              <a:rPr lang="en-US" sz="2800" dirty="0" err="1" smtClean="0"/>
              <a:t>ful</a:t>
            </a:r>
            <a:r>
              <a:rPr lang="en-US" sz="2800" dirty="0" smtClean="0"/>
              <a:t> Web Services</a:t>
            </a:r>
          </a:p>
        </p:txBody>
      </p:sp>
    </p:spTree>
    <p:extLst>
      <p:ext uri="{BB962C8B-B14F-4D97-AF65-F5344CB8AC3E}">
        <p14:creationId xmlns:p14="http://schemas.microsoft.com/office/powerpoint/2010/main" val="394452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Introducing </a:t>
            </a:r>
            <a:r>
              <a:rPr lang="en-US" dirty="0" smtClean="0">
                <a:solidFill>
                  <a:srgbClr val="008080"/>
                </a:solidFill>
              </a:rPr>
              <a:t>REST APIs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00"/>
            <a:ext cx="8229600" cy="389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000" dirty="0" smtClean="0"/>
              <a:t>The </a:t>
            </a:r>
            <a:r>
              <a:rPr lang="en-US" sz="2000" dirty="0">
                <a:hlinkClick r:id="rId2"/>
              </a:rPr>
              <a:t>MIME</a:t>
            </a:r>
            <a:r>
              <a:rPr lang="en-US" sz="2000" dirty="0"/>
              <a:t> type tells the client </a:t>
            </a:r>
            <a:r>
              <a:rPr lang="en-US" sz="2000" dirty="0" smtClean="0"/>
              <a:t>what data to expect in the response. </a:t>
            </a:r>
          </a:p>
          <a:p>
            <a:r>
              <a:rPr lang="en-US" sz="2000" dirty="0" smtClean="0"/>
              <a:t>Often:</a:t>
            </a:r>
          </a:p>
          <a:p>
            <a:pPr lvl="1"/>
            <a:r>
              <a:rPr lang="en-US" sz="2000" dirty="0" smtClean="0">
                <a:hlinkClick r:id="rId3"/>
              </a:rPr>
              <a:t>application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smtClean="0">
                <a:hlinkClick r:id="rId3"/>
              </a:rPr>
              <a:t>json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4"/>
              </a:rPr>
              <a:t>application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smtClean="0">
                <a:hlinkClick r:id="rId4"/>
              </a:rPr>
              <a:t>xml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err="1" smtClean="0">
                <a:hlinkClick r:id="rId5"/>
              </a:rPr>
              <a:t>REST</a:t>
            </a:r>
            <a:r>
              <a:rPr lang="en-US" sz="2800" dirty="0" err="1" smtClean="0"/>
              <a:t>ful</a:t>
            </a:r>
            <a:r>
              <a:rPr lang="en-US" sz="2800" dirty="0" smtClean="0"/>
              <a:t> Web Services</a:t>
            </a:r>
          </a:p>
        </p:txBody>
      </p:sp>
    </p:spTree>
    <p:extLst>
      <p:ext uri="{BB962C8B-B14F-4D97-AF65-F5344CB8AC3E}">
        <p14:creationId xmlns:p14="http://schemas.microsoft.com/office/powerpoint/2010/main" val="422674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5000" y="4321075"/>
            <a:ext cx="6908800" cy="2308324"/>
          </a:xfrm>
          <a:prstGeom prst="roundRect">
            <a:avLst>
              <a:gd name="adj" fmla="val 4546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9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Introducing </a:t>
            </a:r>
            <a:r>
              <a:rPr lang="en-US" dirty="0" smtClean="0">
                <a:solidFill>
                  <a:srgbClr val="008080"/>
                </a:solidFill>
              </a:rPr>
              <a:t>REST APIs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7467"/>
            <a:ext cx="8229600" cy="7450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/>
              <a:t>POST http://</a:t>
            </a:r>
            <a:r>
              <a:rPr lang="en-US" sz="2000" dirty="0" err="1" smtClean="0"/>
              <a:t>postcodesrus.com</a:t>
            </a:r>
            <a:r>
              <a:rPr lang="en-US" sz="2000" dirty="0" smtClean="0"/>
              <a:t>/postcodes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699" y="4422679"/>
            <a:ext cx="62019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Response Header: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"content-type": "application/</a:t>
            </a:r>
            <a:r>
              <a:rPr lang="en-US" sz="1600" dirty="0" err="1">
                <a:latin typeface="Courier New"/>
                <a:cs typeface="Courier New"/>
              </a:rPr>
              <a:t>json</a:t>
            </a:r>
            <a:r>
              <a:rPr lang="en-US" sz="1600" dirty="0">
                <a:latin typeface="Courier New"/>
                <a:cs typeface="Courier New"/>
              </a:rPr>
              <a:t>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Response Body: </a:t>
            </a:r>
            <a:endParaRPr lang="mr-IN" sz="1600" dirty="0">
              <a:latin typeface="Courier New"/>
              <a:cs typeface="Courier New"/>
            </a:endParaRPr>
          </a:p>
          <a:p>
            <a:r>
              <a:rPr lang="mr-IN" sz="1600" dirty="0" smtClean="0">
                <a:latin typeface="Courier New"/>
                <a:cs typeface="Courier New"/>
              </a:rPr>
              <a:t>{</a:t>
            </a:r>
            <a:endParaRPr lang="en-GB" sz="1600" dirty="0" smtClean="0">
              <a:latin typeface="Courier New"/>
              <a:cs typeface="Courier New"/>
            </a:endParaRPr>
          </a:p>
          <a:p>
            <a:r>
              <a:rPr lang="en-GB" sz="1600" dirty="0">
                <a:latin typeface="Courier New"/>
                <a:cs typeface="Courier New"/>
              </a:rPr>
              <a:t>	</a:t>
            </a:r>
            <a:r>
              <a:rPr lang="mr-IN" sz="1600" dirty="0">
                <a:latin typeface="Courier New"/>
                <a:cs typeface="Courier New"/>
              </a:rPr>
              <a:t>"</a:t>
            </a:r>
            <a:r>
              <a:rPr lang="en-GB" sz="1600" dirty="0" smtClean="0">
                <a:latin typeface="Courier New"/>
                <a:cs typeface="Courier New"/>
              </a:rPr>
              <a:t>composite</a:t>
            </a:r>
            <a:r>
              <a:rPr lang="mr-IN" sz="1600" dirty="0" smtClean="0">
                <a:latin typeface="Courier New"/>
                <a:cs typeface="Courier New"/>
              </a:rPr>
              <a:t>”</a:t>
            </a:r>
            <a:r>
              <a:rPr lang="en-GB" sz="1600" dirty="0" smtClean="0">
                <a:latin typeface="Courier New"/>
                <a:cs typeface="Courier New"/>
              </a:rPr>
              <a:t>:</a:t>
            </a:r>
            <a:r>
              <a:rPr lang="mr-IN" sz="1600" dirty="0">
                <a:latin typeface="Courier New"/>
                <a:cs typeface="Courier New"/>
              </a:rPr>
              <a:t>"</a:t>
            </a:r>
            <a:r>
              <a:rPr lang="en-GB" sz="1600" dirty="0" smtClean="0">
                <a:latin typeface="Courier New"/>
                <a:cs typeface="Courier New"/>
              </a:rPr>
              <a:t>M1 5GD</a:t>
            </a:r>
            <a:r>
              <a:rPr lang="mr-IN" sz="1600" dirty="0" smtClean="0">
                <a:latin typeface="Courier New"/>
                <a:cs typeface="Courier New"/>
              </a:rPr>
              <a:t>”</a:t>
            </a:r>
            <a:endParaRPr lang="en-GB" sz="1600" dirty="0" smtClean="0">
              <a:latin typeface="Courier New"/>
              <a:cs typeface="Courier New"/>
            </a:endParaRPr>
          </a:p>
          <a:p>
            <a:r>
              <a:rPr lang="en-GB" sz="1600" dirty="0" smtClean="0">
                <a:latin typeface="Courier New"/>
                <a:cs typeface="Courier New"/>
              </a:rPr>
              <a:t>}</a:t>
            </a:r>
            <a:endParaRPr lang="mr-IN" sz="1600" dirty="0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err="1" smtClean="0">
                <a:hlinkClick r:id="rId2"/>
              </a:rPr>
              <a:t>REST</a:t>
            </a:r>
            <a:r>
              <a:rPr lang="en-US" sz="2800" dirty="0" err="1" smtClean="0"/>
              <a:t>ful</a:t>
            </a:r>
            <a:r>
              <a:rPr lang="en-US" sz="2800" dirty="0" smtClean="0"/>
              <a:t> Web Services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5000" y="2794000"/>
            <a:ext cx="6908800" cy="1456266"/>
          </a:xfrm>
          <a:prstGeom prst="roundRect">
            <a:avLst>
              <a:gd name="adj" fmla="val 4546"/>
            </a:avLst>
          </a:prstGeom>
          <a:gradFill>
            <a:gsLst>
              <a:gs pos="0">
                <a:schemeClr val="accent6">
                  <a:lumMod val="75000"/>
                  <a:alpha val="48000"/>
                </a:schemeClr>
              </a:gs>
              <a:gs pos="100000">
                <a:schemeClr val="accent6">
                  <a:lumMod val="20000"/>
                  <a:lumOff val="80000"/>
                  <a:alpha val="49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97899" y="2873276"/>
            <a:ext cx="6201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 dirty="0">
                <a:latin typeface="Courier New"/>
                <a:cs typeface="Courier New"/>
              </a:rPr>
              <a:t>Request Body: </a:t>
            </a:r>
          </a:p>
          <a:p>
            <a:r>
              <a:rPr lang="mr-IN" sz="1600" dirty="0">
                <a:latin typeface="Courier New"/>
                <a:cs typeface="Courier New"/>
              </a:rPr>
              <a:t>{</a:t>
            </a:r>
          </a:p>
          <a:p>
            <a:r>
              <a:rPr lang="mr-IN" sz="1600" dirty="0">
                <a:latin typeface="Courier New"/>
                <a:cs typeface="Courier New"/>
              </a:rPr>
              <a:t>	"lat":"53.474300",</a:t>
            </a:r>
          </a:p>
          <a:p>
            <a:r>
              <a:rPr lang="mr-IN" sz="1600" dirty="0">
                <a:latin typeface="Courier New"/>
                <a:cs typeface="Courier New"/>
              </a:rPr>
              <a:t>    "lon":-2.246820"</a:t>
            </a:r>
          </a:p>
          <a:p>
            <a:r>
              <a:rPr lang="mr-IN"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23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0"/>
            <a:ext cx="9144000" cy="684907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What are we doing today?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8221" y="6572071"/>
            <a:ext cx="238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Image credit: </a:t>
            </a:r>
            <a:r>
              <a:rPr lang="en-US" sz="1200" dirty="0" smtClean="0">
                <a:hlinkClick r:id="rId3"/>
              </a:rPr>
              <a:t>Tory Townsend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438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Introducing </a:t>
            </a:r>
            <a:r>
              <a:rPr lang="en-US" dirty="0" smtClean="0">
                <a:solidFill>
                  <a:srgbClr val="008080"/>
                </a:solidFill>
              </a:rPr>
              <a:t>REST APIs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err="1" smtClean="0">
                <a:hlinkClick r:id="rId2"/>
              </a:rPr>
              <a:t>REST</a:t>
            </a:r>
            <a:r>
              <a:rPr lang="en-US" sz="2800" dirty="0" err="1" smtClean="0"/>
              <a:t>ful</a:t>
            </a:r>
            <a:r>
              <a:rPr lang="en-US" sz="2800" dirty="0" smtClean="0"/>
              <a:t> Web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3667" y="3011364"/>
            <a:ext cx="4930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Q: How did I know the service would do that?</a:t>
            </a:r>
          </a:p>
        </p:txBody>
      </p:sp>
    </p:spTree>
    <p:extLst>
      <p:ext uri="{BB962C8B-B14F-4D97-AF65-F5344CB8AC3E}">
        <p14:creationId xmlns:p14="http://schemas.microsoft.com/office/powerpoint/2010/main" val="413392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Introducing </a:t>
            </a:r>
            <a:r>
              <a:rPr lang="en-US" dirty="0" smtClean="0">
                <a:solidFill>
                  <a:srgbClr val="008080"/>
                </a:solidFill>
              </a:rPr>
              <a:t>REST APIs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err="1" smtClean="0">
                <a:hlinkClick r:id="rId2"/>
              </a:rPr>
              <a:t>REST</a:t>
            </a:r>
            <a:r>
              <a:rPr lang="en-US" sz="2800" dirty="0" err="1" smtClean="0"/>
              <a:t>ful</a:t>
            </a:r>
            <a:r>
              <a:rPr lang="en-US" sz="2800" dirty="0" smtClean="0"/>
              <a:t> Web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3667" y="3011364"/>
            <a:ext cx="4930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Q: How did I know the service would do that?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3267" y="4416831"/>
            <a:ext cx="6581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: It was documented, using an Interface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efinition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anguage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0267" y="5280432"/>
            <a:ext cx="117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75000"/>
                  </a:schemeClr>
                </a:solidFill>
              </a:rPr>
              <a:t>IDL</a:t>
            </a:r>
          </a:p>
        </p:txBody>
      </p:sp>
    </p:spTree>
    <p:extLst>
      <p:ext uri="{BB962C8B-B14F-4D97-AF65-F5344CB8AC3E}">
        <p14:creationId xmlns:p14="http://schemas.microsoft.com/office/powerpoint/2010/main" val="405645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80"/>
                </a:solidFill>
              </a:rPr>
              <a:t>Introducing REST APIs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1134" y="2514600"/>
            <a:ext cx="459613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hlinkClick r:id="rId2"/>
              </a:rPr>
              <a:t>Interface </a:t>
            </a:r>
            <a:r>
              <a:rPr lang="en-US" sz="2000" dirty="0">
                <a:hlinkClick r:id="rId2"/>
              </a:rPr>
              <a:t>Definition </a:t>
            </a:r>
            <a:r>
              <a:rPr lang="en-US" sz="2000" dirty="0" smtClean="0">
                <a:hlinkClick r:id="rId2"/>
              </a:rPr>
              <a:t>Language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Formal definition of an </a:t>
            </a:r>
            <a:r>
              <a:rPr lang="en-US" sz="2000" dirty="0" smtClean="0"/>
              <a:t>API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Operations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Data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Accompanies the protocol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hlinkClick r:id="rId3"/>
              </a:rPr>
              <a:t>SOAP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smtClean="0">
                <a:hlinkClick r:id="rId4"/>
              </a:rPr>
              <a:t>WSDL</a:t>
            </a:r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hlinkClick r:id="rId5"/>
              </a:rPr>
              <a:t>REST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>
                <a:hlinkClick r:id="rId6"/>
              </a:rPr>
              <a:t>OAS </a:t>
            </a:r>
            <a:r>
              <a:rPr lang="en-US" sz="2000" dirty="0"/>
              <a:t>(</a:t>
            </a:r>
            <a:r>
              <a:rPr lang="en-US" sz="2000" dirty="0">
                <a:hlinkClick r:id="rId7"/>
              </a:rPr>
              <a:t>swagger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hlinkClick r:id="rId8"/>
              </a:rPr>
              <a:t>gRPC </a:t>
            </a:r>
            <a:r>
              <a:rPr lang="en-US" sz="2000" dirty="0"/>
              <a:t>-&gt; </a:t>
            </a:r>
            <a:r>
              <a:rPr lang="en-US" sz="2000" dirty="0">
                <a:hlinkClick r:id="rId9"/>
              </a:rPr>
              <a:t>Protocol Buffers 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Lots of others!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Advertises the capabilities of a service</a:t>
            </a: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Enables generation of boiler-plate code</a:t>
            </a:r>
            <a:endParaRPr lang="en-US" sz="2000" i="1" dirty="0" smtClean="0">
              <a:solidFill>
                <a:srgbClr val="FF0000"/>
              </a:solidFill>
              <a:sym typeface="Wingdings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hlinkClick r:id="rId6"/>
              </a:rPr>
              <a:t>REST IDL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0641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gnetic Disk 7"/>
          <p:cNvSpPr/>
          <p:nvPr/>
        </p:nvSpPr>
        <p:spPr>
          <a:xfrm>
            <a:off x="6604002" y="3459768"/>
            <a:ext cx="609600" cy="66886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Introducing REST APIs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6426202" y="2863397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50002" y="3510833"/>
            <a:ext cx="76200" cy="56673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80203" y="2418698"/>
            <a:ext cx="147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Postcode and location service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13400" y="3187667"/>
            <a:ext cx="88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Location to postcode API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6067" y="2418698"/>
            <a:ext cx="3672800" cy="3477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Postcode and Location Service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Location to Postcode API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Defines the data types</a:t>
            </a:r>
          </a:p>
          <a:p>
            <a:pPr marL="1714500" lvl="3" indent="-342900">
              <a:buFont typeface="Arial"/>
              <a:buChar char="•"/>
            </a:pPr>
            <a:r>
              <a:rPr lang="en-US" dirty="0" smtClean="0"/>
              <a:t>‘location’ </a:t>
            </a:r>
          </a:p>
          <a:p>
            <a:pPr marL="1714500" lvl="3" indent="-342900">
              <a:buFont typeface="Arial"/>
              <a:buChar char="•"/>
            </a:pPr>
            <a:r>
              <a:rPr lang="en-US" dirty="0" smtClean="0"/>
              <a:t>‘postcode’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Advertises resources</a:t>
            </a:r>
          </a:p>
          <a:p>
            <a:pPr marL="1714500" lvl="3" indent="-342900">
              <a:buFont typeface="Arial"/>
              <a:buChar char="•"/>
            </a:pPr>
            <a:r>
              <a:rPr lang="en-US" dirty="0" smtClean="0"/>
              <a:t>/postcode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Advertises parameters</a:t>
            </a:r>
          </a:p>
          <a:p>
            <a:pPr marL="1714500" lvl="3" indent="-342900">
              <a:buFont typeface="Arial"/>
              <a:buChar char="•"/>
            </a:pPr>
            <a:r>
              <a:rPr lang="en-US" dirty="0" smtClean="0"/>
              <a:t>Location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Advertises responses</a:t>
            </a:r>
          </a:p>
          <a:p>
            <a:pPr marL="1714500" lvl="3" indent="-342900">
              <a:buFont typeface="Arial"/>
              <a:buChar char="•"/>
            </a:pPr>
            <a:r>
              <a:rPr lang="en-US" dirty="0" smtClean="0"/>
              <a:t>Postcode</a:t>
            </a:r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REST IDL</a:t>
            </a:r>
          </a:p>
        </p:txBody>
      </p:sp>
    </p:spTree>
    <p:extLst>
      <p:ext uri="{BB962C8B-B14F-4D97-AF65-F5344CB8AC3E}">
        <p14:creationId xmlns:p14="http://schemas.microsoft.com/office/powerpoint/2010/main" val="290104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gnetic Disk 7"/>
          <p:cNvSpPr/>
          <p:nvPr/>
        </p:nvSpPr>
        <p:spPr>
          <a:xfrm>
            <a:off x="6604002" y="3459768"/>
            <a:ext cx="609600" cy="66886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Introducing REST APIs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6426202" y="2863397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50002" y="3510833"/>
            <a:ext cx="76200" cy="56673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80203" y="2418698"/>
            <a:ext cx="147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Postcode and location service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13400" y="3187667"/>
            <a:ext cx="88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Location to postcode API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2260600"/>
            <a:ext cx="2691845" cy="2233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OAS</a:t>
            </a:r>
          </a:p>
          <a:p>
            <a:r>
              <a:rPr lang="en-US" sz="2800" dirty="0" smtClean="0"/>
              <a:t>Open API Specification</a:t>
            </a:r>
          </a:p>
          <a:p>
            <a:r>
              <a:rPr lang="en-US" sz="2800" dirty="0" smtClean="0"/>
              <a:t>Previously called Swagger 2.0</a:t>
            </a:r>
          </a:p>
          <a:p>
            <a:r>
              <a:rPr lang="en-US" sz="2800" dirty="0" smtClean="0"/>
              <a:t>Based on YAML</a:t>
            </a:r>
          </a:p>
          <a:p>
            <a:r>
              <a:rPr lang="en-US" sz="2800" dirty="0" smtClean="0"/>
              <a:t>(YAML </a:t>
            </a:r>
            <a:r>
              <a:rPr lang="en-US" sz="2800" dirty="0" err="1" smtClean="0"/>
              <a:t>Ain’t</a:t>
            </a:r>
            <a:r>
              <a:rPr lang="en-US" sz="2800" dirty="0" smtClean="0"/>
              <a:t> Markup Language)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9045" y="1353747"/>
            <a:ext cx="2396622" cy="544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---</a:t>
            </a:r>
          </a:p>
          <a:p>
            <a:r>
              <a:rPr lang="en-US" sz="600" dirty="0"/>
              <a:t>swagger: "2.0"</a:t>
            </a:r>
          </a:p>
          <a:p>
            <a:r>
              <a:rPr lang="en-US" sz="600" dirty="0"/>
              <a:t>info:</a:t>
            </a:r>
          </a:p>
          <a:p>
            <a:r>
              <a:rPr lang="en-US" sz="600" dirty="0"/>
              <a:t>  description: "A simple API for looking -up postcodes, given a location"</a:t>
            </a:r>
          </a:p>
          <a:p>
            <a:r>
              <a:rPr lang="en-US" sz="600" dirty="0"/>
              <a:t>  version: "1.0.0"</a:t>
            </a:r>
          </a:p>
          <a:p>
            <a:r>
              <a:rPr lang="en-US" sz="600" dirty="0"/>
              <a:t>  title: "Postcode </a:t>
            </a:r>
            <a:r>
              <a:rPr lang="en-US" sz="600" dirty="0" smtClean="0"/>
              <a:t>Lookup”</a:t>
            </a:r>
            <a:endParaRPr lang="en-US" sz="600" dirty="0"/>
          </a:p>
          <a:p>
            <a:r>
              <a:rPr lang="en-US" sz="600" dirty="0" smtClean="0"/>
              <a:t>host</a:t>
            </a:r>
            <a:r>
              <a:rPr lang="en-US" sz="600" dirty="0"/>
              <a:t>: "</a:t>
            </a:r>
            <a:r>
              <a:rPr lang="en-US" sz="600" dirty="0" err="1"/>
              <a:t>postcodesrus.com</a:t>
            </a:r>
            <a:r>
              <a:rPr lang="en-US" sz="600" dirty="0"/>
              <a:t>"</a:t>
            </a:r>
          </a:p>
          <a:p>
            <a:r>
              <a:rPr lang="en-US" sz="600" dirty="0"/>
              <a:t>schemes:</a:t>
            </a:r>
          </a:p>
          <a:p>
            <a:r>
              <a:rPr lang="en-US" sz="600" dirty="0"/>
              <a:t>- "https"</a:t>
            </a:r>
          </a:p>
          <a:p>
            <a:r>
              <a:rPr lang="en-US" sz="600" dirty="0"/>
              <a:t>consumes:</a:t>
            </a:r>
          </a:p>
          <a:p>
            <a:r>
              <a:rPr lang="en-US" sz="600" dirty="0"/>
              <a:t>- "application/</a:t>
            </a:r>
            <a:r>
              <a:rPr lang="en-US" sz="600" dirty="0" err="1"/>
              <a:t>json</a:t>
            </a:r>
            <a:r>
              <a:rPr lang="en-US" sz="600" dirty="0"/>
              <a:t>"</a:t>
            </a:r>
          </a:p>
          <a:p>
            <a:r>
              <a:rPr lang="en-US" sz="600" dirty="0"/>
              <a:t>produces:</a:t>
            </a:r>
          </a:p>
          <a:p>
            <a:r>
              <a:rPr lang="en-US" sz="600" dirty="0"/>
              <a:t>- "application/</a:t>
            </a:r>
            <a:r>
              <a:rPr lang="en-US" sz="600" dirty="0" err="1"/>
              <a:t>json</a:t>
            </a:r>
            <a:r>
              <a:rPr lang="en-US" sz="600" dirty="0"/>
              <a:t>"</a:t>
            </a:r>
          </a:p>
          <a:p>
            <a:r>
              <a:rPr lang="en-US" sz="600" dirty="0"/>
              <a:t>paths:</a:t>
            </a:r>
          </a:p>
          <a:p>
            <a:r>
              <a:rPr lang="en-US" sz="600" dirty="0"/>
              <a:t>  /postcodes:</a:t>
            </a:r>
          </a:p>
          <a:p>
            <a:r>
              <a:rPr lang="en-US" sz="600" dirty="0"/>
              <a:t>    post:</a:t>
            </a:r>
          </a:p>
          <a:p>
            <a:r>
              <a:rPr lang="en-US" sz="600" dirty="0"/>
              <a:t>      summary: "lookup request"</a:t>
            </a:r>
          </a:p>
          <a:p>
            <a:r>
              <a:rPr lang="en-US" sz="600" dirty="0"/>
              <a:t>      description: "creates a request to lookup a postcode"</a:t>
            </a:r>
          </a:p>
          <a:p>
            <a:r>
              <a:rPr lang="en-US" sz="600" dirty="0"/>
              <a:t>      consumes: []</a:t>
            </a:r>
          </a:p>
          <a:p>
            <a:r>
              <a:rPr lang="en-US" sz="600" dirty="0"/>
              <a:t>      parameters:</a:t>
            </a:r>
          </a:p>
          <a:p>
            <a:r>
              <a:rPr lang="en-US" sz="600" dirty="0"/>
              <a:t>      - name: "body"</a:t>
            </a:r>
          </a:p>
          <a:p>
            <a:r>
              <a:rPr lang="en-US" sz="600" dirty="0"/>
              <a:t>        in: "body"</a:t>
            </a:r>
          </a:p>
          <a:p>
            <a:r>
              <a:rPr lang="en-US" sz="600" dirty="0"/>
              <a:t>        required: true</a:t>
            </a:r>
          </a:p>
          <a:p>
            <a:r>
              <a:rPr lang="en-US" sz="600" dirty="0"/>
              <a:t>        schema:</a:t>
            </a:r>
          </a:p>
          <a:p>
            <a:r>
              <a:rPr lang="en-US" sz="600" dirty="0"/>
              <a:t>          $ref: "#/definitions/Location"</a:t>
            </a:r>
          </a:p>
          <a:p>
            <a:r>
              <a:rPr lang="en-US" sz="600" dirty="0"/>
              <a:t>      responses:</a:t>
            </a:r>
          </a:p>
          <a:p>
            <a:r>
              <a:rPr lang="en-US" sz="600" dirty="0"/>
              <a:t>        200:</a:t>
            </a:r>
          </a:p>
          <a:p>
            <a:r>
              <a:rPr lang="en-US" sz="600" dirty="0"/>
              <a:t>          description: "Lookup successful"</a:t>
            </a:r>
          </a:p>
          <a:p>
            <a:r>
              <a:rPr lang="en-US" sz="600" dirty="0"/>
              <a:t>          schema:</a:t>
            </a:r>
          </a:p>
          <a:p>
            <a:r>
              <a:rPr lang="en-US" sz="600" dirty="0"/>
              <a:t>            $ref: "#/definitions/Postcode"</a:t>
            </a:r>
          </a:p>
          <a:p>
            <a:r>
              <a:rPr lang="en-US" sz="600" dirty="0"/>
              <a:t>        400:</a:t>
            </a:r>
          </a:p>
          <a:p>
            <a:r>
              <a:rPr lang="en-US" sz="600" dirty="0"/>
              <a:t>          description: "Not a </a:t>
            </a:r>
            <a:r>
              <a:rPr lang="en-US" sz="600" dirty="0" err="1"/>
              <a:t>recognised</a:t>
            </a:r>
            <a:r>
              <a:rPr lang="en-US" sz="600" dirty="0"/>
              <a:t> location"</a:t>
            </a:r>
          </a:p>
          <a:p>
            <a:r>
              <a:rPr lang="en-US" sz="600" dirty="0"/>
              <a:t>        404:</a:t>
            </a:r>
          </a:p>
          <a:p>
            <a:r>
              <a:rPr lang="en-US" sz="600" dirty="0"/>
              <a:t>          description: "No postcode at this location"</a:t>
            </a:r>
          </a:p>
          <a:p>
            <a:r>
              <a:rPr lang="en-US" sz="600" dirty="0"/>
              <a:t>definitions:</a:t>
            </a:r>
          </a:p>
          <a:p>
            <a:r>
              <a:rPr lang="en-US" sz="600" dirty="0"/>
              <a:t>  Postcode:</a:t>
            </a:r>
          </a:p>
          <a:p>
            <a:r>
              <a:rPr lang="en-US" sz="600" dirty="0"/>
              <a:t>    type: "object"</a:t>
            </a:r>
          </a:p>
          <a:p>
            <a:r>
              <a:rPr lang="en-US" sz="600" dirty="0"/>
              <a:t>    required:</a:t>
            </a:r>
          </a:p>
          <a:p>
            <a:r>
              <a:rPr lang="en-US" sz="600" dirty="0"/>
              <a:t>    - "composite"</a:t>
            </a:r>
          </a:p>
          <a:p>
            <a:r>
              <a:rPr lang="en-US" sz="600" dirty="0"/>
              <a:t>    properties:</a:t>
            </a:r>
          </a:p>
          <a:p>
            <a:r>
              <a:rPr lang="en-US" sz="600" dirty="0"/>
              <a:t>      composite:</a:t>
            </a:r>
          </a:p>
          <a:p>
            <a:r>
              <a:rPr lang="en-US" sz="600" dirty="0"/>
              <a:t>        type: "string"</a:t>
            </a:r>
          </a:p>
          <a:p>
            <a:r>
              <a:rPr lang="en-US" sz="600" dirty="0"/>
              <a:t>        description: "the postcode as seen on an address"</a:t>
            </a:r>
          </a:p>
          <a:p>
            <a:r>
              <a:rPr lang="en-US" sz="600" dirty="0"/>
              <a:t>    description: "A UK Postcode"</a:t>
            </a:r>
          </a:p>
          <a:p>
            <a:r>
              <a:rPr lang="en-US" sz="600" dirty="0"/>
              <a:t>  Location:</a:t>
            </a:r>
          </a:p>
          <a:p>
            <a:r>
              <a:rPr lang="en-US" sz="600" dirty="0"/>
              <a:t>    type: "object"</a:t>
            </a:r>
          </a:p>
          <a:p>
            <a:r>
              <a:rPr lang="en-US" sz="600" dirty="0"/>
              <a:t>    required:</a:t>
            </a:r>
          </a:p>
          <a:p>
            <a:r>
              <a:rPr lang="en-US" sz="600" dirty="0"/>
              <a:t>    - "</a:t>
            </a:r>
            <a:r>
              <a:rPr lang="en-US" sz="600" dirty="0" err="1"/>
              <a:t>lat</a:t>
            </a:r>
            <a:r>
              <a:rPr lang="en-US" sz="600" dirty="0"/>
              <a:t>"</a:t>
            </a:r>
          </a:p>
          <a:p>
            <a:r>
              <a:rPr lang="en-US" sz="600" dirty="0"/>
              <a:t>    properties:</a:t>
            </a:r>
          </a:p>
          <a:p>
            <a:r>
              <a:rPr lang="en-US" sz="600" dirty="0"/>
              <a:t>      </a:t>
            </a:r>
            <a:r>
              <a:rPr lang="en-US" sz="600" dirty="0" err="1"/>
              <a:t>lat</a:t>
            </a:r>
            <a:r>
              <a:rPr lang="en-US" sz="600" dirty="0"/>
              <a:t>:</a:t>
            </a:r>
          </a:p>
          <a:p>
            <a:r>
              <a:rPr lang="en-US" sz="600" dirty="0"/>
              <a:t>        type: "number"</a:t>
            </a:r>
          </a:p>
          <a:p>
            <a:r>
              <a:rPr lang="en-US" sz="600" dirty="0"/>
              <a:t>        description: "Latitude"</a:t>
            </a:r>
          </a:p>
          <a:p>
            <a:r>
              <a:rPr lang="en-US" sz="600" dirty="0"/>
              <a:t>      </a:t>
            </a:r>
            <a:r>
              <a:rPr lang="en-US" sz="600" dirty="0" err="1"/>
              <a:t>lon</a:t>
            </a:r>
            <a:r>
              <a:rPr lang="en-US" sz="600" dirty="0"/>
              <a:t>:</a:t>
            </a:r>
          </a:p>
          <a:p>
            <a:r>
              <a:rPr lang="en-US" sz="600" dirty="0"/>
              <a:t>        type: "number"</a:t>
            </a:r>
          </a:p>
          <a:p>
            <a:r>
              <a:rPr lang="en-US" sz="600" dirty="0"/>
              <a:t>        description: "Longitude"</a:t>
            </a:r>
          </a:p>
          <a:p>
            <a:r>
              <a:rPr lang="en-US" sz="600" dirty="0"/>
              <a:t>    description: "A geographical </a:t>
            </a:r>
            <a:r>
              <a:rPr lang="en-US" sz="600" dirty="0" smtClean="0"/>
              <a:t>location”</a:t>
            </a:r>
            <a:endParaRPr lang="en-US" sz="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hlinkClick r:id="rId2"/>
              </a:rPr>
              <a:t>REST IDL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7011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80"/>
                </a:solidFill>
              </a:rPr>
              <a:t>Introducing REST APIs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1734" y="2387600"/>
            <a:ext cx="5240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ym typeface="Wingdings"/>
                <a:hlinkClick r:id="rId2"/>
              </a:rPr>
              <a:t>swagger.io</a:t>
            </a:r>
            <a:endParaRPr lang="en-US" sz="2000" dirty="0" smtClean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sym typeface="Wingdings"/>
                <a:hlinkClick r:id="rId3"/>
              </a:rPr>
              <a:t>OpenAPI</a:t>
            </a:r>
            <a:r>
              <a:rPr lang="en-US" sz="2000" dirty="0" smtClean="0">
                <a:sym typeface="Wingdings"/>
                <a:hlinkClick r:id="rId3"/>
              </a:rPr>
              <a:t> GUI V2</a:t>
            </a:r>
            <a:endParaRPr lang="en-US" sz="2000" dirty="0">
              <a:sym typeface="Wingdings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rgbClr val="E46C0A"/>
                </a:solidFill>
              </a:rPr>
              <a:t>These will help you define an API, using an IDL.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These </a:t>
            </a:r>
            <a:r>
              <a:rPr lang="en-US" sz="2000" dirty="0">
                <a:solidFill>
                  <a:srgbClr val="008000"/>
                </a:solidFill>
              </a:rPr>
              <a:t>will </a:t>
            </a:r>
            <a:r>
              <a:rPr lang="en-US" sz="2000" dirty="0" smtClean="0">
                <a:solidFill>
                  <a:srgbClr val="008000"/>
                </a:solidFill>
              </a:rPr>
              <a:t>generate code </a:t>
            </a:r>
            <a:r>
              <a:rPr lang="en-US" sz="2000" dirty="0">
                <a:solidFill>
                  <a:srgbClr val="008000"/>
                </a:solidFill>
              </a:rPr>
              <a:t>from an IDL. </a:t>
            </a:r>
            <a:endParaRPr lang="en-US" sz="2000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chemeClr val="accent4"/>
                </a:solidFill>
              </a:rPr>
              <a:t>You can create </a:t>
            </a:r>
            <a:r>
              <a:rPr lang="en-US" sz="2000" dirty="0">
                <a:solidFill>
                  <a:schemeClr val="accent4"/>
                </a:solidFill>
              </a:rPr>
              <a:t>a Java EE / </a:t>
            </a:r>
            <a:r>
              <a:rPr lang="en-US" sz="2000" dirty="0" err="1">
                <a:solidFill>
                  <a:schemeClr val="accent4"/>
                </a:solidFill>
              </a:rPr>
              <a:t>NodeJS</a:t>
            </a:r>
            <a:r>
              <a:rPr lang="en-US" sz="2000" dirty="0">
                <a:solidFill>
                  <a:schemeClr val="accent4"/>
                </a:solidFill>
              </a:rPr>
              <a:t> server from an interface definition</a:t>
            </a:r>
            <a:r>
              <a:rPr lang="en-US" sz="2000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chemeClr val="accent6"/>
                </a:solidFill>
              </a:rPr>
              <a:t>OpenAPI</a:t>
            </a:r>
            <a:r>
              <a:rPr lang="en-US" sz="2000" dirty="0" smtClean="0">
                <a:solidFill>
                  <a:schemeClr val="accent6"/>
                </a:solidFill>
              </a:rPr>
              <a:t> GUI </a:t>
            </a:r>
            <a:r>
              <a:rPr lang="en-US" sz="2000" smtClean="0">
                <a:solidFill>
                  <a:schemeClr val="accent6"/>
                </a:solidFill>
              </a:rPr>
              <a:t>V2 lets </a:t>
            </a:r>
            <a:r>
              <a:rPr lang="en-US" sz="2000" dirty="0" smtClean="0">
                <a:solidFill>
                  <a:schemeClr val="accent6"/>
                </a:solidFill>
              </a:rPr>
              <a:t>you define your API graphically</a:t>
            </a:r>
            <a:endParaRPr lang="en-US" sz="2000" dirty="0">
              <a:solidFill>
                <a:schemeClr val="accent6"/>
              </a:solidFill>
            </a:endParaRP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5407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80"/>
                </a:solidFill>
              </a:rPr>
              <a:t>Introducing REST APIs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5467" y="2362200"/>
            <a:ext cx="6504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6C0A"/>
                </a:solidFill>
              </a:rPr>
              <a:t>HTTP supports authentication</a:t>
            </a:r>
          </a:p>
          <a:p>
            <a:r>
              <a:rPr lang="en-US" sz="2000" dirty="0" smtClean="0">
                <a:solidFill>
                  <a:srgbClr val="E46C0A"/>
                </a:solidFill>
              </a:rPr>
              <a:t>HTTPS allows secure transmission</a:t>
            </a:r>
          </a:p>
          <a:p>
            <a:r>
              <a:rPr lang="en-US" sz="2000" dirty="0" smtClean="0">
                <a:solidFill>
                  <a:srgbClr val="E46C0A"/>
                </a:solidFill>
              </a:rPr>
              <a:t>IDL allows definition and advertising of the security scheme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9758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80"/>
                </a:solidFill>
              </a:rPr>
              <a:t>Introducing REST APIs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5467" y="2362200"/>
            <a:ext cx="63701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46C0A"/>
                </a:solidFill>
              </a:rPr>
              <a:t>HTTP supports authentication</a:t>
            </a:r>
          </a:p>
          <a:p>
            <a:r>
              <a:rPr lang="en-US" sz="2000" dirty="0" smtClean="0">
                <a:solidFill>
                  <a:srgbClr val="E46C0A"/>
                </a:solidFill>
              </a:rPr>
              <a:t>HTTPS allows secure transmission</a:t>
            </a:r>
          </a:p>
          <a:p>
            <a:r>
              <a:rPr lang="en-US" sz="2000" dirty="0" smtClean="0">
                <a:solidFill>
                  <a:srgbClr val="E46C0A"/>
                </a:solidFill>
              </a:rPr>
              <a:t>IDL allows definition and advertising of the security scheme</a:t>
            </a:r>
          </a:p>
          <a:p>
            <a:endParaRPr lang="en-US" sz="2000" dirty="0">
              <a:solidFill>
                <a:srgbClr val="E46C0A"/>
              </a:solidFill>
            </a:endParaRPr>
          </a:p>
          <a:p>
            <a:r>
              <a:rPr lang="en-US" sz="2000" dirty="0" smtClean="0">
                <a:solidFill>
                  <a:srgbClr val="008000"/>
                </a:solidFill>
              </a:rPr>
              <a:t>A properly defined and constructed API will ensure: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secure transmission of data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</a:rPr>
              <a:t>i</a:t>
            </a:r>
            <a:r>
              <a:rPr lang="en-US" sz="2000" dirty="0" smtClean="0">
                <a:solidFill>
                  <a:srgbClr val="008000"/>
                </a:solidFill>
              </a:rPr>
              <a:t>mmediate rejection of </a:t>
            </a:r>
            <a:r>
              <a:rPr lang="en-US" sz="2000" dirty="0" err="1" smtClean="0">
                <a:solidFill>
                  <a:srgbClr val="008000"/>
                </a:solidFill>
              </a:rPr>
              <a:t>unauthorised</a:t>
            </a:r>
            <a:r>
              <a:rPr lang="en-US" sz="2000" dirty="0" smtClean="0">
                <a:solidFill>
                  <a:srgbClr val="008000"/>
                </a:solidFill>
              </a:rPr>
              <a:t> requests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3429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133" y="2485629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Why do I need security?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 smtClean="0">
                <a:solidFill>
                  <a:srgbClr val="008000"/>
                </a:solidFill>
              </a:rPr>
              <a:t>If you deal with any kind of user data, then you need to be aware of:</a:t>
            </a:r>
          </a:p>
          <a:p>
            <a:pPr marL="1200150" lvl="2" indent="-285750">
              <a:buFont typeface="Arial"/>
              <a:buChar char="•"/>
            </a:pPr>
            <a:r>
              <a:rPr lang="en-GB" sz="2000" dirty="0" smtClean="0">
                <a:hlinkClick r:id="rId2"/>
              </a:rPr>
              <a:t>The Information Commissioner’s Office (ICO)</a:t>
            </a:r>
            <a:endParaRPr lang="en-GB" sz="2000" dirty="0" smtClean="0"/>
          </a:p>
          <a:p>
            <a:pPr marL="1200150" lvl="2" indent="-285750">
              <a:buFont typeface="Arial"/>
              <a:buChar char="•"/>
            </a:pPr>
            <a:r>
              <a:rPr lang="en-GB" sz="2000" dirty="0" smtClean="0">
                <a:hlinkClick r:id="rId3"/>
              </a:rPr>
              <a:t>The Data Protection Act</a:t>
            </a:r>
            <a:endParaRPr lang="en-GB" sz="2000" dirty="0" smtClean="0"/>
          </a:p>
          <a:p>
            <a:pPr marL="1200150" lvl="2" indent="-285750">
              <a:buFont typeface="Arial"/>
              <a:buChar char="•"/>
            </a:pPr>
            <a:r>
              <a:rPr lang="en-GB" sz="2000" dirty="0" smtClean="0">
                <a:hlinkClick r:id="rId4"/>
              </a:rPr>
              <a:t>The General Data Protection Regulation</a:t>
            </a:r>
            <a:r>
              <a:rPr lang="en-GB" sz="2000" dirty="0" smtClean="0"/>
              <a:t>s</a:t>
            </a:r>
          </a:p>
          <a:p>
            <a:endParaRPr lang="en-GB" sz="2000" dirty="0"/>
          </a:p>
          <a:p>
            <a:r>
              <a:rPr lang="en-GB" sz="2000" dirty="0" smtClean="0">
                <a:solidFill>
                  <a:srgbClr val="FF0000"/>
                </a:solidFill>
              </a:rPr>
              <a:t>If you don’t need to, don’t store personally attributable / identifiable information AT ALL. EVER.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80"/>
                </a:solidFill>
              </a:rPr>
              <a:t>Introducing REST APIs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7907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2516" y="2483384"/>
            <a:ext cx="6812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Securing websites and databases is 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tricky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solidFill>
                  <a:srgbClr val="008000"/>
                </a:solidFill>
              </a:rPr>
              <a:t>It is an arms race.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Use Platforms As A Service to delegate: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 configuration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</a:t>
            </a:r>
            <a:r>
              <a:rPr lang="en-GB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Authentication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80"/>
                </a:solidFill>
              </a:rPr>
              <a:t>Introducing REST APIs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8095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6600"/>
                </a:solidFill>
              </a:rPr>
              <a:t>Today we demonstrate tools and platforms that let you focus on the job in hand.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8000"/>
                </a:solidFill>
              </a:rPr>
              <a:t>T</a:t>
            </a:r>
            <a:r>
              <a:rPr lang="en-US" dirty="0" smtClean="0">
                <a:solidFill>
                  <a:srgbClr val="008000"/>
                </a:solidFill>
              </a:rPr>
              <a:t>hese tools remove boiler-plate coding and configuration effort.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8000"/>
                </a:solidFill>
              </a:rPr>
              <a:t>They aren’t a substitute for understanding!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8000"/>
                </a:solidFill>
              </a:rPr>
              <a:t>They need investigation before being used.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8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722" y="2381145"/>
            <a:ext cx="681274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A server system which provides a set of services, accessible online.</a:t>
            </a:r>
          </a:p>
          <a:p>
            <a:endParaRPr lang="en-GB" sz="2800" dirty="0"/>
          </a:p>
          <a:p>
            <a:r>
              <a:rPr lang="en-GB" sz="2800" dirty="0" smtClean="0">
                <a:solidFill>
                  <a:srgbClr val="008000"/>
                </a:solidFill>
              </a:rPr>
              <a:t>In particular for us:</a:t>
            </a:r>
          </a:p>
          <a:p>
            <a:endParaRPr lang="en-GB" sz="2800" dirty="0"/>
          </a:p>
          <a:p>
            <a:pPr marL="914400" lvl="1" indent="-457200">
              <a:buFont typeface="Arial"/>
              <a:buChar char="•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Hosting 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(Mongo, MySQL, Postgres</a:t>
            </a:r>
            <a:r>
              <a:rPr lang="mr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914400" lvl="1" indent="-457200">
              <a:buFont typeface="Arial"/>
              <a:buChar char="•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 services hosting</a:t>
            </a:r>
          </a:p>
          <a:p>
            <a:pPr marL="914400" lvl="1" indent="-457200">
              <a:buFont typeface="Arial"/>
              <a:buChar char="•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accounts and authentication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8000"/>
                </a:solidFill>
              </a:rPr>
              <a:t>Introducing </a:t>
            </a:r>
            <a:r>
              <a:rPr lang="en-US" dirty="0" err="1" smtClean="0">
                <a:solidFill>
                  <a:srgbClr val="FF8000"/>
                </a:solidFill>
              </a:rPr>
              <a:t>PaaS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73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Platform as a Service</a:t>
            </a:r>
          </a:p>
        </p:txBody>
      </p:sp>
    </p:spTree>
    <p:extLst>
      <p:ext uri="{BB962C8B-B14F-4D97-AF65-F5344CB8AC3E}">
        <p14:creationId xmlns:p14="http://schemas.microsoft.com/office/powerpoint/2010/main" val="228052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1687803" y="3256643"/>
            <a:ext cx="5768395" cy="1922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10" y="1417638"/>
            <a:ext cx="791309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800" dirty="0"/>
          </a:p>
          <a:p>
            <a:r>
              <a:rPr lang="en-US" sz="2800" dirty="0"/>
              <a:t>We use </a:t>
            </a:r>
            <a:r>
              <a:rPr lang="en-US" sz="2800" dirty="0">
                <a:hlinkClick r:id="rId3"/>
              </a:rPr>
              <a:t>Heroku</a:t>
            </a:r>
            <a:r>
              <a:rPr lang="en-US" sz="2800" dirty="0"/>
              <a:t> </a:t>
            </a:r>
            <a:r>
              <a:rPr lang="en-GB" sz="2800" dirty="0"/>
              <a:t>as our easy-to-use service provider</a:t>
            </a:r>
            <a:r>
              <a:rPr lang="en-GB" sz="2800" dirty="0" smtClean="0"/>
              <a:t>. </a:t>
            </a:r>
            <a:endParaRPr lang="en-GB" sz="2800" dirty="0"/>
          </a:p>
          <a:p>
            <a:pPr marL="285750" indent="-285750">
              <a:buFont typeface="Arial"/>
              <a:buChar char="•"/>
            </a:pPr>
            <a:endParaRPr lang="en-GB" sz="2800" dirty="0" smtClean="0"/>
          </a:p>
          <a:p>
            <a:r>
              <a:rPr lang="en-GB" sz="2800" i="1" dirty="0" smtClean="0">
                <a:solidFill>
                  <a:srgbClr val="E46C0A"/>
                </a:solidFill>
              </a:rPr>
              <a:t>Why?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 smtClean="0"/>
              <a:t>Much of the configuration previously seen with webservers is hidden.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 smtClean="0"/>
              <a:t>That means it’s more difficult to make mistakes</a:t>
            </a:r>
          </a:p>
          <a:p>
            <a:pPr marL="285750" indent="-285750">
              <a:buFont typeface="Arial"/>
              <a:buChar char="•"/>
            </a:pPr>
            <a:endParaRPr lang="en-GB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8000"/>
                </a:solidFill>
              </a:rPr>
              <a:t>Introducing </a:t>
            </a:r>
            <a:r>
              <a:rPr lang="en-US" dirty="0" err="1" smtClean="0">
                <a:solidFill>
                  <a:srgbClr val="FF8000"/>
                </a:solidFill>
              </a:rPr>
              <a:t>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6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433245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We use </a:t>
            </a:r>
            <a:r>
              <a:rPr lang="en-GB" sz="2800" dirty="0" smtClean="0">
                <a:hlinkClick r:id="rId2"/>
              </a:rPr>
              <a:t>Auth0</a:t>
            </a:r>
            <a:r>
              <a:rPr lang="en-GB" sz="2800" dirty="0" smtClean="0"/>
              <a:t> as our easy-to-use authentication provider. </a:t>
            </a:r>
          </a:p>
          <a:p>
            <a:pPr marL="285750" indent="-285750">
              <a:buFont typeface="Arial"/>
              <a:buChar char="•"/>
            </a:pPr>
            <a:endParaRPr lang="en-GB" sz="2800" dirty="0"/>
          </a:p>
          <a:p>
            <a:pPr marL="285750" indent="-285750">
              <a:buFont typeface="Arial"/>
              <a:buChar char="•"/>
            </a:pPr>
            <a:endParaRPr lang="en-GB" sz="2800" dirty="0" smtClean="0"/>
          </a:p>
          <a:p>
            <a:r>
              <a:rPr lang="en-GB" sz="2800" i="1" dirty="0" smtClean="0">
                <a:solidFill>
                  <a:srgbClr val="E46C0A"/>
                </a:solidFill>
              </a:rPr>
              <a:t>Why?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 smtClean="0"/>
              <a:t>We can delegate all user</a:t>
            </a:r>
            <a:r>
              <a:rPr lang="en-GB" sz="2800" dirty="0"/>
              <a:t> </a:t>
            </a:r>
            <a:r>
              <a:rPr lang="en-GB" sz="2800" dirty="0" smtClean="0"/>
              <a:t>accounts to experts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 smtClean="0">
                <a:hlinkClick r:id="rId3"/>
              </a:rPr>
              <a:t>They provide a robust method by which we can authenticate users. </a:t>
            </a:r>
            <a:endParaRPr lang="en-GB" sz="2800" dirty="0" smtClean="0"/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That means it’s more difficult to make </a:t>
            </a:r>
            <a:r>
              <a:rPr lang="en-GB" sz="2800" dirty="0" smtClean="0"/>
              <a:t>mistakes</a:t>
            </a:r>
          </a:p>
          <a:p>
            <a:pPr marL="285750" indent="-285750">
              <a:buFont typeface="Arial"/>
              <a:buChar char="•"/>
            </a:pP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8000"/>
                </a:solidFill>
              </a:rPr>
              <a:t>Introducing </a:t>
            </a:r>
            <a:r>
              <a:rPr lang="en-US" dirty="0" err="1" smtClean="0">
                <a:solidFill>
                  <a:srgbClr val="FF8000"/>
                </a:solidFill>
              </a:rPr>
              <a:t>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1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433245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We use </a:t>
            </a:r>
            <a:r>
              <a:rPr lang="en-GB" sz="2800" dirty="0" smtClean="0">
                <a:hlinkClick r:id="rId2"/>
              </a:rPr>
              <a:t>GitHub Pages </a:t>
            </a:r>
            <a:r>
              <a:rPr lang="en-GB" sz="2800" dirty="0" smtClean="0"/>
              <a:t>as our easy-to-use front-end provider. </a:t>
            </a:r>
          </a:p>
          <a:p>
            <a:endParaRPr lang="en-GB" sz="2800" dirty="0" smtClean="0"/>
          </a:p>
          <a:p>
            <a:r>
              <a:rPr lang="en-GB" sz="2800" i="1" dirty="0" smtClean="0">
                <a:solidFill>
                  <a:srgbClr val="E46C0A"/>
                </a:solidFill>
              </a:rPr>
              <a:t>Why?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It’s easy.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We can host static web pages which authenticate through a third-party, and then access data via an API. </a:t>
            </a:r>
            <a:r>
              <a:rPr lang="en-GB" sz="2800" dirty="0" err="1" smtClean="0"/>
              <a:t>Oo</a:t>
            </a:r>
            <a:r>
              <a:rPr lang="en-GB" sz="2800" dirty="0" smtClean="0"/>
              <a:t>! JAM!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Pushed immediately from our </a:t>
            </a:r>
            <a:r>
              <a:rPr lang="en-GB" sz="2800" dirty="0" smtClean="0">
                <a:hlinkClick r:id="rId3"/>
              </a:rPr>
              <a:t>GitHub repo </a:t>
            </a:r>
            <a:endParaRPr lang="en-GB" sz="2800" dirty="0" smtClean="0"/>
          </a:p>
          <a:p>
            <a:pPr marL="285750" indent="-285750">
              <a:buFont typeface="Arial"/>
              <a:buChar char="•"/>
            </a:pP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8000"/>
                </a:solidFill>
              </a:rPr>
              <a:t>Introducing </a:t>
            </a:r>
            <a:r>
              <a:rPr lang="en-US" dirty="0" err="1" smtClean="0">
                <a:solidFill>
                  <a:srgbClr val="FF8000"/>
                </a:solidFill>
              </a:rPr>
              <a:t>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7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/>
          <p:cNvSpPr/>
          <p:nvPr/>
        </p:nvSpPr>
        <p:spPr>
          <a:xfrm>
            <a:off x="6053666" y="3776134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gnetic Disk 7"/>
          <p:cNvSpPr/>
          <p:nvPr/>
        </p:nvSpPr>
        <p:spPr>
          <a:xfrm>
            <a:off x="5003800" y="2506133"/>
            <a:ext cx="609600" cy="66886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8000"/>
                </a:solidFill>
              </a:rPr>
              <a:t>Introducing </a:t>
            </a:r>
            <a:r>
              <a:rPr lang="en-US" dirty="0" err="1">
                <a:solidFill>
                  <a:srgbClr val="FF8000"/>
                </a:solidFill>
              </a:rPr>
              <a:t>PaaS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6409266" y="4394200"/>
            <a:ext cx="609600" cy="668867"/>
          </a:xfrm>
          <a:prstGeom prst="flowChartMagneticDisk">
            <a:avLst/>
          </a:prstGeom>
          <a:gradFill>
            <a:gsLst>
              <a:gs pos="0">
                <a:srgbClr val="BC8B88"/>
              </a:gs>
              <a:gs pos="100000">
                <a:srgbClr val="FEBBB7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826000" y="1909762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413934" y="1443567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4" y="4224867"/>
            <a:ext cx="2019300" cy="2019300"/>
          </a:xfrm>
          <a:prstGeom prst="rect">
            <a:avLst/>
          </a:prstGeom>
        </p:spPr>
      </p:pic>
      <p:sp>
        <p:nvSpPr>
          <p:cNvPr id="12" name="Folded Corner 11"/>
          <p:cNvSpPr/>
          <p:nvPr/>
        </p:nvSpPr>
        <p:spPr>
          <a:xfrm>
            <a:off x="1634066" y="2210328"/>
            <a:ext cx="296333" cy="39793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2" idx="1"/>
            <a:endCxn id="15" idx="1"/>
          </p:cNvCxnSpPr>
          <p:nvPr/>
        </p:nvCxnSpPr>
        <p:spPr>
          <a:xfrm rot="10800000" flipV="1">
            <a:off x="1634066" y="2409295"/>
            <a:ext cx="12700" cy="2848506"/>
          </a:xfrm>
          <a:prstGeom prst="curvedConnector3">
            <a:avLst>
              <a:gd name="adj1" fmla="val 180000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>
            <a:off x="1634066" y="4792135"/>
            <a:ext cx="745067" cy="931332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30" idx="1"/>
            <a:endCxn id="15" idx="3"/>
          </p:cNvCxnSpPr>
          <p:nvPr/>
        </p:nvCxnSpPr>
        <p:spPr>
          <a:xfrm rot="10800000" flipV="1">
            <a:off x="2379134" y="2840567"/>
            <a:ext cx="2370667" cy="241723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31" idx="1"/>
            <a:endCxn id="15" idx="3"/>
          </p:cNvCxnSpPr>
          <p:nvPr/>
        </p:nvCxnSpPr>
        <p:spPr>
          <a:xfrm rot="10800000" flipV="1">
            <a:off x="2379134" y="4779697"/>
            <a:ext cx="3598333" cy="47810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49800" y="2557198"/>
            <a:ext cx="76200" cy="56673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77466" y="4496329"/>
            <a:ext cx="76200" cy="566738"/>
          </a:xfrm>
          <a:prstGeom prst="rect">
            <a:avLst/>
          </a:prstGeom>
          <a:solidFill>
            <a:srgbClr val="FEBB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6799" y="3306762"/>
            <a:ext cx="1066800" cy="9710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64930" y="1430338"/>
            <a:ext cx="88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GitHub Pages</a:t>
            </a:r>
            <a:endParaRPr lang="en-US" sz="1200" dirty="0">
              <a:solidFill>
                <a:srgbClr val="008000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33" y="4823383"/>
            <a:ext cx="513235" cy="51323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968" y="5306599"/>
            <a:ext cx="364067" cy="36406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485463" y="1916874"/>
            <a:ext cx="88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3</a:t>
            </a:r>
            <a:r>
              <a:rPr lang="en-US" sz="1200" baseline="30000" dirty="0" smtClean="0">
                <a:solidFill>
                  <a:srgbClr val="008000"/>
                </a:solidFill>
              </a:rPr>
              <a:t>rd</a:t>
            </a:r>
            <a:r>
              <a:rPr lang="en-US" sz="1200" dirty="0" smtClean="0">
                <a:solidFill>
                  <a:srgbClr val="008000"/>
                </a:solidFill>
              </a:rPr>
              <a:t> Party Service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04663" y="3776134"/>
            <a:ext cx="8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8000"/>
                </a:solidFill>
              </a:rPr>
              <a:t>Restlet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42263" y="2300106"/>
            <a:ext cx="88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3</a:t>
            </a:r>
            <a:r>
              <a:rPr lang="en-US" sz="1200" baseline="30000" dirty="0" smtClean="0">
                <a:solidFill>
                  <a:srgbClr val="008000"/>
                </a:solidFill>
              </a:rPr>
              <a:t>rd</a:t>
            </a:r>
            <a:r>
              <a:rPr lang="en-US" sz="1200" dirty="0" smtClean="0">
                <a:solidFill>
                  <a:srgbClr val="008000"/>
                </a:solidFill>
              </a:rPr>
              <a:t> Party API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6799" y="3403865"/>
            <a:ext cx="88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3</a:t>
            </a:r>
            <a:r>
              <a:rPr lang="en-US" sz="1200" baseline="30000" dirty="0" smtClean="0">
                <a:solidFill>
                  <a:srgbClr val="008000"/>
                </a:solidFill>
              </a:rPr>
              <a:t>rd</a:t>
            </a:r>
            <a:r>
              <a:rPr lang="en-US" sz="1200" dirty="0" smtClean="0">
                <a:solidFill>
                  <a:srgbClr val="008000"/>
                </a:solidFill>
              </a:rPr>
              <a:t> Party API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73132" y="4237799"/>
            <a:ext cx="88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Generated API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64930" y="5503333"/>
            <a:ext cx="27601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We need work only on the database definition in </a:t>
            </a:r>
            <a:r>
              <a:rPr lang="en-US" sz="1200" dirty="0" err="1" smtClean="0">
                <a:solidFill>
                  <a:srgbClr val="FF0000"/>
                </a:solidFill>
              </a:rPr>
              <a:t>Restlet</a:t>
            </a:r>
            <a:r>
              <a:rPr lang="en-US" sz="1200" dirty="0" smtClean="0">
                <a:solidFill>
                  <a:srgbClr val="FF0000"/>
                </a:solidFill>
              </a:rPr>
              <a:t>, and the actual app.</a:t>
            </a:r>
          </a:p>
        </p:txBody>
      </p:sp>
    </p:spTree>
    <p:extLst>
      <p:ext uri="{BB962C8B-B14F-4D97-AF65-F5344CB8AC3E}">
        <p14:creationId xmlns:p14="http://schemas.microsoft.com/office/powerpoint/2010/main" val="221557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Case </a:t>
            </a:r>
            <a:r>
              <a:rPr lang="en-US" dirty="0">
                <a:solidFill>
                  <a:srgbClr val="8000FF"/>
                </a:solidFill>
              </a:rPr>
              <a:t>Studies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</a:rPr>
              <a:t>We have produced a set of Case Studies and example code to help you as you design and construct your Live Project:</a:t>
            </a:r>
          </a:p>
          <a:p>
            <a:pPr marL="0" indent="0">
              <a:buNone/>
            </a:pPr>
            <a:endParaRPr lang="en-US" dirty="0" smtClean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Urban Wild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Diary: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DigitalLabs Post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Angular JS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GitHub Pages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Postcode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IT IS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Restlet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PaaS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Time Series Data Capture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LittleList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66267" y="2548467"/>
            <a:ext cx="3420533" cy="3056466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Urban Wild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 Project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try and push the limits of what we can do without creating our own server, just using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PaaS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Allow casual users to add wildlife sightings to a map.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Allow them to search on location and date for other sightings.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65 Hour rush job.</a:t>
            </a:r>
          </a:p>
        </p:txBody>
      </p:sp>
    </p:spTree>
    <p:extLst>
      <p:ext uri="{BB962C8B-B14F-4D97-AF65-F5344CB8AC3E}">
        <p14:creationId xmlns:p14="http://schemas.microsoft.com/office/powerpoint/2010/main" val="352802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Case </a:t>
            </a:r>
            <a:r>
              <a:rPr lang="en-US" dirty="0">
                <a:solidFill>
                  <a:srgbClr val="8000FF"/>
                </a:solidFill>
              </a:rPr>
              <a:t>Studies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</a:rPr>
              <a:t>We have produced a set of Case Studies and example code to help you as you design and construct your Live Project:</a:t>
            </a:r>
          </a:p>
          <a:p>
            <a:pPr marL="0" indent="0">
              <a:buNone/>
            </a:pPr>
            <a:endParaRPr lang="en-US" dirty="0" smtClean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Urban Wild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Time Series Data Capture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Diary: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DigitalLabs Post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App: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Angular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JS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D3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Host: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GitHub Pages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</a:p>
          <a:p>
            <a:pPr lvl="2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TimeSeriesDataCapture_ImportSource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TimeSeriesDataCapture_BrowseData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9"/>
              </a:rPr>
              <a:t>Microsoft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9"/>
              </a:rPr>
              <a:t>OneDrive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10"/>
              </a:rPr>
              <a:t>Auth0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LittleList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6267" y="2548467"/>
            <a:ext cx="3420533" cy="3056466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 Series Data Capture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Scientists like to save their data in CSV files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 they put it on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OneDrive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mr-I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can’t find anything!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system imports data to Mongo DB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Adds preview, tagging, annotation, search, visualisation.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was a 60 Day project, by a  Mentored Summer Student</a:t>
            </a:r>
          </a:p>
        </p:txBody>
      </p:sp>
    </p:spTree>
    <p:extLst>
      <p:ext uri="{BB962C8B-B14F-4D97-AF65-F5344CB8AC3E}">
        <p14:creationId xmlns:p14="http://schemas.microsoft.com/office/powerpoint/2010/main" val="11815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Case </a:t>
            </a:r>
            <a:r>
              <a:rPr lang="en-US" dirty="0">
                <a:solidFill>
                  <a:srgbClr val="8000FF"/>
                </a:solidFill>
              </a:rPr>
              <a:t>Studies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</a:rPr>
              <a:t>We have produced a set of Case Studies and example code to help you as you design and construct your Live Project:</a:t>
            </a:r>
          </a:p>
          <a:p>
            <a:pPr marL="0" indent="0">
              <a:buNone/>
            </a:pPr>
            <a:endParaRPr lang="en-US" dirty="0" smtClean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Urban Wild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Time Series Data Capture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LittleList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 App: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Ionic1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Cordova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App: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GitHub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Angular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JS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Ionic1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Host: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GitHub Pages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914400" lvl="2" indent="0">
              <a:buNone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6267" y="2548467"/>
            <a:ext cx="3420533" cy="3056466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LittleList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tiny project for you to fork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it as a basis for anything which gets a bunch of items from a search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demo of concepts like</a:t>
            </a:r>
          </a:p>
          <a:p>
            <a:pPr marL="742950" lvl="1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Changing UI States</a:t>
            </a:r>
          </a:p>
          <a:p>
            <a:pPr marL="742950" lvl="1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Asynchronous calls</a:t>
            </a:r>
          </a:p>
          <a:p>
            <a:pPr marL="285750" indent="-285750">
              <a:buFontTx/>
              <a:buChar char="-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How-to for mobile works out-of-the box on Lab PCs.</a:t>
            </a:r>
          </a:p>
        </p:txBody>
      </p:sp>
    </p:spTree>
    <p:extLst>
      <p:ext uri="{BB962C8B-B14F-4D97-AF65-F5344CB8AC3E}">
        <p14:creationId xmlns:p14="http://schemas.microsoft.com/office/powerpoint/2010/main" val="295367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Things To Do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kids_building_sand_cas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67" y="1911867"/>
            <a:ext cx="5308600" cy="3536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58221" y="6572071"/>
            <a:ext cx="238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Image credit: </a:t>
            </a:r>
            <a:r>
              <a:rPr lang="en-US" sz="1200" dirty="0" smtClean="0">
                <a:hlinkClick r:id="rId3"/>
              </a:rPr>
              <a:t>Fabi Fliervoet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497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09169" y="2366880"/>
            <a:ext cx="7453740" cy="3030762"/>
            <a:chOff x="909169" y="2366880"/>
            <a:chExt cx="7453740" cy="3030762"/>
          </a:xfrm>
        </p:grpSpPr>
        <p:sp>
          <p:nvSpPr>
            <p:cNvPr id="7" name="Rectangle 6"/>
            <p:cNvSpPr/>
            <p:nvPr/>
          </p:nvSpPr>
          <p:spPr>
            <a:xfrm>
              <a:off x="909169" y="3882261"/>
              <a:ext cx="7453740" cy="1515381"/>
            </a:xfrm>
            <a:prstGeom prst="rect">
              <a:avLst/>
            </a:prstGeom>
            <a:solidFill>
              <a:srgbClr val="9DAAA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09169" y="2366880"/>
              <a:ext cx="7453740" cy="1515381"/>
            </a:xfrm>
            <a:prstGeom prst="rect">
              <a:avLst/>
            </a:prstGeom>
            <a:solidFill>
              <a:srgbClr val="1A181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09169" y="3968048"/>
            <a:ext cx="7453740" cy="106651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>
                <a:gd name="adj" fmla="val 49850"/>
              </a:avLst>
            </a:prstTxWarp>
            <a:spAutoFit/>
          </a:bodyPr>
          <a:lstStyle/>
          <a:p>
            <a:r>
              <a:rPr lang="en-US" sz="2800" dirty="0" err="1">
                <a:solidFill>
                  <a:srgbClr val="A4AFB3"/>
                </a:solidFill>
                <a:latin typeface="Arial"/>
                <a:cs typeface="Arial"/>
              </a:rPr>
              <a:t>SustainableCreativeAmbitiousSuccessful</a:t>
            </a:r>
            <a:endParaRPr lang="en-US" sz="2800" dirty="0">
              <a:solidFill>
                <a:srgbClr val="A4AFB3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0" y="1970771"/>
            <a:ext cx="7908326" cy="20053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792448" y="3882261"/>
            <a:ext cx="5224112" cy="1208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6000" smtClean="0">
                <a:latin typeface="Arial"/>
                <a:cs typeface="Arial"/>
              </a:rPr>
              <a:t>@MMU</a:t>
            </a:r>
            <a:endParaRPr lang="en-US" sz="6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0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</a:rPr>
              <a:t>Tools Two: 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rgbClr val="FF6666"/>
                </a:solidFill>
              </a:rPr>
              <a:t>JAM </a:t>
            </a:r>
            <a:r>
              <a:rPr lang="mr-IN" dirty="0" smtClean="0">
                <a:solidFill>
                  <a:srgbClr val="FF6666"/>
                </a:solidFill>
              </a:rPr>
              <a:t>–</a:t>
            </a:r>
            <a:r>
              <a:rPr lang="en-US" dirty="0" smtClean="0">
                <a:solidFill>
                  <a:srgbClr val="FF6666"/>
                </a:solidFill>
              </a:rPr>
              <a:t> Javascript, APIs, Markup - </a:t>
            </a:r>
            <a:r>
              <a:rPr lang="en-US" dirty="0" smtClean="0">
                <a:solidFill>
                  <a:srgbClr val="FF0000"/>
                </a:solidFill>
              </a:rPr>
              <a:t>new Stack!</a:t>
            </a:r>
          </a:p>
          <a:p>
            <a:pPr lvl="1"/>
            <a:r>
              <a:rPr lang="en-US" dirty="0" smtClean="0">
                <a:solidFill>
                  <a:srgbClr val="262626"/>
                </a:solidFill>
              </a:rPr>
              <a:t>Javascript throughout the stack</a:t>
            </a:r>
          </a:p>
          <a:p>
            <a:pPr lvl="1"/>
            <a:r>
              <a:rPr lang="en-US" dirty="0" smtClean="0">
                <a:solidFill>
                  <a:srgbClr val="262626"/>
                </a:solidFill>
              </a:rPr>
              <a:t>API fronts server-side functionality</a:t>
            </a:r>
          </a:p>
          <a:p>
            <a:pPr lvl="1"/>
            <a:r>
              <a:rPr lang="en-US" dirty="0" smtClean="0">
                <a:solidFill>
                  <a:srgbClr val="262626"/>
                </a:solidFill>
              </a:rPr>
              <a:t>Single Page Web App / Progressive Web App / Cordova App</a:t>
            </a:r>
          </a:p>
          <a:p>
            <a:r>
              <a:rPr lang="en-US" dirty="0" smtClean="0">
                <a:solidFill>
                  <a:srgbClr val="008080"/>
                </a:solidFill>
              </a:rPr>
              <a:t>Introducing REST APIs </a:t>
            </a:r>
            <a:r>
              <a:rPr lang="mr-IN" dirty="0" smtClean="0">
                <a:solidFill>
                  <a:srgbClr val="008080"/>
                </a:solidFill>
              </a:rPr>
              <a:t>–</a:t>
            </a:r>
            <a:r>
              <a:rPr lang="en-US" dirty="0" smtClean="0">
                <a:solidFill>
                  <a:srgbClr val="008080"/>
                </a:solidFill>
              </a:rPr>
              <a:t> make micro services in seconds! (small lie)</a:t>
            </a:r>
          </a:p>
          <a:p>
            <a:pPr lvl="1"/>
            <a:r>
              <a:rPr lang="en-US" dirty="0" err="1" smtClean="0">
                <a:solidFill>
                  <a:srgbClr val="008080"/>
                </a:solidFill>
              </a:rPr>
              <a:t>RESTful</a:t>
            </a:r>
            <a:r>
              <a:rPr lang="en-US" dirty="0" smtClean="0">
                <a:solidFill>
                  <a:srgbClr val="008080"/>
                </a:solidFill>
              </a:rPr>
              <a:t> Web Services</a:t>
            </a:r>
          </a:p>
          <a:p>
            <a:pPr lvl="1"/>
            <a:r>
              <a:rPr lang="en-US" dirty="0" smtClean="0">
                <a:solidFill>
                  <a:srgbClr val="008080"/>
                </a:solidFill>
              </a:rPr>
              <a:t>IDLs and the Open API Specification</a:t>
            </a:r>
          </a:p>
          <a:p>
            <a:pPr lvl="1"/>
            <a:r>
              <a:rPr lang="en-US" dirty="0" smtClean="0">
                <a:solidFill>
                  <a:srgbClr val="008080"/>
                </a:solidFill>
              </a:rPr>
              <a:t>IDL Tools</a:t>
            </a:r>
          </a:p>
          <a:p>
            <a:pPr lvl="1"/>
            <a:r>
              <a:rPr lang="en-US" dirty="0" smtClean="0">
                <a:solidFill>
                  <a:srgbClr val="008080"/>
                </a:solidFill>
              </a:rPr>
              <a:t>Security</a:t>
            </a:r>
          </a:p>
          <a:p>
            <a:r>
              <a:rPr lang="en-US" dirty="0" smtClean="0">
                <a:solidFill>
                  <a:srgbClr val="FF8000"/>
                </a:solidFill>
              </a:rPr>
              <a:t>Introducing </a:t>
            </a:r>
            <a:r>
              <a:rPr lang="en-US" dirty="0" err="1" smtClean="0">
                <a:solidFill>
                  <a:srgbClr val="FF8000"/>
                </a:solidFill>
              </a:rPr>
              <a:t>PaaS</a:t>
            </a:r>
            <a:r>
              <a:rPr lang="en-US" dirty="0" smtClean="0">
                <a:solidFill>
                  <a:srgbClr val="FF8000"/>
                </a:solidFill>
              </a:rPr>
              <a:t> </a:t>
            </a:r>
            <a:r>
              <a:rPr lang="mr-IN" dirty="0" smtClean="0">
                <a:solidFill>
                  <a:srgbClr val="FF8000"/>
                </a:solidFill>
              </a:rPr>
              <a:t>–</a:t>
            </a:r>
            <a:r>
              <a:rPr lang="en-US" dirty="0" smtClean="0">
                <a:solidFill>
                  <a:srgbClr val="FF8000"/>
                </a:solidFill>
              </a:rPr>
              <a:t> people making amazing useful stuff for free, so you don’t have to!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GitHub </a:t>
            </a:r>
            <a:r>
              <a:rPr lang="en-US" dirty="0" smtClean="0">
                <a:solidFill>
                  <a:srgbClr val="262626"/>
                </a:solidFill>
              </a:rPr>
              <a:t>Pages</a:t>
            </a:r>
          </a:p>
          <a:p>
            <a:pPr lvl="1"/>
            <a:r>
              <a:rPr lang="en-US" dirty="0" err="1" smtClean="0">
                <a:solidFill>
                  <a:srgbClr val="262626"/>
                </a:solidFill>
              </a:rPr>
              <a:t>Restlet</a:t>
            </a:r>
            <a:endParaRPr lang="en-US" dirty="0" smtClean="0">
              <a:solidFill>
                <a:srgbClr val="262626"/>
              </a:solidFill>
            </a:endParaRPr>
          </a:p>
          <a:p>
            <a:pPr lvl="1"/>
            <a:r>
              <a:rPr lang="en-US" dirty="0" smtClean="0">
                <a:solidFill>
                  <a:srgbClr val="262626"/>
                </a:solidFill>
              </a:rPr>
              <a:t>Heroku</a:t>
            </a:r>
          </a:p>
          <a:p>
            <a:pPr lvl="1"/>
            <a:r>
              <a:rPr lang="en-US" dirty="0" smtClean="0">
                <a:solidFill>
                  <a:srgbClr val="262626"/>
                </a:solidFill>
              </a:rPr>
              <a:t>Auth0</a:t>
            </a:r>
          </a:p>
          <a:p>
            <a:r>
              <a:rPr lang="en-US" dirty="0">
                <a:solidFill>
                  <a:srgbClr val="8000FF"/>
                </a:solidFill>
              </a:rPr>
              <a:t>Introducing your Case </a:t>
            </a:r>
            <a:r>
              <a:rPr lang="en-US" dirty="0" smtClean="0">
                <a:solidFill>
                  <a:srgbClr val="8000FF"/>
                </a:solidFill>
              </a:rPr>
              <a:t>Studies</a:t>
            </a:r>
            <a:r>
              <a:rPr lang="en-US" dirty="0">
                <a:solidFill>
                  <a:srgbClr val="8000FF"/>
                </a:solidFill>
              </a:rPr>
              <a:t> </a:t>
            </a:r>
            <a:r>
              <a:rPr lang="en-US" dirty="0" smtClean="0">
                <a:solidFill>
                  <a:srgbClr val="8000FF"/>
                </a:solidFill>
              </a:rPr>
              <a:t>- look at amazingly useful examples!</a:t>
            </a:r>
            <a:endParaRPr lang="en-US" dirty="0">
              <a:solidFill>
                <a:srgbClr val="8000FF"/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Urban Wild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 Series Data Capture </a:t>
            </a:r>
          </a:p>
          <a:p>
            <a:pPr lvl="1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LittleList</a:t>
            </a:r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1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0"/>
            <a:ext cx="9144000" cy="684907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Let’s Fly!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8221" y="6572071"/>
            <a:ext cx="238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Image credit: </a:t>
            </a:r>
            <a:r>
              <a:rPr lang="en-US" sz="1200" dirty="0" smtClean="0">
                <a:hlinkClick r:id="rId3"/>
              </a:rPr>
              <a:t>Tory Townsend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645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m_stack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983659"/>
            <a:ext cx="6832601" cy="4539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666"/>
                </a:solidFill>
              </a:rPr>
              <a:t>JAM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3" y="6062133"/>
            <a:ext cx="8229600" cy="67733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 smtClean="0">
                <a:solidFill>
                  <a:srgbClr val="FF6600"/>
                </a:solidFill>
              </a:rPr>
              <a:t>Javascript, APIs, Markup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595438"/>
            <a:ext cx="67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Yet another way to develop web applications: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7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666"/>
                </a:solidFill>
              </a:rPr>
              <a:t>JAM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single set of Markup files (a web app) is served to a browser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Client is pre-built (mobile app)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Javascript is used to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control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application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its UI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The web app gets its data from web services, via their </a:t>
            </a:r>
            <a:r>
              <a:rPr lang="en-US" dirty="0" smtClean="0"/>
              <a:t>APIs</a:t>
            </a: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1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gnetic Disk 7"/>
          <p:cNvSpPr/>
          <p:nvPr/>
        </p:nvSpPr>
        <p:spPr>
          <a:xfrm>
            <a:off x="5003800" y="2506133"/>
            <a:ext cx="609600" cy="66886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666"/>
                </a:solidFill>
              </a:rPr>
              <a:t>JAM Stack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6409266" y="4394200"/>
            <a:ext cx="609600" cy="66886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6053666" y="3776134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826000" y="1909762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413934" y="1443567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4" y="4224867"/>
            <a:ext cx="2019300" cy="2019300"/>
          </a:xfrm>
          <a:prstGeom prst="rect">
            <a:avLst/>
          </a:prstGeom>
        </p:spPr>
      </p:pic>
      <p:sp>
        <p:nvSpPr>
          <p:cNvPr id="12" name="Folded Corner 11"/>
          <p:cNvSpPr/>
          <p:nvPr/>
        </p:nvSpPr>
        <p:spPr>
          <a:xfrm>
            <a:off x="1634066" y="2210328"/>
            <a:ext cx="296333" cy="39793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2" idx="1"/>
            <a:endCxn id="15" idx="1"/>
          </p:cNvCxnSpPr>
          <p:nvPr/>
        </p:nvCxnSpPr>
        <p:spPr>
          <a:xfrm rot="10800000" flipV="1">
            <a:off x="1634066" y="2409295"/>
            <a:ext cx="12700" cy="2848506"/>
          </a:xfrm>
          <a:prstGeom prst="curvedConnector3">
            <a:avLst>
              <a:gd name="adj1" fmla="val 180000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>
            <a:off x="1634066" y="4792135"/>
            <a:ext cx="745067" cy="931332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30" idx="1"/>
            <a:endCxn id="15" idx="3"/>
          </p:cNvCxnSpPr>
          <p:nvPr/>
        </p:nvCxnSpPr>
        <p:spPr>
          <a:xfrm rot="10800000" flipV="1">
            <a:off x="2379134" y="2840567"/>
            <a:ext cx="2370667" cy="241723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31" idx="1"/>
            <a:endCxn id="15" idx="3"/>
          </p:cNvCxnSpPr>
          <p:nvPr/>
        </p:nvCxnSpPr>
        <p:spPr>
          <a:xfrm rot="10800000" flipV="1">
            <a:off x="2379134" y="4779697"/>
            <a:ext cx="3598333" cy="47810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49800" y="2557198"/>
            <a:ext cx="76200" cy="56673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77466" y="4496329"/>
            <a:ext cx="76200" cy="56673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76799" y="3306762"/>
            <a:ext cx="1066800" cy="9710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77334" y="1186805"/>
            <a:ext cx="147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Static site host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54600" y="1603562"/>
            <a:ext cx="147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A service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3200" y="3499135"/>
            <a:ext cx="147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Another service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70865" y="2270795"/>
            <a:ext cx="90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An API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32399" y="4041473"/>
            <a:ext cx="90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An API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834" y="3902973"/>
            <a:ext cx="147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Browser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50833" y="3403865"/>
            <a:ext cx="90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An API</a:t>
            </a:r>
            <a:endParaRPr lang="en-US" sz="1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9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666"/>
                </a:solidFill>
              </a:rPr>
              <a:t>JAM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</a:rPr>
              <a:t>What’s an API?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 Programming Interface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Sits between a service and its clients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Imposes a predictable communication between them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here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! 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1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25274</TotalTime>
  <Words>1896</Words>
  <Application>Microsoft Macintosh PowerPoint</Application>
  <PresentationFormat>On-screen Show (4:3)</PresentationFormat>
  <Paragraphs>479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Today</vt:lpstr>
      <vt:lpstr>Today</vt:lpstr>
      <vt:lpstr>PowerPoint Presentation</vt:lpstr>
      <vt:lpstr>JAM Stack</vt:lpstr>
      <vt:lpstr>JAM Stack</vt:lpstr>
      <vt:lpstr>JAM Stack</vt:lpstr>
      <vt:lpstr>JAM Stack</vt:lpstr>
      <vt:lpstr>JAM Stack</vt:lpstr>
      <vt:lpstr>JAM Stack</vt:lpstr>
      <vt:lpstr>JAM Stack</vt:lpstr>
      <vt:lpstr>JAM Stack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REST APIs</vt:lpstr>
      <vt:lpstr>Introducing PaaS</vt:lpstr>
      <vt:lpstr>Introducing PaaS</vt:lpstr>
      <vt:lpstr>Introducing PaaS</vt:lpstr>
      <vt:lpstr>Introducing PaaS</vt:lpstr>
      <vt:lpstr>Introducing PaaS</vt:lpstr>
      <vt:lpstr>Case Studies</vt:lpstr>
      <vt:lpstr>Case Studies</vt:lpstr>
      <vt:lpstr>Case Studies</vt:lpstr>
      <vt:lpstr>Things To Do</vt:lpstr>
      <vt:lpstr>PowerPoint Presentation</vt:lpstr>
    </vt:vector>
  </TitlesOfParts>
  <Company>Digital Labs @ MMU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Cooper</dc:creator>
  <cp:lastModifiedBy>Laurie Cooper</cp:lastModifiedBy>
  <cp:revision>167</cp:revision>
  <dcterms:created xsi:type="dcterms:W3CDTF">2018-08-31T11:45:57Z</dcterms:created>
  <dcterms:modified xsi:type="dcterms:W3CDTF">2019-12-11T14:10:19Z</dcterms:modified>
</cp:coreProperties>
</file>