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0" r:id="rId4"/>
    <p:sldId id="268" r:id="rId5"/>
    <p:sldId id="269" r:id="rId6"/>
    <p:sldId id="272" r:id="rId7"/>
    <p:sldId id="273" r:id="rId8"/>
    <p:sldId id="262" r:id="rId9"/>
    <p:sldId id="266" r:id="rId10"/>
    <p:sldId id="267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92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16/7/6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16/7/6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16/7/6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16/7/6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16/7/6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16/7/6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16/7/6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16/7/6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16/7/6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16/7/6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16/7/6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16/7/6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16/7/6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16/7/6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16/7/6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16/7/6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16/7/6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74.Dungeon Game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leetcode.com</a:t>
            </a:r>
            <a:r>
              <a:rPr kumimoji="1" lang="en-US" altLang="zh-CN" dirty="0"/>
              <a:t>/problems/dungeon-game/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204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723" y="2816706"/>
            <a:ext cx="1604895" cy="151048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9463" y="220756"/>
            <a:ext cx="7583487" cy="803088"/>
          </a:xfrm>
        </p:spPr>
        <p:txBody>
          <a:bodyPr/>
          <a:lstStyle/>
          <a:p>
            <a:r>
              <a:rPr kumimoji="1" lang="en-US" altLang="zh-CN" dirty="0" smtClean="0"/>
              <a:t>Debugging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848150" y="1265143"/>
            <a:ext cx="24160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FF00"/>
                </a:solidFill>
              </a:rPr>
              <a:t>Input              Output</a:t>
            </a:r>
            <a:endParaRPr kumimoji="1" lang="en-US" altLang="zh-CN" dirty="0" smtClean="0">
              <a:solidFill>
                <a:srgbClr val="FFFFFF"/>
              </a:solidFill>
            </a:endParaRPr>
          </a:p>
          <a:p>
            <a:pPr marL="285750" indent="-285750">
              <a:buFont typeface="Wingdings" charset="2"/>
              <a:buChar char="l"/>
            </a:pPr>
            <a:r>
              <a:rPr kumimoji="1" lang="en-US" altLang="zh-CN" dirty="0" smtClean="0">
                <a:solidFill>
                  <a:srgbClr val="FFFFFF"/>
                </a:solidFill>
              </a:rPr>
              <a:t>None            1</a:t>
            </a:r>
            <a:endParaRPr kumimoji="1" lang="en-US" altLang="zh-CN" dirty="0">
              <a:solidFill>
                <a:srgbClr val="FFFFFF"/>
              </a:solidFill>
            </a:endParaRPr>
          </a:p>
          <a:p>
            <a:pPr marL="285750" indent="-285750">
              <a:buFont typeface="Wingdings" charset="2"/>
              <a:buChar char="l"/>
            </a:pPr>
            <a:r>
              <a:rPr kumimoji="1" lang="en-US" altLang="zh-CN" dirty="0" smtClean="0">
                <a:solidFill>
                  <a:srgbClr val="FFFFFF"/>
                </a:solidFill>
              </a:rPr>
              <a:t>Empty          1</a:t>
            </a:r>
            <a:endParaRPr kumimoji="1" lang="en-US" altLang="zh-CN" dirty="0">
              <a:solidFill>
                <a:srgbClr val="FFFFFF"/>
              </a:solidFill>
            </a:endParaRPr>
          </a:p>
          <a:p>
            <a:pPr marL="285750" indent="-285750">
              <a:buFont typeface="Wingdings" charset="2"/>
              <a:buChar char="l"/>
            </a:pPr>
            <a:r>
              <a:rPr kumimoji="1" lang="en-US" altLang="zh-CN" dirty="0" smtClean="0">
                <a:solidFill>
                  <a:srgbClr val="FFFFFF"/>
                </a:solidFill>
              </a:rPr>
              <a:t>Regular        min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右弧形箭头 8"/>
          <p:cNvSpPr/>
          <p:nvPr/>
        </p:nvSpPr>
        <p:spPr>
          <a:xfrm>
            <a:off x="4959488" y="3167906"/>
            <a:ext cx="100440" cy="21304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右弧形箭头 9"/>
          <p:cNvSpPr/>
          <p:nvPr/>
        </p:nvSpPr>
        <p:spPr>
          <a:xfrm>
            <a:off x="4959488" y="3636624"/>
            <a:ext cx="100440" cy="285894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右弧形箭头 10"/>
          <p:cNvSpPr/>
          <p:nvPr/>
        </p:nvSpPr>
        <p:spPr>
          <a:xfrm rot="16200000">
            <a:off x="5249496" y="3980454"/>
            <a:ext cx="114597" cy="28939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右弧形箭头 11"/>
          <p:cNvSpPr/>
          <p:nvPr/>
        </p:nvSpPr>
        <p:spPr>
          <a:xfrm rot="16200000">
            <a:off x="5854178" y="3980454"/>
            <a:ext cx="114597" cy="28939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11127" y="3684318"/>
            <a:ext cx="652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</a:rPr>
              <a:t>path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13269" y="5710992"/>
            <a:ext cx="2158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</a:rPr>
              <a:t>Return </a:t>
            </a:r>
            <a:r>
              <a:rPr kumimoji="1" lang="en-US" altLang="zh-CN" dirty="0" err="1" smtClean="0">
                <a:solidFill>
                  <a:srgbClr val="FFFFFF"/>
                </a:solidFill>
              </a:rPr>
              <a:t>dp</a:t>
            </a:r>
            <a:r>
              <a:rPr kumimoji="1" lang="en-US" altLang="zh-CN" dirty="0" smtClean="0">
                <a:solidFill>
                  <a:srgbClr val="FFFFFF"/>
                </a:solidFill>
              </a:rPr>
              <a:t>[0][0] = 7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54" y="1265143"/>
            <a:ext cx="3913346" cy="52197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723" y="4582947"/>
            <a:ext cx="1604895" cy="154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40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371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Question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1562101"/>
            <a:ext cx="8596166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8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163" y="825500"/>
            <a:ext cx="8618537" cy="5486400"/>
          </a:xfrm>
        </p:spPr>
        <p:txBody>
          <a:bodyPr/>
          <a:lstStyle/>
          <a:p>
            <a:r>
              <a:rPr kumimoji="1" lang="en-US" altLang="zh-CN" dirty="0" smtClean="0"/>
              <a:t>From top-left to down right</a:t>
            </a:r>
          </a:p>
          <a:p>
            <a:r>
              <a:rPr kumimoji="1" lang="en-US" altLang="zh-CN" dirty="0" smtClean="0"/>
              <a:t>Down or Right</a:t>
            </a:r>
          </a:p>
          <a:p>
            <a:r>
              <a:rPr kumimoji="1" lang="en-US" altLang="zh-CN" dirty="0" smtClean="0"/>
              <a:t>“Sum” along the path</a:t>
            </a:r>
          </a:p>
          <a:p>
            <a:r>
              <a:rPr kumimoji="1" lang="en-US" altLang="zh-CN" dirty="0" smtClean="0"/>
              <a:t>Initial health point&gt;=1, will immediately die when </a:t>
            </a:r>
            <a:r>
              <a:rPr kumimoji="1" lang="en-US" altLang="zh-CN" dirty="0" err="1" smtClean="0"/>
              <a:t>hp</a:t>
            </a:r>
            <a:r>
              <a:rPr kumimoji="1" lang="en-US" altLang="zh-CN" dirty="0" smtClean="0"/>
              <a:t>&lt;=0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Target:</a:t>
            </a:r>
          </a:p>
          <a:p>
            <a:pPr marL="0" indent="0">
              <a:buNone/>
            </a:pPr>
            <a:r>
              <a:rPr kumimoji="1" lang="en-US" altLang="zh-CN" dirty="0" smtClean="0"/>
              <a:t>Minimum initial health point (&gt;=1 and minimum)</a:t>
            </a:r>
          </a:p>
          <a:p>
            <a:pPr marL="0" indent="0">
              <a:buNone/>
            </a:pPr>
            <a:r>
              <a:rPr kumimoji="1" lang="en-US" altLang="zh-CN" dirty="0" smtClean="0"/>
              <a:t>Initial health point + sum(values along path to down right) &gt;=1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056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94526" y="1507814"/>
            <a:ext cx="280131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solidFill>
                  <a:schemeClr val="bg1"/>
                </a:solidFill>
              </a:rPr>
              <a:t>Input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：</a:t>
            </a:r>
            <a:endParaRPr kumimoji="1" lang="en-US" altLang="zh-CN" sz="2000" dirty="0" smtClean="0">
              <a:solidFill>
                <a:schemeClr val="bg1"/>
              </a:solidFill>
            </a:endParaRPr>
          </a:p>
          <a:p>
            <a:r>
              <a:rPr kumimoji="1" lang="en-US" altLang="zh-CN" sz="2000" dirty="0" smtClean="0">
                <a:solidFill>
                  <a:schemeClr val="bg1"/>
                </a:solidFill>
              </a:rPr>
              <a:t>        Matrix m*n</a:t>
            </a:r>
          </a:p>
          <a:p>
            <a:endParaRPr kumimoji="1" lang="en-US" altLang="zh-CN" sz="2000" dirty="0">
              <a:solidFill>
                <a:schemeClr val="bg1"/>
              </a:solidFill>
            </a:endParaRPr>
          </a:p>
          <a:p>
            <a:r>
              <a:rPr kumimoji="1" lang="en-US" altLang="zh-CN" sz="2000" dirty="0" smtClean="0">
                <a:solidFill>
                  <a:schemeClr val="bg1"/>
                </a:solidFill>
              </a:rPr>
              <a:t>Output:</a:t>
            </a:r>
          </a:p>
          <a:p>
            <a:r>
              <a:rPr kumimoji="1" lang="en-US" altLang="zh-CN" sz="2000" dirty="0" smtClean="0">
                <a:solidFill>
                  <a:schemeClr val="bg1"/>
                </a:solidFill>
              </a:rPr>
              <a:t>        A positive integer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779463" y="323726"/>
            <a:ext cx="7583487" cy="1044388"/>
          </a:xfrm>
        </p:spPr>
        <p:txBody>
          <a:bodyPr/>
          <a:lstStyle/>
          <a:p>
            <a:r>
              <a:rPr kumimoji="1" lang="en-US" altLang="zh-CN" dirty="0" smtClean="0"/>
              <a:t>Input &amp; Output</a:t>
            </a:r>
            <a:endParaRPr kumimoji="1"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779463" y="313903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/>
              <a:t>Edge &amp; Test Cases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465263" y="4350391"/>
            <a:ext cx="24160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FF00"/>
                </a:solidFill>
              </a:rPr>
              <a:t>Input              Output</a:t>
            </a:r>
          </a:p>
          <a:p>
            <a:endParaRPr kumimoji="1" lang="en-US" altLang="zh-CN" dirty="0" smtClean="0">
              <a:solidFill>
                <a:srgbClr val="FFFFFF"/>
              </a:solidFill>
            </a:endParaRPr>
          </a:p>
          <a:p>
            <a:pPr marL="285750" indent="-285750">
              <a:buFont typeface="Wingdings" charset="2"/>
              <a:buChar char="l"/>
            </a:pPr>
            <a:r>
              <a:rPr kumimoji="1" lang="en-US" altLang="zh-CN" dirty="0" smtClean="0">
                <a:solidFill>
                  <a:srgbClr val="FFFFFF"/>
                </a:solidFill>
              </a:rPr>
              <a:t>None            0</a:t>
            </a:r>
          </a:p>
          <a:p>
            <a:pPr marL="285750" indent="-285750">
              <a:buFont typeface="Wingdings" charset="2"/>
              <a:buChar char="l"/>
            </a:pPr>
            <a:endParaRPr kumimoji="1" lang="en-US" altLang="zh-CN" dirty="0">
              <a:solidFill>
                <a:srgbClr val="FFFFFF"/>
              </a:solidFill>
            </a:endParaRPr>
          </a:p>
          <a:p>
            <a:pPr marL="285750" indent="-285750">
              <a:buFont typeface="Wingdings" charset="2"/>
              <a:buChar char="l"/>
            </a:pPr>
            <a:r>
              <a:rPr kumimoji="1" lang="en-US" altLang="zh-CN" dirty="0" smtClean="0">
                <a:solidFill>
                  <a:srgbClr val="FFFFFF"/>
                </a:solidFill>
              </a:rPr>
              <a:t>Empty          0</a:t>
            </a:r>
          </a:p>
          <a:p>
            <a:pPr marL="285750" indent="-285750">
              <a:buFont typeface="Wingdings" charset="2"/>
              <a:buChar char="l"/>
            </a:pPr>
            <a:endParaRPr kumimoji="1" lang="en-US" altLang="zh-CN" dirty="0">
              <a:solidFill>
                <a:srgbClr val="FFFFFF"/>
              </a:solidFill>
            </a:endParaRPr>
          </a:p>
          <a:p>
            <a:pPr marL="285750" indent="-285750">
              <a:buFont typeface="Wingdings" charset="2"/>
              <a:buChar char="l"/>
            </a:pPr>
            <a:r>
              <a:rPr kumimoji="1" lang="en-US" altLang="zh-CN" dirty="0" smtClean="0">
                <a:solidFill>
                  <a:srgbClr val="FFFFFF"/>
                </a:solidFill>
              </a:rPr>
              <a:t>Regular        min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907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/>
          <a:p>
            <a:r>
              <a:rPr kumimoji="1" lang="en-US" altLang="zh-CN" dirty="0" smtClean="0"/>
              <a:t>Brainstorming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079326"/>
            <a:ext cx="2362200" cy="2247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3983" y="1848493"/>
            <a:ext cx="1012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>
                <a:solidFill>
                  <a:schemeClr val="bg1"/>
                </a:solidFill>
              </a:rPr>
              <a:t>Initial</a:t>
            </a:r>
            <a:endParaRPr kumimoji="1" lang="zh-CN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2254429" y="2433235"/>
            <a:ext cx="448251" cy="12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 flipV="1">
            <a:off x="3055021" y="2447681"/>
            <a:ext cx="448251" cy="12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3614128" y="2636307"/>
            <a:ext cx="0" cy="361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3628287" y="3452008"/>
            <a:ext cx="0" cy="361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右弧形箭头 10"/>
          <p:cNvSpPr/>
          <p:nvPr/>
        </p:nvSpPr>
        <p:spPr>
          <a:xfrm>
            <a:off x="1676400" y="2811530"/>
            <a:ext cx="173037" cy="498558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右弧形箭头 11"/>
          <p:cNvSpPr/>
          <p:nvPr/>
        </p:nvSpPr>
        <p:spPr>
          <a:xfrm rot="16200000">
            <a:off x="2366882" y="3991428"/>
            <a:ext cx="173037" cy="498558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" name="右弧形箭头 12"/>
          <p:cNvSpPr/>
          <p:nvPr/>
        </p:nvSpPr>
        <p:spPr>
          <a:xfrm rot="16200000">
            <a:off x="3217782" y="3991427"/>
            <a:ext cx="173037" cy="498558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右弧形箭头 13"/>
          <p:cNvSpPr/>
          <p:nvPr/>
        </p:nvSpPr>
        <p:spPr>
          <a:xfrm>
            <a:off x="1676400" y="3548454"/>
            <a:ext cx="173037" cy="498558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76400" y="4576830"/>
            <a:ext cx="436343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</a:rPr>
              <a:t>Sum(path) &gt;= 0</a:t>
            </a:r>
            <a:r>
              <a:rPr kumimoji="1" lang="zh-CN" altLang="en-US" dirty="0" smtClean="0">
                <a:solidFill>
                  <a:srgbClr val="FFFFFF"/>
                </a:solidFill>
              </a:rPr>
              <a:t>，</a:t>
            </a:r>
            <a:endParaRPr kumimoji="1" lang="en-US" altLang="zh-CN" dirty="0" smtClean="0">
              <a:solidFill>
                <a:srgbClr val="FFFFFF"/>
              </a:solidFill>
            </a:endParaRPr>
          </a:p>
          <a:p>
            <a:r>
              <a:rPr kumimoji="1" lang="en-US" altLang="zh-CN" dirty="0">
                <a:solidFill>
                  <a:srgbClr val="FFFFFF"/>
                </a:solidFill>
              </a:rPr>
              <a:t>	</a:t>
            </a:r>
            <a:r>
              <a:rPr kumimoji="1" lang="en-US" altLang="zh-CN" dirty="0" smtClean="0">
                <a:solidFill>
                  <a:srgbClr val="FFFFFF"/>
                </a:solidFill>
              </a:rPr>
              <a:t>then </a:t>
            </a:r>
            <a:r>
              <a:rPr kumimoji="1" lang="en-US" altLang="zh-CN" dirty="0" err="1" smtClean="0">
                <a:solidFill>
                  <a:srgbClr val="FFFFFF"/>
                </a:solidFill>
              </a:rPr>
              <a:t>minimum_initial</a:t>
            </a:r>
            <a:r>
              <a:rPr kumimoji="1" lang="en-US" altLang="zh-CN" dirty="0" smtClean="0">
                <a:solidFill>
                  <a:srgbClr val="FFFFFF"/>
                </a:solidFill>
              </a:rPr>
              <a:t>=1</a:t>
            </a:r>
            <a:endParaRPr kumimoji="1" lang="en-US" altLang="zh-CN" dirty="0">
              <a:solidFill>
                <a:srgbClr val="FFFFFF"/>
              </a:solidFill>
            </a:endParaRPr>
          </a:p>
          <a:p>
            <a:r>
              <a:rPr kumimoji="1" lang="en-US" altLang="zh-CN" dirty="0">
                <a:solidFill>
                  <a:srgbClr val="FFFFFF"/>
                </a:solidFill>
              </a:rPr>
              <a:t>Sum(path) &lt;</a:t>
            </a:r>
            <a:r>
              <a:rPr kumimoji="1" lang="en-US" altLang="zh-CN" dirty="0" smtClean="0">
                <a:solidFill>
                  <a:srgbClr val="FFFFFF"/>
                </a:solidFill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</a:rPr>
              <a:t>0</a:t>
            </a:r>
            <a:r>
              <a:rPr kumimoji="1" lang="zh-CN" altLang="en-US" dirty="0" smtClean="0">
                <a:solidFill>
                  <a:srgbClr val="FFFFFF"/>
                </a:solidFill>
              </a:rPr>
              <a:t>，</a:t>
            </a:r>
            <a:endParaRPr kumimoji="1" lang="zh-CN" altLang="en-US" dirty="0">
              <a:solidFill>
                <a:srgbClr val="FFFFFF"/>
              </a:solidFill>
            </a:endParaRPr>
          </a:p>
          <a:p>
            <a:r>
              <a:rPr kumimoji="1" lang="en-US" altLang="zh-CN" dirty="0" smtClean="0">
                <a:solidFill>
                  <a:srgbClr val="FFFFFF"/>
                </a:solidFill>
              </a:rPr>
              <a:t>	sum_path1</a:t>
            </a:r>
            <a:r>
              <a:rPr kumimoji="1" lang="en-US" altLang="zh-CN" dirty="0">
                <a:solidFill>
                  <a:srgbClr val="FFFFFF"/>
                </a:solidFill>
              </a:rPr>
              <a:t>=-3, </a:t>
            </a:r>
            <a:r>
              <a:rPr kumimoji="1" lang="en-US" altLang="zh-CN" dirty="0" smtClean="0">
                <a:solidFill>
                  <a:srgbClr val="FFFFFF"/>
                </a:solidFill>
              </a:rPr>
              <a:t>sum_path2</a:t>
            </a:r>
            <a:r>
              <a:rPr kumimoji="1" lang="en-US" altLang="zh-CN" dirty="0">
                <a:solidFill>
                  <a:srgbClr val="FFFFFF"/>
                </a:solidFill>
              </a:rPr>
              <a:t>=-10, </a:t>
            </a:r>
          </a:p>
          <a:p>
            <a:r>
              <a:rPr kumimoji="1" lang="en-US" altLang="zh-CN" dirty="0" smtClean="0">
                <a:solidFill>
                  <a:srgbClr val="FFFFFF"/>
                </a:solidFill>
              </a:rPr>
              <a:t>	</a:t>
            </a:r>
            <a:r>
              <a:rPr kumimoji="1" lang="en-US" altLang="zh-CN" dirty="0" err="1" smtClean="0">
                <a:solidFill>
                  <a:srgbClr val="FFFFFF"/>
                </a:solidFill>
              </a:rPr>
              <a:t>ini_hp</a:t>
            </a:r>
            <a:r>
              <a:rPr kumimoji="1" lang="en-US" altLang="zh-CN" dirty="0">
                <a:solidFill>
                  <a:srgbClr val="FFFFFF"/>
                </a:solidFill>
              </a:rPr>
              <a:t>=4, </a:t>
            </a:r>
            <a:r>
              <a:rPr kumimoji="1" lang="en-US" altLang="zh-CN" dirty="0" err="1">
                <a:solidFill>
                  <a:srgbClr val="FFFFFF"/>
                </a:solidFill>
              </a:rPr>
              <a:t>ini_hp</a:t>
            </a:r>
            <a:r>
              <a:rPr kumimoji="1" lang="en-US" altLang="zh-CN" dirty="0">
                <a:solidFill>
                  <a:srgbClr val="FFFFFF"/>
                </a:solidFill>
              </a:rPr>
              <a:t>=11</a:t>
            </a:r>
          </a:p>
          <a:p>
            <a:r>
              <a:rPr kumimoji="1" lang="en-US" altLang="zh-CN" dirty="0" smtClean="0">
                <a:solidFill>
                  <a:srgbClr val="FFFFFF"/>
                </a:solidFill>
              </a:rPr>
              <a:t>	then </a:t>
            </a:r>
            <a:r>
              <a:rPr kumimoji="1" lang="en-US" altLang="zh-CN" dirty="0" err="1" smtClean="0">
                <a:solidFill>
                  <a:srgbClr val="FFFFFF"/>
                </a:solidFill>
              </a:rPr>
              <a:t>minimum_initial</a:t>
            </a:r>
            <a:r>
              <a:rPr kumimoji="1" lang="en-US" altLang="zh-CN" dirty="0">
                <a:solidFill>
                  <a:srgbClr val="FFFFFF"/>
                </a:solidFill>
              </a:rPr>
              <a:t>=</a:t>
            </a:r>
            <a:r>
              <a:rPr kumimoji="1" lang="en-US" altLang="zh-CN" dirty="0" smtClean="0">
                <a:solidFill>
                  <a:srgbClr val="FFFFFF"/>
                </a:solidFill>
              </a:rPr>
              <a:t>4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55021" y="3813119"/>
            <a:ext cx="30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6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614128" y="3363788"/>
            <a:ext cx="30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6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204121" y="3396429"/>
            <a:ext cx="131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max(1</a:t>
            </a:r>
            <a:r>
              <a:rPr kumimoji="1" lang="en-US" altLang="zh-CN" dirty="0"/>
              <a:t>,</a:t>
            </a:r>
            <a:r>
              <a:rPr kumimoji="1" lang="en-US" altLang="zh-CN" dirty="0" smtClean="0"/>
              <a:t>-24)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702680" y="2685289"/>
            <a:ext cx="110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max(1,</a:t>
            </a:r>
            <a:r>
              <a:rPr kumimoji="1" lang="en-US" altLang="zh-CN" dirty="0"/>
              <a:t>5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4530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955376"/>
            <a:ext cx="2362200" cy="2247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3100" y="3644900"/>
            <a:ext cx="47352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</a:rPr>
              <a:t>All paths</a:t>
            </a:r>
            <a:r>
              <a:rPr kumimoji="1" lang="zh-CN" altLang="en-US" dirty="0" smtClean="0">
                <a:solidFill>
                  <a:srgbClr val="FFFFFF"/>
                </a:solidFill>
              </a:rPr>
              <a:t>，</a:t>
            </a:r>
            <a:endParaRPr kumimoji="1" lang="en-US" altLang="zh-CN" dirty="0" smtClean="0">
              <a:solidFill>
                <a:srgbClr val="FFFFFF"/>
              </a:solidFill>
            </a:endParaRPr>
          </a:p>
          <a:p>
            <a:r>
              <a:rPr kumimoji="1" lang="en-US" altLang="zh-CN" dirty="0" smtClean="0">
                <a:solidFill>
                  <a:srgbClr val="FFFFFF"/>
                </a:solidFill>
              </a:rPr>
              <a:t>Then, result =1 or</a:t>
            </a:r>
            <a:r>
              <a:rPr kumimoji="1" lang="zh-CN" altLang="en-US" dirty="0" smtClean="0">
                <a:solidFill>
                  <a:srgbClr val="FFFFFF"/>
                </a:solidFill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</a:rPr>
              <a:t>1-max(lower0_sum_path</a:t>
            </a:r>
            <a:r>
              <a:rPr kumimoji="1" lang="en-US" altLang="zh-CN" dirty="0" smtClean="0">
                <a:solidFill>
                  <a:srgbClr val="FFFFFF"/>
                </a:solidFill>
              </a:rPr>
              <a:t>)</a:t>
            </a:r>
          </a:p>
          <a:p>
            <a:endParaRPr kumimoji="1" lang="en-US" altLang="zh-CN" dirty="0">
              <a:solidFill>
                <a:srgbClr val="FFFFFF"/>
              </a:solidFill>
            </a:endParaRPr>
          </a:p>
          <a:p>
            <a:r>
              <a:rPr kumimoji="1" lang="en-US" altLang="zh-CN" dirty="0" smtClean="0">
                <a:solidFill>
                  <a:srgbClr val="FFFFFF"/>
                </a:solidFill>
              </a:rPr>
              <a:t>Runtime is large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乘 5"/>
          <p:cNvSpPr/>
          <p:nvPr/>
        </p:nvSpPr>
        <p:spPr>
          <a:xfrm>
            <a:off x="1639369" y="4845229"/>
            <a:ext cx="814937" cy="622300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6920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48117" y="782853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</a:rPr>
              <a:t>Dynamic Programming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6735517" y="1783972"/>
            <a:ext cx="533400" cy="533400"/>
          </a:xfrm>
          <a:prstGeom prst="don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58" y="729872"/>
            <a:ext cx="787400" cy="787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58" y="1833740"/>
            <a:ext cx="762000" cy="1447800"/>
          </a:xfrm>
          <a:prstGeom prst="rect">
            <a:avLst/>
          </a:prstGeom>
        </p:spPr>
      </p:pic>
      <p:sp>
        <p:nvSpPr>
          <p:cNvPr id="8" name="五角星 7"/>
          <p:cNvSpPr/>
          <p:nvPr/>
        </p:nvSpPr>
        <p:spPr>
          <a:xfrm>
            <a:off x="1267458" y="1272064"/>
            <a:ext cx="220417" cy="216932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五角星 8"/>
          <p:cNvSpPr/>
          <p:nvPr/>
        </p:nvSpPr>
        <p:spPr>
          <a:xfrm>
            <a:off x="1292858" y="2300764"/>
            <a:ext cx="220417" cy="216932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744417" y="1935340"/>
            <a:ext cx="2742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FFFF"/>
                </a:solidFill>
              </a:rPr>
              <a:t>Init</a:t>
            </a:r>
            <a:r>
              <a:rPr kumimoji="1" lang="en-US" altLang="zh-CN" dirty="0" smtClean="0">
                <a:solidFill>
                  <a:srgbClr val="FFFFFF"/>
                </a:solidFill>
              </a:rPr>
              <a:t>+(1)&gt;=min_init_hp_-5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69817" y="747374"/>
            <a:ext cx="1391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FFFF"/>
                </a:solidFill>
              </a:rPr>
              <a:t>Init</a:t>
            </a:r>
            <a:r>
              <a:rPr kumimoji="1" lang="en-US" altLang="zh-CN" dirty="0" smtClean="0">
                <a:solidFill>
                  <a:srgbClr val="FFFFFF"/>
                </a:solidFill>
              </a:rPr>
              <a:t>+(-5)&gt;=1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36481" y="1147940"/>
            <a:ext cx="268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</a:rPr>
              <a:t>min_init_hp</a:t>
            </a:r>
            <a:r>
              <a:rPr kumimoji="1" lang="en-US" altLang="zh-CN" dirty="0">
                <a:solidFill>
                  <a:srgbClr val="FFFFFF"/>
                </a:solidFill>
              </a:rPr>
              <a:t>_</a:t>
            </a:r>
            <a:r>
              <a:rPr kumimoji="1" lang="en-US" altLang="zh-CN" dirty="0" smtClean="0">
                <a:solidFill>
                  <a:srgbClr val="FFFFFF"/>
                </a:solidFill>
              </a:rPr>
              <a:t>-5=1-(-5)=6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88881" y="2361306"/>
            <a:ext cx="2515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</a:rPr>
              <a:t>min_init_hp_</a:t>
            </a:r>
            <a:r>
              <a:rPr kumimoji="1" lang="en-US" altLang="zh-CN" dirty="0">
                <a:solidFill>
                  <a:srgbClr val="FFFFFF"/>
                </a:solidFill>
              </a:rPr>
              <a:t>1</a:t>
            </a:r>
            <a:r>
              <a:rPr kumimoji="1" lang="en-US" altLang="zh-CN" dirty="0" smtClean="0">
                <a:solidFill>
                  <a:srgbClr val="FFFFFF"/>
                </a:solidFill>
              </a:rPr>
              <a:t>=</a:t>
            </a:r>
            <a:r>
              <a:rPr kumimoji="1" lang="en-US" altLang="zh-CN" dirty="0">
                <a:solidFill>
                  <a:srgbClr val="FFFFFF"/>
                </a:solidFill>
              </a:rPr>
              <a:t>6</a:t>
            </a:r>
            <a:r>
              <a:rPr kumimoji="1" lang="en-US" altLang="zh-CN" dirty="0" smtClean="0">
                <a:solidFill>
                  <a:srgbClr val="FFFFFF"/>
                </a:solidFill>
              </a:rPr>
              <a:t>-(1)=5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08" y="3634264"/>
            <a:ext cx="1562100" cy="1473200"/>
          </a:xfrm>
          <a:prstGeom prst="rect">
            <a:avLst/>
          </a:prstGeom>
        </p:spPr>
      </p:pic>
      <p:sp>
        <p:nvSpPr>
          <p:cNvPr id="15" name="五角星 14"/>
          <p:cNvSpPr/>
          <p:nvPr/>
        </p:nvSpPr>
        <p:spPr>
          <a:xfrm>
            <a:off x="1267458" y="4093528"/>
            <a:ext cx="220417" cy="216932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874717" y="3742868"/>
            <a:ext cx="544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FFFF"/>
                </a:solidFill>
              </a:rPr>
              <a:t>Init</a:t>
            </a:r>
            <a:r>
              <a:rPr kumimoji="1" lang="en-US" altLang="zh-CN" dirty="0" smtClean="0">
                <a:solidFill>
                  <a:srgbClr val="FFFFFF"/>
                </a:solidFill>
              </a:rPr>
              <a:t>+(-10)&gt;= min ( min_init_hp_1, min_init_hp_30 )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 flipV="1">
            <a:off x="1462475" y="3986445"/>
            <a:ext cx="448251" cy="12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1211286" y="4310460"/>
            <a:ext cx="0" cy="361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6982" y="4310460"/>
            <a:ext cx="1219200" cy="1122438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731525" y="5514002"/>
            <a:ext cx="641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FFFF"/>
                </a:solidFill>
              </a:rPr>
              <a:t>Init</a:t>
            </a:r>
            <a:r>
              <a:rPr kumimoji="1" lang="en-US" altLang="zh-CN" dirty="0" smtClean="0">
                <a:solidFill>
                  <a:srgbClr val="FFFFFF"/>
                </a:solidFill>
              </a:rPr>
              <a:t> &gt;=max( 1, min ( min_init_hp_1, min_init_hp_30 )-(-10) )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658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9463" y="190500"/>
            <a:ext cx="7583487" cy="1044388"/>
          </a:xfrm>
        </p:spPr>
        <p:txBody>
          <a:bodyPr/>
          <a:lstStyle/>
          <a:p>
            <a:r>
              <a:rPr kumimoji="1" lang="en-US" altLang="zh-CN" dirty="0">
                <a:solidFill>
                  <a:srgbClr val="FFFFFF"/>
                </a:solidFill>
              </a:rPr>
              <a:t>Dynamic </a:t>
            </a:r>
            <a:r>
              <a:rPr kumimoji="1" lang="en-US" altLang="zh-CN" dirty="0" smtClean="0">
                <a:solidFill>
                  <a:srgbClr val="FFFFFF"/>
                </a:solidFill>
              </a:rPr>
              <a:t>Programming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79463" y="1425388"/>
            <a:ext cx="7801122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FF00"/>
                </a:solidFill>
              </a:rPr>
              <a:t>Recursive </a:t>
            </a:r>
            <a:r>
              <a:rPr kumimoji="1" lang="en-US" altLang="zh-CN" dirty="0" smtClean="0">
                <a:solidFill>
                  <a:srgbClr val="FFFF00"/>
                </a:solidFill>
              </a:rPr>
              <a:t>amount:</a:t>
            </a:r>
          </a:p>
          <a:p>
            <a:r>
              <a:rPr kumimoji="1" lang="en-US" altLang="zh-CN" dirty="0" smtClean="0">
                <a:solidFill>
                  <a:srgbClr val="FFFFFF"/>
                </a:solidFill>
              </a:rPr>
              <a:t>	</a:t>
            </a:r>
            <a:r>
              <a:rPr kumimoji="1" lang="pt-BR" altLang="zh-CN" dirty="0" err="1">
                <a:solidFill>
                  <a:srgbClr val="FFFFFF"/>
                </a:solidFill>
              </a:rPr>
              <a:t>dp</a:t>
            </a:r>
            <a:r>
              <a:rPr kumimoji="1" lang="pt-BR" altLang="zh-CN" dirty="0">
                <a:solidFill>
                  <a:srgbClr val="FFFFFF"/>
                </a:solidFill>
              </a:rPr>
              <a:t>[</a:t>
            </a:r>
            <a:r>
              <a:rPr kumimoji="1" lang="pt-BR" altLang="zh-CN" dirty="0" err="1">
                <a:solidFill>
                  <a:srgbClr val="FFFFFF"/>
                </a:solidFill>
              </a:rPr>
              <a:t>i</a:t>
            </a:r>
            <a:r>
              <a:rPr kumimoji="1" lang="pt-BR" altLang="zh-CN" dirty="0">
                <a:solidFill>
                  <a:srgbClr val="FFFFFF"/>
                </a:solidFill>
              </a:rPr>
              <a:t>][</a:t>
            </a:r>
            <a:r>
              <a:rPr kumimoji="1" lang="pt-BR" altLang="zh-CN" dirty="0" err="1" smtClean="0">
                <a:solidFill>
                  <a:srgbClr val="FFFFFF"/>
                </a:solidFill>
              </a:rPr>
              <a:t>j</a:t>
            </a:r>
            <a:r>
              <a:rPr kumimoji="1" lang="pt-BR" altLang="zh-CN" dirty="0" smtClean="0">
                <a:solidFill>
                  <a:srgbClr val="FFFFFF"/>
                </a:solidFill>
              </a:rPr>
              <a:t>=</a:t>
            </a:r>
            <a:r>
              <a:rPr kumimoji="1" lang="zh-CN" altLang="en-US" dirty="0" smtClean="0">
                <a:solidFill>
                  <a:srgbClr val="FFFFFF"/>
                </a:solidFill>
              </a:rPr>
              <a:t>离开这个点时，要活着走完后面的路程，所需要最小的</a:t>
            </a:r>
            <a:r>
              <a:rPr kumimoji="1" lang="en-US" altLang="zh-CN" dirty="0" smtClean="0">
                <a:solidFill>
                  <a:srgbClr val="FFFFFF"/>
                </a:solidFill>
              </a:rPr>
              <a:t> </a:t>
            </a:r>
            <a:r>
              <a:rPr kumimoji="1" lang="en-US" altLang="zh-CN" dirty="0" err="1" smtClean="0">
                <a:solidFill>
                  <a:srgbClr val="FFFFFF"/>
                </a:solidFill>
              </a:rPr>
              <a:t>hp</a:t>
            </a:r>
            <a:endParaRPr kumimoji="1" lang="en-US" altLang="zh-CN" dirty="0" smtClean="0">
              <a:solidFill>
                <a:srgbClr val="FFFFFF"/>
              </a:solidFill>
            </a:endParaRPr>
          </a:p>
          <a:p>
            <a:endParaRPr kumimoji="1" lang="en-US" altLang="zh-CN" dirty="0" smtClean="0">
              <a:solidFill>
                <a:srgbClr val="FFFFFF"/>
              </a:solidFill>
            </a:endParaRPr>
          </a:p>
          <a:p>
            <a:endParaRPr kumimoji="1" lang="en-US" altLang="zh-CN" dirty="0" smtClean="0">
              <a:solidFill>
                <a:srgbClr val="FFFFFF"/>
              </a:solidFill>
            </a:endParaRPr>
          </a:p>
          <a:p>
            <a:r>
              <a:rPr kumimoji="1" lang="en-US" altLang="zh-CN" dirty="0">
                <a:solidFill>
                  <a:srgbClr val="FFFF00"/>
                </a:solidFill>
              </a:rPr>
              <a:t>Recurrence </a:t>
            </a:r>
            <a:r>
              <a:rPr kumimoji="1" lang="en-US" altLang="zh-CN" dirty="0" smtClean="0">
                <a:solidFill>
                  <a:srgbClr val="FFFF00"/>
                </a:solidFill>
              </a:rPr>
              <a:t>Formula:</a:t>
            </a:r>
            <a:endParaRPr kumimoji="1" lang="zh-CN" altLang="en-US" dirty="0">
              <a:solidFill>
                <a:srgbClr val="FFFF00"/>
              </a:solidFill>
            </a:endParaRPr>
          </a:p>
          <a:p>
            <a:r>
              <a:rPr kumimoji="1" lang="pt-BR" altLang="zh-CN" dirty="0" smtClean="0">
                <a:solidFill>
                  <a:srgbClr val="FFFFFF"/>
                </a:solidFill>
              </a:rPr>
              <a:t>	</a:t>
            </a:r>
            <a:r>
              <a:rPr kumimoji="1" lang="pt-BR" altLang="zh-CN" dirty="0" err="1" smtClean="0">
                <a:solidFill>
                  <a:srgbClr val="FFFFFF"/>
                </a:solidFill>
              </a:rPr>
              <a:t>dp</a:t>
            </a:r>
            <a:r>
              <a:rPr kumimoji="1" lang="pt-BR" altLang="zh-CN" dirty="0">
                <a:solidFill>
                  <a:srgbClr val="FFFFFF"/>
                </a:solidFill>
              </a:rPr>
              <a:t>[</a:t>
            </a:r>
            <a:r>
              <a:rPr kumimoji="1" lang="pt-BR" altLang="zh-CN" dirty="0" err="1">
                <a:solidFill>
                  <a:srgbClr val="FFFFFF"/>
                </a:solidFill>
              </a:rPr>
              <a:t>i</a:t>
            </a:r>
            <a:r>
              <a:rPr kumimoji="1" lang="pt-BR" altLang="zh-CN" dirty="0">
                <a:solidFill>
                  <a:srgbClr val="FFFFFF"/>
                </a:solidFill>
              </a:rPr>
              <a:t>][</a:t>
            </a:r>
            <a:r>
              <a:rPr kumimoji="1" lang="pt-BR" altLang="zh-CN" dirty="0" err="1">
                <a:solidFill>
                  <a:srgbClr val="FFFFFF"/>
                </a:solidFill>
              </a:rPr>
              <a:t>j</a:t>
            </a:r>
            <a:r>
              <a:rPr kumimoji="1" lang="pt-BR" altLang="zh-CN" dirty="0">
                <a:solidFill>
                  <a:srgbClr val="FFFFFF"/>
                </a:solidFill>
              </a:rPr>
              <a:t>]</a:t>
            </a:r>
            <a:r>
              <a:rPr kumimoji="1" lang="pt-BR" altLang="zh-CN" dirty="0" smtClean="0">
                <a:solidFill>
                  <a:srgbClr val="FFFFFF"/>
                </a:solidFill>
              </a:rPr>
              <a:t>=</a:t>
            </a:r>
            <a:r>
              <a:rPr kumimoji="1" lang="pt-BR" altLang="zh-CN" dirty="0" err="1" smtClean="0">
                <a:solidFill>
                  <a:srgbClr val="FFFFFF"/>
                </a:solidFill>
              </a:rPr>
              <a:t>max</a:t>
            </a:r>
            <a:r>
              <a:rPr kumimoji="1" lang="pt-BR" altLang="zh-CN" dirty="0" smtClean="0">
                <a:solidFill>
                  <a:srgbClr val="FFFFFF"/>
                </a:solidFill>
              </a:rPr>
              <a:t>( 1, min</a:t>
            </a:r>
            <a:r>
              <a:rPr kumimoji="1" lang="pt-BR" altLang="zh-CN" dirty="0">
                <a:solidFill>
                  <a:srgbClr val="FFFFFF"/>
                </a:solidFill>
              </a:rPr>
              <a:t>(</a:t>
            </a:r>
            <a:r>
              <a:rPr kumimoji="1" lang="pt-BR" altLang="zh-CN" dirty="0" err="1">
                <a:solidFill>
                  <a:srgbClr val="FFFFFF"/>
                </a:solidFill>
              </a:rPr>
              <a:t>dp</a:t>
            </a:r>
            <a:r>
              <a:rPr kumimoji="1" lang="pt-BR" altLang="zh-CN" dirty="0">
                <a:solidFill>
                  <a:srgbClr val="FFFFFF"/>
                </a:solidFill>
              </a:rPr>
              <a:t>[</a:t>
            </a:r>
            <a:r>
              <a:rPr kumimoji="1" lang="pt-BR" altLang="zh-CN" dirty="0" smtClean="0">
                <a:solidFill>
                  <a:srgbClr val="FFFFFF"/>
                </a:solidFill>
              </a:rPr>
              <a:t>i+1</a:t>
            </a:r>
            <a:r>
              <a:rPr kumimoji="1" lang="pt-BR" altLang="zh-CN" dirty="0">
                <a:solidFill>
                  <a:srgbClr val="FFFFFF"/>
                </a:solidFill>
              </a:rPr>
              <a:t>][</a:t>
            </a:r>
            <a:r>
              <a:rPr kumimoji="1" lang="pt-BR" altLang="zh-CN" dirty="0" err="1">
                <a:solidFill>
                  <a:srgbClr val="FFFFFF"/>
                </a:solidFill>
              </a:rPr>
              <a:t>j</a:t>
            </a:r>
            <a:r>
              <a:rPr kumimoji="1" lang="pt-BR" altLang="zh-CN" dirty="0">
                <a:solidFill>
                  <a:srgbClr val="FFFFFF"/>
                </a:solidFill>
              </a:rPr>
              <a:t>],</a:t>
            </a:r>
            <a:r>
              <a:rPr kumimoji="1" lang="pt-BR" altLang="zh-CN" dirty="0" err="1">
                <a:solidFill>
                  <a:srgbClr val="FFFFFF"/>
                </a:solidFill>
              </a:rPr>
              <a:t>dp</a:t>
            </a:r>
            <a:r>
              <a:rPr kumimoji="1" lang="pt-BR" altLang="zh-CN" dirty="0">
                <a:solidFill>
                  <a:srgbClr val="FFFFFF"/>
                </a:solidFill>
              </a:rPr>
              <a:t>[</a:t>
            </a:r>
            <a:r>
              <a:rPr kumimoji="1" lang="pt-BR" altLang="zh-CN" dirty="0" err="1">
                <a:solidFill>
                  <a:srgbClr val="FFFFFF"/>
                </a:solidFill>
              </a:rPr>
              <a:t>i</a:t>
            </a:r>
            <a:r>
              <a:rPr kumimoji="1" lang="pt-BR" altLang="zh-CN" dirty="0">
                <a:solidFill>
                  <a:srgbClr val="FFFFFF"/>
                </a:solidFill>
              </a:rPr>
              <a:t>][</a:t>
            </a:r>
            <a:r>
              <a:rPr kumimoji="1" lang="pt-BR" altLang="zh-CN" dirty="0" smtClean="0">
                <a:solidFill>
                  <a:srgbClr val="FFFFFF"/>
                </a:solidFill>
              </a:rPr>
              <a:t>j+1</a:t>
            </a:r>
            <a:r>
              <a:rPr kumimoji="1" lang="pt-BR" altLang="zh-CN" dirty="0">
                <a:solidFill>
                  <a:srgbClr val="FFFFFF"/>
                </a:solidFill>
              </a:rPr>
              <a:t>]</a:t>
            </a:r>
            <a:r>
              <a:rPr kumimoji="1" lang="pt-BR" altLang="zh-CN" dirty="0" smtClean="0">
                <a:solidFill>
                  <a:srgbClr val="FFFFFF"/>
                </a:solidFill>
              </a:rPr>
              <a:t>)-grid</a:t>
            </a:r>
            <a:r>
              <a:rPr kumimoji="1" lang="pt-BR" altLang="zh-CN" dirty="0">
                <a:solidFill>
                  <a:srgbClr val="FFFFFF"/>
                </a:solidFill>
              </a:rPr>
              <a:t>[</a:t>
            </a:r>
            <a:r>
              <a:rPr kumimoji="1" lang="pt-BR" altLang="zh-CN" dirty="0" err="1">
                <a:solidFill>
                  <a:srgbClr val="FFFFFF"/>
                </a:solidFill>
              </a:rPr>
              <a:t>i</a:t>
            </a:r>
            <a:r>
              <a:rPr kumimoji="1" lang="pt-BR" altLang="zh-CN" dirty="0">
                <a:solidFill>
                  <a:srgbClr val="FFFFFF"/>
                </a:solidFill>
              </a:rPr>
              <a:t>][</a:t>
            </a:r>
            <a:r>
              <a:rPr kumimoji="1" lang="pt-BR" altLang="zh-CN" dirty="0" err="1">
                <a:solidFill>
                  <a:srgbClr val="FFFFFF"/>
                </a:solidFill>
              </a:rPr>
              <a:t>j</a:t>
            </a:r>
            <a:r>
              <a:rPr kumimoji="1" lang="pt-BR" altLang="zh-CN" dirty="0" smtClean="0">
                <a:solidFill>
                  <a:srgbClr val="FFFFFF"/>
                </a:solidFill>
              </a:rPr>
              <a:t>] )</a:t>
            </a:r>
            <a:endParaRPr kumimoji="1" lang="en-US" altLang="zh-CN" dirty="0" smtClean="0">
              <a:solidFill>
                <a:srgbClr val="FFFFFF"/>
              </a:solidFill>
            </a:endParaRPr>
          </a:p>
          <a:p>
            <a:endParaRPr kumimoji="1" lang="en-US" altLang="zh-CN" dirty="0" smtClean="0">
              <a:solidFill>
                <a:srgbClr val="FFFFFF"/>
              </a:solidFill>
            </a:endParaRPr>
          </a:p>
          <a:p>
            <a:endParaRPr kumimoji="1" lang="en-US" altLang="zh-CN" dirty="0">
              <a:solidFill>
                <a:srgbClr val="FFFFFF"/>
              </a:solidFill>
            </a:endParaRPr>
          </a:p>
          <a:p>
            <a:endParaRPr kumimoji="1" lang="en-US" altLang="zh-CN" dirty="0">
              <a:solidFill>
                <a:srgbClr val="FFFFFF"/>
              </a:solidFill>
            </a:endParaRPr>
          </a:p>
          <a:p>
            <a:r>
              <a:rPr kumimoji="1" lang="en-US" altLang="zh-CN" dirty="0">
                <a:solidFill>
                  <a:srgbClr val="FFFF00"/>
                </a:solidFill>
              </a:rPr>
              <a:t>Initial </a:t>
            </a:r>
            <a:r>
              <a:rPr kumimoji="1" lang="en-US" altLang="zh-CN" dirty="0" smtClean="0">
                <a:solidFill>
                  <a:srgbClr val="FFFF00"/>
                </a:solidFill>
              </a:rPr>
              <a:t>conditions:</a:t>
            </a:r>
          </a:p>
          <a:p>
            <a:r>
              <a:rPr kumimoji="1" lang="pt-BR" altLang="zh-CN" dirty="0" smtClean="0">
                <a:solidFill>
                  <a:srgbClr val="FFFFFF"/>
                </a:solidFill>
              </a:rPr>
              <a:t>	</a:t>
            </a:r>
            <a:r>
              <a:rPr kumimoji="1" lang="pt-BR" altLang="zh-CN" dirty="0" err="1" smtClean="0">
                <a:solidFill>
                  <a:srgbClr val="FFFFFF"/>
                </a:solidFill>
              </a:rPr>
              <a:t>dp</a:t>
            </a:r>
            <a:r>
              <a:rPr kumimoji="1" lang="pt-BR" altLang="zh-CN" dirty="0" smtClean="0">
                <a:solidFill>
                  <a:srgbClr val="FFFFFF"/>
                </a:solidFill>
              </a:rPr>
              <a:t>[m-1][</a:t>
            </a:r>
            <a:r>
              <a:rPr kumimoji="1" lang="pt-BR" altLang="zh-CN" dirty="0" err="1" smtClean="0">
                <a:solidFill>
                  <a:srgbClr val="FFFFFF"/>
                </a:solidFill>
              </a:rPr>
              <a:t>j</a:t>
            </a:r>
            <a:r>
              <a:rPr kumimoji="1" lang="pt-BR" altLang="zh-CN" dirty="0" smtClean="0">
                <a:solidFill>
                  <a:srgbClr val="FFFFFF"/>
                </a:solidFill>
              </a:rPr>
              <a:t>]=</a:t>
            </a:r>
            <a:r>
              <a:rPr kumimoji="1" lang="pt-BR" altLang="zh-CN" dirty="0" err="1" smtClean="0">
                <a:solidFill>
                  <a:srgbClr val="FFFFFF"/>
                </a:solidFill>
              </a:rPr>
              <a:t>max</a:t>
            </a:r>
            <a:r>
              <a:rPr kumimoji="1" lang="pt-BR" altLang="zh-CN" dirty="0" smtClean="0">
                <a:solidFill>
                  <a:srgbClr val="FFFFFF"/>
                </a:solidFill>
              </a:rPr>
              <a:t>(1, </a:t>
            </a:r>
            <a:r>
              <a:rPr kumimoji="1" lang="pt-BR" altLang="zh-CN" dirty="0" err="1" smtClean="0">
                <a:solidFill>
                  <a:srgbClr val="FFFFFF"/>
                </a:solidFill>
              </a:rPr>
              <a:t>dp</a:t>
            </a:r>
            <a:r>
              <a:rPr kumimoji="1" lang="pt-BR" altLang="zh-CN" dirty="0" smtClean="0">
                <a:solidFill>
                  <a:srgbClr val="FFFFFF"/>
                </a:solidFill>
              </a:rPr>
              <a:t>[m-1][j+1]-grid[m-1][</a:t>
            </a:r>
            <a:r>
              <a:rPr kumimoji="1" lang="pt-BR" altLang="zh-CN" dirty="0" err="1">
                <a:solidFill>
                  <a:srgbClr val="FFFFFF"/>
                </a:solidFill>
              </a:rPr>
              <a:t>j</a:t>
            </a:r>
            <a:r>
              <a:rPr kumimoji="1" lang="pt-BR" altLang="zh-CN" dirty="0" smtClean="0">
                <a:solidFill>
                  <a:srgbClr val="FFFFFF"/>
                </a:solidFill>
              </a:rPr>
              <a:t>] )</a:t>
            </a:r>
          </a:p>
          <a:p>
            <a:r>
              <a:rPr kumimoji="1" lang="pt-BR" altLang="zh-CN" dirty="0" smtClean="0">
                <a:solidFill>
                  <a:srgbClr val="FFFFFF"/>
                </a:solidFill>
              </a:rPr>
              <a:t>	</a:t>
            </a:r>
            <a:r>
              <a:rPr kumimoji="1" lang="pt-BR" altLang="zh-CN" dirty="0" err="1" smtClean="0">
                <a:solidFill>
                  <a:srgbClr val="FFFFFF"/>
                </a:solidFill>
              </a:rPr>
              <a:t>dp</a:t>
            </a:r>
            <a:r>
              <a:rPr kumimoji="1" lang="pt-BR" altLang="zh-CN" dirty="0" smtClean="0">
                <a:solidFill>
                  <a:srgbClr val="FFFFFF"/>
                </a:solidFill>
              </a:rPr>
              <a:t>[</a:t>
            </a:r>
            <a:r>
              <a:rPr kumimoji="1" lang="pt-BR" altLang="zh-CN" dirty="0" err="1">
                <a:solidFill>
                  <a:srgbClr val="FFFFFF"/>
                </a:solidFill>
              </a:rPr>
              <a:t>i</a:t>
            </a:r>
            <a:r>
              <a:rPr kumimoji="1" lang="pt-BR" altLang="zh-CN" dirty="0" smtClean="0">
                <a:solidFill>
                  <a:srgbClr val="FFFFFF"/>
                </a:solidFill>
              </a:rPr>
              <a:t>][n-1]=</a:t>
            </a:r>
            <a:r>
              <a:rPr kumimoji="1" lang="pt-BR" altLang="zh-CN" dirty="0" err="1" smtClean="0">
                <a:solidFill>
                  <a:srgbClr val="FFFFFF"/>
                </a:solidFill>
              </a:rPr>
              <a:t>max</a:t>
            </a:r>
            <a:r>
              <a:rPr kumimoji="1" lang="pt-BR" altLang="zh-CN" dirty="0" smtClean="0">
                <a:solidFill>
                  <a:srgbClr val="FFFFFF"/>
                </a:solidFill>
              </a:rPr>
              <a:t>(1, </a:t>
            </a:r>
            <a:r>
              <a:rPr kumimoji="1" lang="pt-BR" altLang="zh-CN" dirty="0" err="1" smtClean="0">
                <a:solidFill>
                  <a:srgbClr val="FFFFFF"/>
                </a:solidFill>
              </a:rPr>
              <a:t>dp</a:t>
            </a:r>
            <a:r>
              <a:rPr kumimoji="1" lang="pt-BR" altLang="zh-CN" dirty="0" smtClean="0">
                <a:solidFill>
                  <a:srgbClr val="FFFFFF"/>
                </a:solidFill>
              </a:rPr>
              <a:t>[i+1</a:t>
            </a:r>
            <a:r>
              <a:rPr kumimoji="1" lang="pt-BR" altLang="zh-CN" dirty="0">
                <a:solidFill>
                  <a:srgbClr val="FFFFFF"/>
                </a:solidFill>
              </a:rPr>
              <a:t>]</a:t>
            </a:r>
            <a:r>
              <a:rPr kumimoji="1" lang="pt-BR" altLang="zh-CN" dirty="0" smtClean="0">
                <a:solidFill>
                  <a:srgbClr val="FFFFFF"/>
                </a:solidFill>
              </a:rPr>
              <a:t>[n-1]</a:t>
            </a:r>
            <a:r>
              <a:rPr kumimoji="1" lang="pt-BR" altLang="zh-CN" dirty="0">
                <a:solidFill>
                  <a:srgbClr val="FFFFFF"/>
                </a:solidFill>
              </a:rPr>
              <a:t>-</a:t>
            </a:r>
            <a:r>
              <a:rPr kumimoji="1" lang="pt-BR" altLang="zh-CN" dirty="0" smtClean="0">
                <a:solidFill>
                  <a:srgbClr val="FFFFFF"/>
                </a:solidFill>
              </a:rPr>
              <a:t>grid[</a:t>
            </a:r>
            <a:r>
              <a:rPr kumimoji="1" lang="pt-BR" altLang="zh-CN" dirty="0" err="1" smtClean="0">
                <a:solidFill>
                  <a:srgbClr val="FFFFFF"/>
                </a:solidFill>
              </a:rPr>
              <a:t>i</a:t>
            </a:r>
            <a:r>
              <a:rPr kumimoji="1" lang="pt-BR" altLang="zh-CN" dirty="0" smtClean="0">
                <a:solidFill>
                  <a:srgbClr val="FFFFFF"/>
                </a:solidFill>
              </a:rPr>
              <a:t>][n-1] )</a:t>
            </a:r>
          </a:p>
          <a:p>
            <a:endParaRPr kumimoji="1" lang="pt-BR" altLang="zh-CN" dirty="0">
              <a:solidFill>
                <a:srgbClr val="FFFFFF"/>
              </a:solidFill>
            </a:endParaRPr>
          </a:p>
          <a:p>
            <a:r>
              <a:rPr kumimoji="1" lang="en-US" altLang="zh-CN" dirty="0" smtClean="0">
                <a:solidFill>
                  <a:srgbClr val="FFFF00"/>
                </a:solidFill>
              </a:rPr>
              <a:t>Result:</a:t>
            </a:r>
            <a:endParaRPr kumimoji="1" lang="en-US" altLang="zh-CN" dirty="0">
              <a:solidFill>
                <a:srgbClr val="FFFF00"/>
              </a:solidFill>
            </a:endParaRPr>
          </a:p>
          <a:p>
            <a:r>
              <a:rPr kumimoji="1" lang="en-US" altLang="zh-CN" dirty="0" smtClean="0">
                <a:solidFill>
                  <a:srgbClr val="FFFFFF"/>
                </a:solidFill>
              </a:rPr>
              <a:t>	</a:t>
            </a:r>
            <a:r>
              <a:rPr kumimoji="1" lang="en-US" altLang="zh-CN" dirty="0" err="1" smtClean="0">
                <a:solidFill>
                  <a:srgbClr val="FFFFFF"/>
                </a:solidFill>
              </a:rPr>
              <a:t>dp</a:t>
            </a:r>
            <a:r>
              <a:rPr kumimoji="1" lang="en-US" altLang="zh-CN" dirty="0">
                <a:solidFill>
                  <a:srgbClr val="FFFFFF"/>
                </a:solidFill>
              </a:rPr>
              <a:t>[0][0]</a:t>
            </a:r>
            <a:endParaRPr kumimoji="1" lang="zh-CN" altLang="en-US" dirty="0">
              <a:solidFill>
                <a:srgbClr val="FFFFFF"/>
              </a:solidFill>
            </a:endParaRPr>
          </a:p>
          <a:p>
            <a:endParaRPr kumimoji="1" lang="pt-BR" altLang="zh-CN" dirty="0">
              <a:solidFill>
                <a:srgbClr val="FFFFFF"/>
              </a:solidFill>
            </a:endParaRPr>
          </a:p>
          <a:p>
            <a:endParaRPr kumimoji="1" lang="en-US" altLang="zh-CN" dirty="0">
              <a:solidFill>
                <a:srgbClr val="FFFFFF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779463" y="5605182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/>
              <a:t>Runtime: O(m*n)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539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9463" y="220756"/>
            <a:ext cx="7583487" cy="803088"/>
          </a:xfrm>
        </p:spPr>
        <p:txBody>
          <a:bodyPr/>
          <a:lstStyle/>
          <a:p>
            <a:r>
              <a:rPr kumimoji="1" lang="en-US" altLang="zh-CN" dirty="0" smtClean="0"/>
              <a:t>Coding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54" y="1023844"/>
            <a:ext cx="7285196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34458"/>
      </p:ext>
    </p:extLst>
  </p:cSld>
  <p:clrMapOvr>
    <a:masterClrMapping/>
  </p:clrMapOvr>
</p:sld>
</file>

<file path=ppt/theme/theme1.xml><?xml version="1.0" encoding="utf-8"?>
<a:theme xmlns:a="http://schemas.openxmlformats.org/drawingml/2006/main" name="旋转体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旋转体.thmx</Template>
  <TotalTime>446</TotalTime>
  <Words>255</Words>
  <Application>Microsoft Macintosh PowerPoint</Application>
  <PresentationFormat>全屏显示(4:3)</PresentationFormat>
  <Paragraphs>73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旋转体</vt:lpstr>
      <vt:lpstr>174.Dungeon Game</vt:lpstr>
      <vt:lpstr>Question</vt:lpstr>
      <vt:lpstr>PowerPoint 演示文稿</vt:lpstr>
      <vt:lpstr>Input &amp; Output</vt:lpstr>
      <vt:lpstr>Brainstorming</vt:lpstr>
      <vt:lpstr>PowerPoint 演示文稿</vt:lpstr>
      <vt:lpstr>PowerPoint 演示文稿</vt:lpstr>
      <vt:lpstr>Dynamic Programming</vt:lpstr>
      <vt:lpstr>Coding</vt:lpstr>
      <vt:lpstr>Debugging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64.Minimum Path Sum</dc:title>
  <dc:creator>galphen Yang</dc:creator>
  <cp:lastModifiedBy>galphen Yang</cp:lastModifiedBy>
  <cp:revision>36</cp:revision>
  <dcterms:created xsi:type="dcterms:W3CDTF">2016-06-25T21:43:53Z</dcterms:created>
  <dcterms:modified xsi:type="dcterms:W3CDTF">2016-07-07T03:45:29Z</dcterms:modified>
</cp:coreProperties>
</file>