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9" r:id="rId3"/>
    <p:sldId id="270" r:id="rId4"/>
    <p:sldId id="257" r:id="rId5"/>
    <p:sldId id="258" r:id="rId6"/>
    <p:sldId id="259" r:id="rId7"/>
    <p:sldId id="260" r:id="rId8"/>
    <p:sldId id="261" r:id="rId9"/>
    <p:sldId id="262" r:id="rId10"/>
    <p:sldId id="263" r:id="rId11"/>
    <p:sldId id="264" r:id="rId12"/>
    <p:sldId id="265" r:id="rId13"/>
    <p:sldId id="266" r:id="rId14"/>
    <p:sldId id="271" r:id="rId15"/>
    <p:sldId id="268"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68" autoAdjust="0"/>
  </p:normalViewPr>
  <p:slideViewPr>
    <p:cSldViewPr snapToGrid="0">
      <p:cViewPr varScale="1">
        <p:scale>
          <a:sx n="70" d="100"/>
          <a:sy n="70" d="100"/>
        </p:scale>
        <p:origin x="1066" y="67"/>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D2F6E-CA35-41DD-9CE5-5530538D6CB8}" type="datetimeFigureOut">
              <a:rPr lang="tr-TR" smtClean="0"/>
              <a:t>6.01.2023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0E5F5-3492-4FEC-BF9E-6B9539B02479}" type="slidenum">
              <a:rPr lang="tr-TR" smtClean="0"/>
              <a:t>‹#›</a:t>
            </a:fld>
            <a:endParaRPr lang="tr-TR"/>
          </a:p>
        </p:txBody>
      </p:sp>
    </p:spTree>
    <p:extLst>
      <p:ext uri="{BB962C8B-B14F-4D97-AF65-F5344CB8AC3E}">
        <p14:creationId xmlns:p14="http://schemas.microsoft.com/office/powerpoint/2010/main" val="579811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EC2 </a:t>
            </a:r>
            <a:r>
              <a:rPr lang="tr-TR" dirty="0" err="1"/>
              <a:t>Instance</a:t>
            </a:r>
            <a:r>
              <a:rPr lang="tr-TR" dirty="0"/>
              <a:t> kullanarak AWS Platformunda bir web uygulaması sunmayı planlıyorsunuz. Bazı EC2 Bulut Sunucuları çökse bile çalışan bir uygulamanızın olmasını sağlamak için aşağıdaki ilkelerden hangisini benimsersiniz? </a:t>
            </a:r>
            <a:r>
              <a:rPr lang="tr-TR" dirty="0" err="1"/>
              <a:t>Answer</a:t>
            </a:r>
            <a:r>
              <a:rPr lang="tr-TR" dirty="0"/>
              <a:t> D</a:t>
            </a:r>
          </a:p>
          <a:p>
            <a:endParaRPr lang="tr-TR" dirty="0"/>
          </a:p>
        </p:txBody>
      </p:sp>
      <p:sp>
        <p:nvSpPr>
          <p:cNvPr id="4" name="Slayt Numarası Yer Tutucusu 3"/>
          <p:cNvSpPr>
            <a:spLocks noGrp="1"/>
          </p:cNvSpPr>
          <p:nvPr>
            <p:ph type="sldNum" sz="quarter" idx="5"/>
          </p:nvPr>
        </p:nvSpPr>
        <p:spPr/>
        <p:txBody>
          <a:bodyPr/>
          <a:lstStyle/>
          <a:p>
            <a:fld id="{3FE0E5F5-3492-4FEC-BF9E-6B9539B02479}" type="slidenum">
              <a:rPr lang="tr-TR" smtClean="0"/>
              <a:t>4</a:t>
            </a:fld>
            <a:endParaRPr lang="tr-TR"/>
          </a:p>
        </p:txBody>
      </p:sp>
    </p:spTree>
    <p:extLst>
      <p:ext uri="{BB962C8B-B14F-4D97-AF65-F5344CB8AC3E}">
        <p14:creationId xmlns:p14="http://schemas.microsoft.com/office/powerpoint/2010/main" val="163076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Managed</a:t>
            </a:r>
            <a:r>
              <a:rPr lang="tr-TR" dirty="0"/>
              <a:t> </a:t>
            </a:r>
            <a:r>
              <a:rPr lang="tr-TR" dirty="0" err="1"/>
              <a:t>policy</a:t>
            </a:r>
            <a:r>
              <a:rPr lang="tr-TR" dirty="0"/>
              <a:t> yerine inline </a:t>
            </a:r>
            <a:r>
              <a:rPr lang="tr-TR" dirty="0" err="1"/>
              <a:t>policy</a:t>
            </a:r>
            <a:r>
              <a:rPr lang="tr-TR" dirty="0"/>
              <a:t> i ne zaman kullanırsınız? </a:t>
            </a:r>
            <a:r>
              <a:rPr lang="tr-TR" dirty="0" err="1"/>
              <a:t>Answer</a:t>
            </a:r>
            <a:r>
              <a:rPr lang="tr-TR" dirty="0"/>
              <a:t> B (Hesabınızda yalnızca tek bir kullanıcı için kullanılması amaçlanan izinler eklemek için. Çoğu durumda inline </a:t>
            </a:r>
            <a:r>
              <a:rPr lang="tr-TR" dirty="0" err="1"/>
              <a:t>policy</a:t>
            </a:r>
            <a:r>
              <a:rPr lang="tr-TR" dirty="0"/>
              <a:t> yerine </a:t>
            </a:r>
            <a:r>
              <a:rPr lang="tr-TR" dirty="0" err="1"/>
              <a:t>managed</a:t>
            </a:r>
            <a:r>
              <a:rPr lang="tr-TR" dirty="0"/>
              <a:t> </a:t>
            </a:r>
            <a:r>
              <a:rPr lang="tr-TR" dirty="0" err="1"/>
              <a:t>policy</a:t>
            </a:r>
            <a:r>
              <a:rPr lang="tr-TR" dirty="0"/>
              <a:t> kullanılması tavsiye edilir. Çünkü </a:t>
            </a:r>
            <a:r>
              <a:rPr lang="tr-TR" dirty="0" err="1"/>
              <a:t>managed</a:t>
            </a:r>
            <a:r>
              <a:rPr lang="tr-TR" dirty="0"/>
              <a:t> </a:t>
            </a:r>
            <a:r>
              <a:rPr lang="tr-TR" dirty="0" err="1"/>
              <a:t>policy</a:t>
            </a:r>
            <a:r>
              <a:rPr lang="tr-TR" dirty="0"/>
              <a:t>, tekrar kullanılabilir, merkezi değişlik yapılabilir, versiyon yapılır ve geri alınır, izin yönetimi atanabilir ve AWS tarafından otomatik güncellenir.</a:t>
            </a:r>
          </a:p>
        </p:txBody>
      </p:sp>
      <p:sp>
        <p:nvSpPr>
          <p:cNvPr id="4" name="Slayt Numarası Yer Tutucusu 3"/>
          <p:cNvSpPr>
            <a:spLocks noGrp="1"/>
          </p:cNvSpPr>
          <p:nvPr>
            <p:ph type="sldNum" sz="quarter" idx="5"/>
          </p:nvPr>
        </p:nvSpPr>
        <p:spPr/>
        <p:txBody>
          <a:bodyPr/>
          <a:lstStyle/>
          <a:p>
            <a:fld id="{3FE0E5F5-3492-4FEC-BF9E-6B9539B02479}" type="slidenum">
              <a:rPr lang="tr-TR" smtClean="0"/>
              <a:t>13</a:t>
            </a:fld>
            <a:endParaRPr lang="tr-TR"/>
          </a:p>
        </p:txBody>
      </p:sp>
    </p:spTree>
    <p:extLst>
      <p:ext uri="{BB962C8B-B14F-4D97-AF65-F5344CB8AC3E}">
        <p14:creationId xmlns:p14="http://schemas.microsoft.com/office/powerpoint/2010/main" val="231662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Çalıştığınız şirket </a:t>
            </a:r>
            <a:r>
              <a:rPr lang="tr-TR" dirty="0" err="1"/>
              <a:t>AWS'ye</a:t>
            </a:r>
            <a:r>
              <a:rPr lang="tr-TR" dirty="0"/>
              <a:t> geçmeyi düşünüyor. İlk olarak Maliyet ve Yatırımla ilgilenirler. AWS fiyatlandırmasının aşağıdaki özelliklerinden hangisi, gereken ilk yatırım miktarının düşürülmesine yardımcı olur? Aşağıda verilen seçeneklerden 3 cevap seçin: </a:t>
            </a:r>
            <a:r>
              <a:rPr lang="tr-TR" dirty="0" err="1"/>
              <a:t>Answer</a:t>
            </a:r>
            <a:r>
              <a:rPr lang="tr-TR" dirty="0"/>
              <a:t> B, C, D (Kullandıkça ödeme imkanı, Ön ödeme yok, Peşin ödemelerde indirim)</a:t>
            </a:r>
          </a:p>
        </p:txBody>
      </p:sp>
      <p:sp>
        <p:nvSpPr>
          <p:cNvPr id="4" name="Slayt Numarası Yer Tutucusu 3"/>
          <p:cNvSpPr>
            <a:spLocks noGrp="1"/>
          </p:cNvSpPr>
          <p:nvPr>
            <p:ph type="sldNum" sz="quarter" idx="5"/>
          </p:nvPr>
        </p:nvSpPr>
        <p:spPr/>
        <p:txBody>
          <a:bodyPr/>
          <a:lstStyle/>
          <a:p>
            <a:fld id="{3FE0E5F5-3492-4FEC-BF9E-6B9539B02479}" type="slidenum">
              <a:rPr lang="tr-TR" smtClean="0"/>
              <a:t>5</a:t>
            </a:fld>
            <a:endParaRPr lang="tr-TR"/>
          </a:p>
        </p:txBody>
      </p:sp>
    </p:spTree>
    <p:extLst>
      <p:ext uri="{BB962C8B-B14F-4D97-AF65-F5344CB8AC3E}">
        <p14:creationId xmlns:p14="http://schemas.microsoft.com/office/powerpoint/2010/main" val="1311499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Hangi EC2 fiyatlandırma modeli, uygulamalarınız esnek başlangıç ve bitiş zamanlarına sahipse daha da fazla tasarruf sağlayan </a:t>
            </a:r>
            <a:r>
              <a:rPr lang="tr-TR" dirty="0" err="1"/>
              <a:t>instance</a:t>
            </a:r>
            <a:r>
              <a:rPr lang="tr-TR" dirty="0"/>
              <a:t> </a:t>
            </a:r>
            <a:r>
              <a:rPr lang="tr-TR" dirty="0" err="1"/>
              <a:t>ın</a:t>
            </a:r>
            <a:r>
              <a:rPr lang="tr-TR" dirty="0"/>
              <a:t> kapasitesi gibi istediğiniz fiyatı teklif etmenizi sağlar. Bulut sunucusu Amazon EC2 tarafından sonlandırılırsa kısmi kullanım saati için sizden ücret alınmaz. Ancak, </a:t>
            </a:r>
            <a:r>
              <a:rPr lang="tr-TR" dirty="0" err="1"/>
              <a:t>instance</a:t>
            </a:r>
            <a:r>
              <a:rPr lang="tr-TR" dirty="0"/>
              <a:t> ı kendiniz sonlandırırsanız, </a:t>
            </a:r>
            <a:r>
              <a:rPr lang="tr-TR" dirty="0" err="1"/>
              <a:t>instance</a:t>
            </a:r>
            <a:r>
              <a:rPr lang="tr-TR" dirty="0"/>
              <a:t> çalıştığı herhangi bir saat için ücretlendirilirsiniz. </a:t>
            </a:r>
            <a:r>
              <a:rPr lang="tr-TR" dirty="0" err="1"/>
              <a:t>Answer</a:t>
            </a:r>
            <a:r>
              <a:rPr lang="tr-TR" dirty="0"/>
              <a:t> A </a:t>
            </a:r>
          </a:p>
        </p:txBody>
      </p:sp>
      <p:sp>
        <p:nvSpPr>
          <p:cNvPr id="4" name="Slayt Numarası Yer Tutucusu 3"/>
          <p:cNvSpPr>
            <a:spLocks noGrp="1"/>
          </p:cNvSpPr>
          <p:nvPr>
            <p:ph type="sldNum" sz="quarter" idx="5"/>
          </p:nvPr>
        </p:nvSpPr>
        <p:spPr/>
        <p:txBody>
          <a:bodyPr/>
          <a:lstStyle/>
          <a:p>
            <a:fld id="{3FE0E5F5-3492-4FEC-BF9E-6B9539B02479}" type="slidenum">
              <a:rPr lang="tr-TR" smtClean="0"/>
              <a:t>6</a:t>
            </a:fld>
            <a:endParaRPr lang="tr-TR"/>
          </a:p>
        </p:txBody>
      </p:sp>
    </p:spTree>
    <p:extLst>
      <p:ext uri="{BB962C8B-B14F-4D97-AF65-F5344CB8AC3E}">
        <p14:creationId xmlns:p14="http://schemas.microsoft.com/office/powerpoint/2010/main" val="414683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AWS kaynaklarınıza erişim yetkisini kullanıcılara, gruplara veya hizmetlere devretmek için hangi IAM varlığını kullanabilirsiniz? </a:t>
            </a:r>
            <a:r>
              <a:rPr lang="tr-TR" dirty="0" err="1"/>
              <a:t>Answer</a:t>
            </a:r>
            <a:r>
              <a:rPr lang="tr-TR" dirty="0"/>
              <a:t> B (</a:t>
            </a:r>
            <a:r>
              <a:rPr lang="tr-TR" dirty="0" err="1"/>
              <a:t>Entity</a:t>
            </a:r>
            <a:r>
              <a:rPr lang="tr-TR" dirty="0"/>
              <a:t> ve </a:t>
            </a:r>
            <a:r>
              <a:rPr lang="tr-TR" dirty="0" err="1"/>
              <a:t>identity</a:t>
            </a:r>
            <a:r>
              <a:rPr lang="tr-TR" dirty="0"/>
              <a:t> kavramının önemi açıklanmıştı. </a:t>
            </a:r>
            <a:r>
              <a:rPr lang="tr-TR" dirty="0" err="1"/>
              <a:t>Entity</a:t>
            </a:r>
            <a:r>
              <a:rPr lang="tr-TR" dirty="0"/>
              <a:t> </a:t>
            </a:r>
            <a:r>
              <a:rPr lang="tr-TR" dirty="0" err="1"/>
              <a:t>ler</a:t>
            </a:r>
            <a:r>
              <a:rPr lang="tr-TR" dirty="0"/>
              <a:t> </a:t>
            </a:r>
            <a:r>
              <a:rPr lang="tr-TR" dirty="0" err="1"/>
              <a:t>user</a:t>
            </a:r>
            <a:r>
              <a:rPr lang="tr-TR" dirty="0"/>
              <a:t> ve roller (</a:t>
            </a:r>
            <a:r>
              <a:rPr lang="tr-TR" dirty="0" err="1"/>
              <a:t>principal</a:t>
            </a:r>
            <a:r>
              <a:rPr lang="tr-TR" dirty="0"/>
              <a:t> olanlar), </a:t>
            </a:r>
            <a:r>
              <a:rPr lang="tr-TR" dirty="0" err="1"/>
              <a:t>identity</a:t>
            </a:r>
            <a:r>
              <a:rPr lang="tr-TR" dirty="0"/>
              <a:t> dediğimiz </a:t>
            </a:r>
            <a:r>
              <a:rPr lang="tr-TR" dirty="0" err="1"/>
              <a:t>grups</a:t>
            </a:r>
            <a:r>
              <a:rPr lang="tr-TR" dirty="0"/>
              <a:t> da dahil oluyor. Kimlik ve varlık olarak düşünün. EC2 S3 e erişebilir, bunu role ile yapıyoruz.)</a:t>
            </a:r>
          </a:p>
        </p:txBody>
      </p:sp>
      <p:sp>
        <p:nvSpPr>
          <p:cNvPr id="4" name="Slayt Numarası Yer Tutucusu 3"/>
          <p:cNvSpPr>
            <a:spLocks noGrp="1"/>
          </p:cNvSpPr>
          <p:nvPr>
            <p:ph type="sldNum" sz="quarter" idx="5"/>
          </p:nvPr>
        </p:nvSpPr>
        <p:spPr/>
        <p:txBody>
          <a:bodyPr/>
          <a:lstStyle/>
          <a:p>
            <a:fld id="{3FE0E5F5-3492-4FEC-BF9E-6B9539B02479}" type="slidenum">
              <a:rPr lang="tr-TR" smtClean="0"/>
              <a:t>7</a:t>
            </a:fld>
            <a:endParaRPr lang="tr-TR"/>
          </a:p>
        </p:txBody>
      </p:sp>
    </p:spTree>
    <p:extLst>
      <p:ext uri="{BB962C8B-B14F-4D97-AF65-F5344CB8AC3E}">
        <p14:creationId xmlns:p14="http://schemas.microsoft.com/office/powerpoint/2010/main" val="16792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0" i="0" dirty="0">
                <a:solidFill>
                  <a:srgbClr val="252525"/>
                </a:solidFill>
                <a:effectLst/>
                <a:latin typeface="Roboto" panose="020B0604020202020204" pitchFamily="2" charset="0"/>
              </a:rPr>
              <a:t>AMI nedir? Amazon Machine Image (AMI), bir </a:t>
            </a:r>
            <a:r>
              <a:rPr lang="tr-TR" b="0" i="0" dirty="0" err="1">
                <a:solidFill>
                  <a:srgbClr val="252525"/>
                </a:solidFill>
                <a:effectLst/>
                <a:latin typeface="Roboto" panose="020B0604020202020204" pitchFamily="2" charset="0"/>
              </a:rPr>
              <a:t>instance</a:t>
            </a:r>
            <a:r>
              <a:rPr lang="tr-TR" b="0" i="0" dirty="0">
                <a:solidFill>
                  <a:srgbClr val="252525"/>
                </a:solidFill>
                <a:effectLst/>
                <a:latin typeface="Roboto" panose="020B0604020202020204" pitchFamily="2" charset="0"/>
              </a:rPr>
              <a:t> başlatmak için gereken bilgileri AWS tarafından sağlanan, desteklenen ve bakımı yapılan bir görüntüdür. </a:t>
            </a:r>
            <a:r>
              <a:rPr lang="tr-TR" b="0" i="0" dirty="0">
                <a:solidFill>
                  <a:srgbClr val="252525"/>
                </a:solidFill>
                <a:effectLst/>
                <a:latin typeface="Roboto" panose="02000000000000000000" pitchFamily="2" charset="0"/>
              </a:rPr>
              <a:t>Yukarıdaki diyagram, AMI yaşam döngüsünü özetlemektedir. Bir AMI oluşturup kaydettikten sonra, onu yeni bulut sunucuları başlatmak için kullanabilirsiniz. (AMI sahibi size başlatma izni verirse bulut sunucularını bir </a:t>
            </a:r>
            <a:r>
              <a:rPr lang="tr-TR" b="0" i="0" dirty="0" err="1">
                <a:solidFill>
                  <a:srgbClr val="252525"/>
                </a:solidFill>
                <a:effectLst/>
                <a:latin typeface="Roboto" panose="02000000000000000000" pitchFamily="2" charset="0"/>
              </a:rPr>
              <a:t>AMI'den</a:t>
            </a:r>
            <a:r>
              <a:rPr lang="tr-TR" b="0" i="0" dirty="0">
                <a:solidFill>
                  <a:srgbClr val="252525"/>
                </a:solidFill>
                <a:effectLst/>
                <a:latin typeface="Roboto" panose="02000000000000000000" pitchFamily="2" charset="0"/>
              </a:rPr>
              <a:t> de başlatabilirsiniz.) Bir </a:t>
            </a:r>
            <a:r>
              <a:rPr lang="tr-TR" b="0" i="0" dirty="0" err="1">
                <a:solidFill>
                  <a:srgbClr val="252525"/>
                </a:solidFill>
                <a:effectLst/>
                <a:latin typeface="Roboto" panose="02000000000000000000" pitchFamily="2" charset="0"/>
              </a:rPr>
              <a:t>AMI'yi</a:t>
            </a:r>
            <a:r>
              <a:rPr lang="tr-TR" b="0" i="0" dirty="0">
                <a:solidFill>
                  <a:srgbClr val="252525"/>
                </a:solidFill>
                <a:effectLst/>
                <a:latin typeface="Roboto" panose="02000000000000000000" pitchFamily="2" charset="0"/>
              </a:rPr>
              <a:t> aynı AWS Bölgesi içinde veya farklı AWS Bölgelerine kopyalayabilirsiniz. Artık bir </a:t>
            </a:r>
            <a:r>
              <a:rPr lang="tr-TR" b="0" i="0" dirty="0" err="1">
                <a:solidFill>
                  <a:srgbClr val="252525"/>
                </a:solidFill>
                <a:effectLst/>
                <a:latin typeface="Roboto" panose="02000000000000000000" pitchFamily="2" charset="0"/>
              </a:rPr>
              <a:t>AMI'ye</a:t>
            </a:r>
            <a:r>
              <a:rPr lang="tr-TR" b="0" i="0" dirty="0">
                <a:solidFill>
                  <a:srgbClr val="252525"/>
                </a:solidFill>
                <a:effectLst/>
                <a:latin typeface="Roboto" panose="02000000000000000000" pitchFamily="2" charset="0"/>
              </a:rPr>
              <a:t> ihtiyacınız kalmadığında, kaydını silebilirsiniz.</a:t>
            </a:r>
            <a:endParaRPr lang="tr-TR" dirty="0"/>
          </a:p>
        </p:txBody>
      </p:sp>
      <p:sp>
        <p:nvSpPr>
          <p:cNvPr id="4" name="Slayt Numarası Yer Tutucusu 3"/>
          <p:cNvSpPr>
            <a:spLocks noGrp="1"/>
          </p:cNvSpPr>
          <p:nvPr>
            <p:ph type="sldNum" sz="quarter" idx="5"/>
          </p:nvPr>
        </p:nvSpPr>
        <p:spPr/>
        <p:txBody>
          <a:bodyPr/>
          <a:lstStyle/>
          <a:p>
            <a:fld id="{3FE0E5F5-3492-4FEC-BF9E-6B9539B02479}" type="slidenum">
              <a:rPr lang="tr-TR" smtClean="0"/>
              <a:t>8</a:t>
            </a:fld>
            <a:endParaRPr lang="tr-TR"/>
          </a:p>
        </p:txBody>
      </p:sp>
    </p:spTree>
    <p:extLst>
      <p:ext uri="{BB962C8B-B14F-4D97-AF65-F5344CB8AC3E}">
        <p14:creationId xmlns:p14="http://schemas.microsoft.com/office/powerpoint/2010/main" val="3490611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Bir mobilya satıcısında BT yöneticisisiniz ve web uygulamalarını </a:t>
            </a:r>
            <a:r>
              <a:rPr lang="tr-TR" dirty="0" err="1"/>
              <a:t>AWS'ye</a:t>
            </a:r>
            <a:r>
              <a:rPr lang="tr-TR" dirty="0"/>
              <a:t> taşımayı düşünüyorlar. Şu anda sunucularını bir ortak yerleşim tesisinde topluyorlar ve bu tesisin sözleşmesi artık sona eriyor. Yönetim, 3 yıllık bir sözleşme imzalama konusunda rahat ve kullanılabilirliği korurken mümkün olan en ucuz web sunucularını almak istiyor. Trafikleri çok istikrarlı ve yönlendirilebilir. Kullanılabilirliği korumak ve mevcut en düşük maliyet fiyatını elde etmek için hangi EC2 fiyatlandırma modelini önerirsiniz? </a:t>
            </a:r>
            <a:r>
              <a:rPr lang="tr-TR" dirty="0" err="1"/>
              <a:t>Answer</a:t>
            </a:r>
            <a:r>
              <a:rPr lang="tr-TR" dirty="0"/>
              <a:t> B (Bulut sunucu boyutunu ve ağ türünü değiştirme esnekliğine sahip, 1 veya 3 yıllık kontrat imzalanabilecek, peşin ödemede %72 ye varan önemli bir indirim sağladığı için)</a:t>
            </a:r>
          </a:p>
        </p:txBody>
      </p:sp>
      <p:sp>
        <p:nvSpPr>
          <p:cNvPr id="4" name="Slayt Numarası Yer Tutucusu 3"/>
          <p:cNvSpPr>
            <a:spLocks noGrp="1"/>
          </p:cNvSpPr>
          <p:nvPr>
            <p:ph type="sldNum" sz="quarter" idx="5"/>
          </p:nvPr>
        </p:nvSpPr>
        <p:spPr/>
        <p:txBody>
          <a:bodyPr/>
          <a:lstStyle/>
          <a:p>
            <a:fld id="{3FE0E5F5-3492-4FEC-BF9E-6B9539B02479}" type="slidenum">
              <a:rPr lang="tr-TR" smtClean="0"/>
              <a:t>9</a:t>
            </a:fld>
            <a:endParaRPr lang="tr-TR"/>
          </a:p>
        </p:txBody>
      </p:sp>
    </p:spTree>
    <p:extLst>
      <p:ext uri="{BB962C8B-B14F-4D97-AF65-F5344CB8AC3E}">
        <p14:creationId xmlns:p14="http://schemas.microsoft.com/office/powerpoint/2010/main" val="250907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EC2 </a:t>
            </a:r>
            <a:r>
              <a:rPr lang="tr-TR" dirty="0" err="1"/>
              <a:t>instance</a:t>
            </a:r>
            <a:r>
              <a:rPr lang="tr-TR" dirty="0"/>
              <a:t> </a:t>
            </a:r>
            <a:r>
              <a:rPr lang="tr-TR" dirty="0" err="1"/>
              <a:t>ın</a:t>
            </a:r>
            <a:r>
              <a:rPr lang="tr-TR" dirty="0"/>
              <a:t> bir S3 klasöründeki dosyaları okumasını sağlamanın en iyi yolu hangisidir? </a:t>
            </a:r>
            <a:r>
              <a:rPr lang="tr-TR" dirty="0" err="1"/>
              <a:t>Answer</a:t>
            </a:r>
            <a:r>
              <a:rPr lang="tr-TR" dirty="0"/>
              <a:t> D (S3'e okuma erişimi olan bir IAM rolü oluşturun ve rolü EC2 </a:t>
            </a:r>
            <a:r>
              <a:rPr lang="tr-TR" dirty="0" err="1"/>
              <a:t>instance</a:t>
            </a:r>
            <a:r>
              <a:rPr lang="tr-TR"/>
              <a:t> a atayın</a:t>
            </a:r>
            <a:r>
              <a:rPr lang="tr-TR" dirty="0"/>
              <a:t>)</a:t>
            </a:r>
          </a:p>
        </p:txBody>
      </p:sp>
      <p:sp>
        <p:nvSpPr>
          <p:cNvPr id="4" name="Slayt Numarası Yer Tutucusu 3"/>
          <p:cNvSpPr>
            <a:spLocks noGrp="1"/>
          </p:cNvSpPr>
          <p:nvPr>
            <p:ph type="sldNum" sz="quarter" idx="5"/>
          </p:nvPr>
        </p:nvSpPr>
        <p:spPr/>
        <p:txBody>
          <a:bodyPr/>
          <a:lstStyle/>
          <a:p>
            <a:fld id="{3FE0E5F5-3492-4FEC-BF9E-6B9539B02479}" type="slidenum">
              <a:rPr lang="tr-TR" smtClean="0"/>
              <a:t>10</a:t>
            </a:fld>
            <a:endParaRPr lang="tr-TR"/>
          </a:p>
        </p:txBody>
      </p:sp>
    </p:spTree>
    <p:extLst>
      <p:ext uri="{BB962C8B-B14F-4D97-AF65-F5344CB8AC3E}">
        <p14:creationId xmlns:p14="http://schemas.microsoft.com/office/powerpoint/2010/main" val="843252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AZ </a:t>
            </a:r>
            <a:r>
              <a:rPr lang="tr-TR" dirty="0" err="1"/>
              <a:t>yi</a:t>
            </a:r>
            <a:r>
              <a:rPr lang="tr-TR" dirty="0"/>
              <a:t> tanımlayan en iyi tanım hangisidir? </a:t>
            </a:r>
            <a:r>
              <a:rPr lang="tr-TR" dirty="0" err="1"/>
              <a:t>Answer</a:t>
            </a:r>
            <a:r>
              <a:rPr lang="tr-TR" dirty="0"/>
              <a:t> C (Bir AWS bölgesinden, hatalardan izole edilecek şekilde tasarlanmış farklı konumlar. Küresel bulut altyapısı; h</a:t>
            </a:r>
            <a:r>
              <a:rPr lang="tr-TR" b="0" i="0" dirty="0">
                <a:solidFill>
                  <a:srgbClr val="FFFFFF"/>
                </a:solidFill>
                <a:effectLst/>
                <a:latin typeface="AmazonEmber"/>
              </a:rPr>
              <a:t>er bir AWS Bölgesi, bir coğrafi bölge içinde yalıtılmış ve fiziksel olarak ayrı şekilde konumlandırılmış en az 3 </a:t>
            </a:r>
            <a:r>
              <a:rPr lang="tr-TR" b="0" i="0" dirty="0" err="1">
                <a:solidFill>
                  <a:srgbClr val="FFFFFF"/>
                </a:solidFill>
                <a:effectLst/>
                <a:latin typeface="AmazonEmber"/>
              </a:rPr>
              <a:t>AZ'den</a:t>
            </a:r>
            <a:r>
              <a:rPr lang="tr-TR" b="0" i="0" dirty="0">
                <a:solidFill>
                  <a:srgbClr val="FFFFFF"/>
                </a:solidFill>
                <a:effectLst/>
                <a:latin typeface="AmazonEmber"/>
              </a:rPr>
              <a:t> oluşur. </a:t>
            </a:r>
            <a:r>
              <a:rPr lang="tr-TR" dirty="0"/>
              <a:t>)</a:t>
            </a:r>
          </a:p>
        </p:txBody>
      </p:sp>
      <p:sp>
        <p:nvSpPr>
          <p:cNvPr id="4" name="Slayt Numarası Yer Tutucusu 3"/>
          <p:cNvSpPr>
            <a:spLocks noGrp="1"/>
          </p:cNvSpPr>
          <p:nvPr>
            <p:ph type="sldNum" sz="quarter" idx="5"/>
          </p:nvPr>
        </p:nvSpPr>
        <p:spPr/>
        <p:txBody>
          <a:bodyPr/>
          <a:lstStyle/>
          <a:p>
            <a:fld id="{3FE0E5F5-3492-4FEC-BF9E-6B9539B02479}" type="slidenum">
              <a:rPr lang="tr-TR" smtClean="0"/>
              <a:t>11</a:t>
            </a:fld>
            <a:endParaRPr lang="tr-TR"/>
          </a:p>
        </p:txBody>
      </p:sp>
    </p:spTree>
    <p:extLst>
      <p:ext uri="{BB962C8B-B14F-4D97-AF65-F5344CB8AC3E}">
        <p14:creationId xmlns:p14="http://schemas.microsoft.com/office/powerpoint/2010/main" val="2057107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Kuruluşa yeni bir departman katıldı ve yöneticinin kullanıcı grubu için erişim izinleri oluşturması gerekiyor. Farklı rollere ve erişim gereksinimlerine sahip oldukları göz önüne alındığında, erişim izni verirken en iyi uygulama yaklaşımı nedir? </a:t>
            </a:r>
            <a:r>
              <a:rPr lang="tr-TR" dirty="0" err="1"/>
              <a:t>Answer</a:t>
            </a:r>
            <a:r>
              <a:rPr lang="tr-TR" dirty="0"/>
              <a:t> C (</a:t>
            </a:r>
            <a:r>
              <a:rPr lang="tr-TR" dirty="0" err="1"/>
              <a:t>Default</a:t>
            </a:r>
            <a:r>
              <a:rPr lang="tr-TR" dirty="0"/>
              <a:t> </a:t>
            </a:r>
            <a:r>
              <a:rPr lang="tr-TR" dirty="0" err="1"/>
              <a:t>least</a:t>
            </a:r>
            <a:r>
              <a:rPr lang="tr-TR" dirty="0"/>
              <a:t> </a:t>
            </a:r>
            <a:r>
              <a:rPr lang="tr-TR" dirty="0" err="1"/>
              <a:t>privileged</a:t>
            </a:r>
            <a:r>
              <a:rPr lang="tr-TR" dirty="0"/>
              <a:t> her zaman güvenliği ön planda tutmaktır.)</a:t>
            </a:r>
          </a:p>
        </p:txBody>
      </p:sp>
      <p:sp>
        <p:nvSpPr>
          <p:cNvPr id="4" name="Slayt Numarası Yer Tutucusu 3"/>
          <p:cNvSpPr>
            <a:spLocks noGrp="1"/>
          </p:cNvSpPr>
          <p:nvPr>
            <p:ph type="sldNum" sz="quarter" idx="5"/>
          </p:nvPr>
        </p:nvSpPr>
        <p:spPr/>
        <p:txBody>
          <a:bodyPr/>
          <a:lstStyle/>
          <a:p>
            <a:fld id="{3FE0E5F5-3492-4FEC-BF9E-6B9539B02479}" type="slidenum">
              <a:rPr lang="tr-TR" smtClean="0"/>
              <a:t>12</a:t>
            </a:fld>
            <a:endParaRPr lang="tr-TR"/>
          </a:p>
        </p:txBody>
      </p:sp>
    </p:spTree>
    <p:extLst>
      <p:ext uri="{BB962C8B-B14F-4D97-AF65-F5344CB8AC3E}">
        <p14:creationId xmlns:p14="http://schemas.microsoft.com/office/powerpoint/2010/main" val="402149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DE50DC-396B-F912-9715-11164CDED36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F5705DE-459A-398E-E4EC-8481FC032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9144BDB-2FCB-C3D5-0525-F6131CBC24B8}"/>
              </a:ext>
            </a:extLst>
          </p:cNvPr>
          <p:cNvSpPr>
            <a:spLocks noGrp="1"/>
          </p:cNvSpPr>
          <p:nvPr>
            <p:ph type="dt" sz="half" idx="10"/>
          </p:nvPr>
        </p:nvSpPr>
        <p:spPr/>
        <p:txBody>
          <a:bodyPr/>
          <a:lstStyle/>
          <a:p>
            <a:fld id="{F04575A6-6FDE-4898-BEF1-5461BA8960E8}" type="datetimeFigureOut">
              <a:rPr lang="tr-TR" smtClean="0"/>
              <a:t>6.01.2023</a:t>
            </a:fld>
            <a:endParaRPr lang="tr-TR"/>
          </a:p>
        </p:txBody>
      </p:sp>
      <p:sp>
        <p:nvSpPr>
          <p:cNvPr id="5" name="Alt Bilgi Yer Tutucusu 4">
            <a:extLst>
              <a:ext uri="{FF2B5EF4-FFF2-40B4-BE49-F238E27FC236}">
                <a16:creationId xmlns:a16="http://schemas.microsoft.com/office/drawing/2014/main" id="{A249A69C-2AAB-5CD0-3785-457AFDD8CF4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CFAC792-2CB2-EA40-1586-B9AEEB09B69B}"/>
              </a:ext>
            </a:extLst>
          </p:cNvPr>
          <p:cNvSpPr>
            <a:spLocks noGrp="1"/>
          </p:cNvSpPr>
          <p:nvPr>
            <p:ph type="sldNum" sz="quarter" idx="12"/>
          </p:nvPr>
        </p:nvSpPr>
        <p:spPr/>
        <p:txBody>
          <a:bodyPr/>
          <a:lstStyle/>
          <a:p>
            <a:fld id="{EBAC3B3D-BBC4-44C3-AFA1-0B584A140939}" type="slidenum">
              <a:rPr lang="tr-TR" smtClean="0"/>
              <a:t>‹#›</a:t>
            </a:fld>
            <a:endParaRPr lang="tr-TR"/>
          </a:p>
        </p:txBody>
      </p:sp>
    </p:spTree>
    <p:extLst>
      <p:ext uri="{BB962C8B-B14F-4D97-AF65-F5344CB8AC3E}">
        <p14:creationId xmlns:p14="http://schemas.microsoft.com/office/powerpoint/2010/main" val="271851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3F7860-CCC7-F403-8FEC-70543EF5444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6BD7451-7CDC-47C2-CE04-8DCACD41130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6F3EB98-7597-AE07-E520-0B271BC34713}"/>
              </a:ext>
            </a:extLst>
          </p:cNvPr>
          <p:cNvSpPr>
            <a:spLocks noGrp="1"/>
          </p:cNvSpPr>
          <p:nvPr>
            <p:ph type="dt" sz="half" idx="10"/>
          </p:nvPr>
        </p:nvSpPr>
        <p:spPr/>
        <p:txBody>
          <a:bodyPr/>
          <a:lstStyle/>
          <a:p>
            <a:fld id="{F04575A6-6FDE-4898-BEF1-5461BA8960E8}" type="datetimeFigureOut">
              <a:rPr lang="tr-TR" smtClean="0"/>
              <a:t>6.01.2023</a:t>
            </a:fld>
            <a:endParaRPr lang="tr-TR"/>
          </a:p>
        </p:txBody>
      </p:sp>
      <p:sp>
        <p:nvSpPr>
          <p:cNvPr id="5" name="Alt Bilgi Yer Tutucusu 4">
            <a:extLst>
              <a:ext uri="{FF2B5EF4-FFF2-40B4-BE49-F238E27FC236}">
                <a16:creationId xmlns:a16="http://schemas.microsoft.com/office/drawing/2014/main" id="{73AA8B43-5B64-51B9-747F-80F79EE4836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E1D1215-12C8-D00A-965C-731AFC49B625}"/>
              </a:ext>
            </a:extLst>
          </p:cNvPr>
          <p:cNvSpPr>
            <a:spLocks noGrp="1"/>
          </p:cNvSpPr>
          <p:nvPr>
            <p:ph type="sldNum" sz="quarter" idx="12"/>
          </p:nvPr>
        </p:nvSpPr>
        <p:spPr/>
        <p:txBody>
          <a:bodyPr/>
          <a:lstStyle/>
          <a:p>
            <a:fld id="{EBAC3B3D-BBC4-44C3-AFA1-0B584A140939}" type="slidenum">
              <a:rPr lang="tr-TR" smtClean="0"/>
              <a:t>‹#›</a:t>
            </a:fld>
            <a:endParaRPr lang="tr-TR"/>
          </a:p>
        </p:txBody>
      </p:sp>
    </p:spTree>
    <p:extLst>
      <p:ext uri="{BB962C8B-B14F-4D97-AF65-F5344CB8AC3E}">
        <p14:creationId xmlns:p14="http://schemas.microsoft.com/office/powerpoint/2010/main" val="83380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BA0B0ED-1A29-BF66-B700-A9F36BA6A4A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A02195D-3A7F-BDE6-16EF-7A8960EAC38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E13E186-E0B4-1CBD-CD99-165E25FB2EDD}"/>
              </a:ext>
            </a:extLst>
          </p:cNvPr>
          <p:cNvSpPr>
            <a:spLocks noGrp="1"/>
          </p:cNvSpPr>
          <p:nvPr>
            <p:ph type="dt" sz="half" idx="10"/>
          </p:nvPr>
        </p:nvSpPr>
        <p:spPr/>
        <p:txBody>
          <a:bodyPr/>
          <a:lstStyle/>
          <a:p>
            <a:fld id="{F04575A6-6FDE-4898-BEF1-5461BA8960E8}" type="datetimeFigureOut">
              <a:rPr lang="tr-TR" smtClean="0"/>
              <a:t>6.01.2023</a:t>
            </a:fld>
            <a:endParaRPr lang="tr-TR"/>
          </a:p>
        </p:txBody>
      </p:sp>
      <p:sp>
        <p:nvSpPr>
          <p:cNvPr id="5" name="Alt Bilgi Yer Tutucusu 4">
            <a:extLst>
              <a:ext uri="{FF2B5EF4-FFF2-40B4-BE49-F238E27FC236}">
                <a16:creationId xmlns:a16="http://schemas.microsoft.com/office/drawing/2014/main" id="{1173C53B-ED19-323D-DF44-1451265F800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D132239-AD2B-4F9A-7F5C-1E02E5C8EC78}"/>
              </a:ext>
            </a:extLst>
          </p:cNvPr>
          <p:cNvSpPr>
            <a:spLocks noGrp="1"/>
          </p:cNvSpPr>
          <p:nvPr>
            <p:ph type="sldNum" sz="quarter" idx="12"/>
          </p:nvPr>
        </p:nvSpPr>
        <p:spPr/>
        <p:txBody>
          <a:bodyPr/>
          <a:lstStyle/>
          <a:p>
            <a:fld id="{EBAC3B3D-BBC4-44C3-AFA1-0B584A140939}" type="slidenum">
              <a:rPr lang="tr-TR" smtClean="0"/>
              <a:t>‹#›</a:t>
            </a:fld>
            <a:endParaRPr lang="tr-TR"/>
          </a:p>
        </p:txBody>
      </p:sp>
    </p:spTree>
    <p:extLst>
      <p:ext uri="{BB962C8B-B14F-4D97-AF65-F5344CB8AC3E}">
        <p14:creationId xmlns:p14="http://schemas.microsoft.com/office/powerpoint/2010/main" val="164455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252813-F6DA-1D7B-8A67-6429237BF81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1BCE7B2-5FA3-7308-E41C-4178023E216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4370A23-577B-11B8-C58D-E48741CE5D76}"/>
              </a:ext>
            </a:extLst>
          </p:cNvPr>
          <p:cNvSpPr>
            <a:spLocks noGrp="1"/>
          </p:cNvSpPr>
          <p:nvPr>
            <p:ph type="dt" sz="half" idx="10"/>
          </p:nvPr>
        </p:nvSpPr>
        <p:spPr/>
        <p:txBody>
          <a:bodyPr/>
          <a:lstStyle/>
          <a:p>
            <a:fld id="{F04575A6-6FDE-4898-BEF1-5461BA8960E8}" type="datetimeFigureOut">
              <a:rPr lang="tr-TR" smtClean="0"/>
              <a:t>6.01.2023</a:t>
            </a:fld>
            <a:endParaRPr lang="tr-TR"/>
          </a:p>
        </p:txBody>
      </p:sp>
      <p:sp>
        <p:nvSpPr>
          <p:cNvPr id="5" name="Alt Bilgi Yer Tutucusu 4">
            <a:extLst>
              <a:ext uri="{FF2B5EF4-FFF2-40B4-BE49-F238E27FC236}">
                <a16:creationId xmlns:a16="http://schemas.microsoft.com/office/drawing/2014/main" id="{549C61E2-6156-CBCE-7E29-838F56AA646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77D9585-DC3A-5B7F-FBAC-9C9FFFB76508}"/>
              </a:ext>
            </a:extLst>
          </p:cNvPr>
          <p:cNvSpPr>
            <a:spLocks noGrp="1"/>
          </p:cNvSpPr>
          <p:nvPr>
            <p:ph type="sldNum" sz="quarter" idx="12"/>
          </p:nvPr>
        </p:nvSpPr>
        <p:spPr/>
        <p:txBody>
          <a:bodyPr/>
          <a:lstStyle/>
          <a:p>
            <a:fld id="{EBAC3B3D-BBC4-44C3-AFA1-0B584A140939}" type="slidenum">
              <a:rPr lang="tr-TR" smtClean="0"/>
              <a:t>‹#›</a:t>
            </a:fld>
            <a:endParaRPr lang="tr-TR"/>
          </a:p>
        </p:txBody>
      </p:sp>
    </p:spTree>
    <p:extLst>
      <p:ext uri="{BB962C8B-B14F-4D97-AF65-F5344CB8AC3E}">
        <p14:creationId xmlns:p14="http://schemas.microsoft.com/office/powerpoint/2010/main" val="268028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9BB256-411E-A3AE-3BE5-8BDF5A82CB4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7AF7D26-9403-7E56-7CC8-CE7BB3D6B0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A942B1F-F767-D85E-03CF-F2A08D5CC3F4}"/>
              </a:ext>
            </a:extLst>
          </p:cNvPr>
          <p:cNvSpPr>
            <a:spLocks noGrp="1"/>
          </p:cNvSpPr>
          <p:nvPr>
            <p:ph type="dt" sz="half" idx="10"/>
          </p:nvPr>
        </p:nvSpPr>
        <p:spPr/>
        <p:txBody>
          <a:bodyPr/>
          <a:lstStyle/>
          <a:p>
            <a:fld id="{F04575A6-6FDE-4898-BEF1-5461BA8960E8}" type="datetimeFigureOut">
              <a:rPr lang="tr-TR" smtClean="0"/>
              <a:t>6.01.2023</a:t>
            </a:fld>
            <a:endParaRPr lang="tr-TR"/>
          </a:p>
        </p:txBody>
      </p:sp>
      <p:sp>
        <p:nvSpPr>
          <p:cNvPr id="5" name="Alt Bilgi Yer Tutucusu 4">
            <a:extLst>
              <a:ext uri="{FF2B5EF4-FFF2-40B4-BE49-F238E27FC236}">
                <a16:creationId xmlns:a16="http://schemas.microsoft.com/office/drawing/2014/main" id="{8B77B7AB-910B-8036-EE87-CB99BE9E618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7B902AD-6FEB-A36B-DCA1-9FBF9EBF5B64}"/>
              </a:ext>
            </a:extLst>
          </p:cNvPr>
          <p:cNvSpPr>
            <a:spLocks noGrp="1"/>
          </p:cNvSpPr>
          <p:nvPr>
            <p:ph type="sldNum" sz="quarter" idx="12"/>
          </p:nvPr>
        </p:nvSpPr>
        <p:spPr/>
        <p:txBody>
          <a:bodyPr/>
          <a:lstStyle/>
          <a:p>
            <a:fld id="{EBAC3B3D-BBC4-44C3-AFA1-0B584A140939}" type="slidenum">
              <a:rPr lang="tr-TR" smtClean="0"/>
              <a:t>‹#›</a:t>
            </a:fld>
            <a:endParaRPr lang="tr-TR"/>
          </a:p>
        </p:txBody>
      </p:sp>
    </p:spTree>
    <p:extLst>
      <p:ext uri="{BB962C8B-B14F-4D97-AF65-F5344CB8AC3E}">
        <p14:creationId xmlns:p14="http://schemas.microsoft.com/office/powerpoint/2010/main" val="33790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DE4CDE-55AE-0646-CCAE-D16E8915D2D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6FD7777-3568-9CE7-32B0-DBBAF041366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C0DA1B7-7E29-1FCB-4C76-4EFE292B94C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53C7BB0-193F-94D9-5B29-8041D48A463E}"/>
              </a:ext>
            </a:extLst>
          </p:cNvPr>
          <p:cNvSpPr>
            <a:spLocks noGrp="1"/>
          </p:cNvSpPr>
          <p:nvPr>
            <p:ph type="dt" sz="half" idx="10"/>
          </p:nvPr>
        </p:nvSpPr>
        <p:spPr/>
        <p:txBody>
          <a:bodyPr/>
          <a:lstStyle/>
          <a:p>
            <a:fld id="{F04575A6-6FDE-4898-BEF1-5461BA8960E8}" type="datetimeFigureOut">
              <a:rPr lang="tr-TR" smtClean="0"/>
              <a:t>6.01.2023</a:t>
            </a:fld>
            <a:endParaRPr lang="tr-TR"/>
          </a:p>
        </p:txBody>
      </p:sp>
      <p:sp>
        <p:nvSpPr>
          <p:cNvPr id="6" name="Alt Bilgi Yer Tutucusu 5">
            <a:extLst>
              <a:ext uri="{FF2B5EF4-FFF2-40B4-BE49-F238E27FC236}">
                <a16:creationId xmlns:a16="http://schemas.microsoft.com/office/drawing/2014/main" id="{E7D54008-7AD3-3F43-E2CC-BBD6676CDF2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5FACE6A-BB48-C21C-3EC9-ABEAE7E7F538}"/>
              </a:ext>
            </a:extLst>
          </p:cNvPr>
          <p:cNvSpPr>
            <a:spLocks noGrp="1"/>
          </p:cNvSpPr>
          <p:nvPr>
            <p:ph type="sldNum" sz="quarter" idx="12"/>
          </p:nvPr>
        </p:nvSpPr>
        <p:spPr/>
        <p:txBody>
          <a:bodyPr/>
          <a:lstStyle/>
          <a:p>
            <a:fld id="{EBAC3B3D-BBC4-44C3-AFA1-0B584A140939}" type="slidenum">
              <a:rPr lang="tr-TR" smtClean="0"/>
              <a:t>‹#›</a:t>
            </a:fld>
            <a:endParaRPr lang="tr-TR"/>
          </a:p>
        </p:txBody>
      </p:sp>
    </p:spTree>
    <p:extLst>
      <p:ext uri="{BB962C8B-B14F-4D97-AF65-F5344CB8AC3E}">
        <p14:creationId xmlns:p14="http://schemas.microsoft.com/office/powerpoint/2010/main" val="264206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C831E0-88DD-79A0-53DD-05DD1AAE70A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53703C0-F67E-9A8C-2CD1-79DD5984B4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A6E9F1C-D26F-A4E6-DDE7-3D8122E1FFA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9F43C67-9B38-4400-E5DC-BBD420E21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2B6FABC-E1ED-32ED-096A-618BDF93833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C22002B-38BA-3B2D-A3E2-6B85F193D9AB}"/>
              </a:ext>
            </a:extLst>
          </p:cNvPr>
          <p:cNvSpPr>
            <a:spLocks noGrp="1"/>
          </p:cNvSpPr>
          <p:nvPr>
            <p:ph type="dt" sz="half" idx="10"/>
          </p:nvPr>
        </p:nvSpPr>
        <p:spPr/>
        <p:txBody>
          <a:bodyPr/>
          <a:lstStyle/>
          <a:p>
            <a:fld id="{F04575A6-6FDE-4898-BEF1-5461BA8960E8}" type="datetimeFigureOut">
              <a:rPr lang="tr-TR" smtClean="0"/>
              <a:t>6.01.2023</a:t>
            </a:fld>
            <a:endParaRPr lang="tr-TR"/>
          </a:p>
        </p:txBody>
      </p:sp>
      <p:sp>
        <p:nvSpPr>
          <p:cNvPr id="8" name="Alt Bilgi Yer Tutucusu 7">
            <a:extLst>
              <a:ext uri="{FF2B5EF4-FFF2-40B4-BE49-F238E27FC236}">
                <a16:creationId xmlns:a16="http://schemas.microsoft.com/office/drawing/2014/main" id="{EBC30669-E64C-215D-D708-682467749B4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6390480-1391-1C6D-92C3-A65DABEABEC0}"/>
              </a:ext>
            </a:extLst>
          </p:cNvPr>
          <p:cNvSpPr>
            <a:spLocks noGrp="1"/>
          </p:cNvSpPr>
          <p:nvPr>
            <p:ph type="sldNum" sz="quarter" idx="12"/>
          </p:nvPr>
        </p:nvSpPr>
        <p:spPr/>
        <p:txBody>
          <a:bodyPr/>
          <a:lstStyle/>
          <a:p>
            <a:fld id="{EBAC3B3D-BBC4-44C3-AFA1-0B584A140939}" type="slidenum">
              <a:rPr lang="tr-TR" smtClean="0"/>
              <a:t>‹#›</a:t>
            </a:fld>
            <a:endParaRPr lang="tr-TR"/>
          </a:p>
        </p:txBody>
      </p:sp>
    </p:spTree>
    <p:extLst>
      <p:ext uri="{BB962C8B-B14F-4D97-AF65-F5344CB8AC3E}">
        <p14:creationId xmlns:p14="http://schemas.microsoft.com/office/powerpoint/2010/main" val="289723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5B4E44-4F7C-51FD-A510-EB47A3D22B2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E3B09BC-7D1C-BA89-2EE1-782416CFF412}"/>
              </a:ext>
            </a:extLst>
          </p:cNvPr>
          <p:cNvSpPr>
            <a:spLocks noGrp="1"/>
          </p:cNvSpPr>
          <p:nvPr>
            <p:ph type="dt" sz="half" idx="10"/>
          </p:nvPr>
        </p:nvSpPr>
        <p:spPr/>
        <p:txBody>
          <a:bodyPr/>
          <a:lstStyle/>
          <a:p>
            <a:fld id="{F04575A6-6FDE-4898-BEF1-5461BA8960E8}" type="datetimeFigureOut">
              <a:rPr lang="tr-TR" smtClean="0"/>
              <a:t>6.01.2023</a:t>
            </a:fld>
            <a:endParaRPr lang="tr-TR"/>
          </a:p>
        </p:txBody>
      </p:sp>
      <p:sp>
        <p:nvSpPr>
          <p:cNvPr id="4" name="Alt Bilgi Yer Tutucusu 3">
            <a:extLst>
              <a:ext uri="{FF2B5EF4-FFF2-40B4-BE49-F238E27FC236}">
                <a16:creationId xmlns:a16="http://schemas.microsoft.com/office/drawing/2014/main" id="{E7B45771-DAEE-7A9F-A801-EB4F1156640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81B6D28-8BBF-1E35-F726-35E8FB85E9EF}"/>
              </a:ext>
            </a:extLst>
          </p:cNvPr>
          <p:cNvSpPr>
            <a:spLocks noGrp="1"/>
          </p:cNvSpPr>
          <p:nvPr>
            <p:ph type="sldNum" sz="quarter" idx="12"/>
          </p:nvPr>
        </p:nvSpPr>
        <p:spPr/>
        <p:txBody>
          <a:bodyPr/>
          <a:lstStyle/>
          <a:p>
            <a:fld id="{EBAC3B3D-BBC4-44C3-AFA1-0B584A140939}" type="slidenum">
              <a:rPr lang="tr-TR" smtClean="0"/>
              <a:t>‹#›</a:t>
            </a:fld>
            <a:endParaRPr lang="tr-TR"/>
          </a:p>
        </p:txBody>
      </p:sp>
    </p:spTree>
    <p:extLst>
      <p:ext uri="{BB962C8B-B14F-4D97-AF65-F5344CB8AC3E}">
        <p14:creationId xmlns:p14="http://schemas.microsoft.com/office/powerpoint/2010/main" val="305936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2DDF611-739F-E957-D4B5-C9B26DA69233}"/>
              </a:ext>
            </a:extLst>
          </p:cNvPr>
          <p:cNvSpPr>
            <a:spLocks noGrp="1"/>
          </p:cNvSpPr>
          <p:nvPr>
            <p:ph type="dt" sz="half" idx="10"/>
          </p:nvPr>
        </p:nvSpPr>
        <p:spPr/>
        <p:txBody>
          <a:bodyPr/>
          <a:lstStyle/>
          <a:p>
            <a:fld id="{F04575A6-6FDE-4898-BEF1-5461BA8960E8}" type="datetimeFigureOut">
              <a:rPr lang="tr-TR" smtClean="0"/>
              <a:t>6.01.2023</a:t>
            </a:fld>
            <a:endParaRPr lang="tr-TR"/>
          </a:p>
        </p:txBody>
      </p:sp>
      <p:sp>
        <p:nvSpPr>
          <p:cNvPr id="3" name="Alt Bilgi Yer Tutucusu 2">
            <a:extLst>
              <a:ext uri="{FF2B5EF4-FFF2-40B4-BE49-F238E27FC236}">
                <a16:creationId xmlns:a16="http://schemas.microsoft.com/office/drawing/2014/main" id="{25404446-9FBB-3A0F-CF7E-E2F354BE5D3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AF74595-7ABC-2F98-2C28-15CBDCEA70A5}"/>
              </a:ext>
            </a:extLst>
          </p:cNvPr>
          <p:cNvSpPr>
            <a:spLocks noGrp="1"/>
          </p:cNvSpPr>
          <p:nvPr>
            <p:ph type="sldNum" sz="quarter" idx="12"/>
          </p:nvPr>
        </p:nvSpPr>
        <p:spPr/>
        <p:txBody>
          <a:bodyPr/>
          <a:lstStyle/>
          <a:p>
            <a:fld id="{EBAC3B3D-BBC4-44C3-AFA1-0B584A140939}" type="slidenum">
              <a:rPr lang="tr-TR" smtClean="0"/>
              <a:t>‹#›</a:t>
            </a:fld>
            <a:endParaRPr lang="tr-TR"/>
          </a:p>
        </p:txBody>
      </p:sp>
    </p:spTree>
    <p:extLst>
      <p:ext uri="{BB962C8B-B14F-4D97-AF65-F5344CB8AC3E}">
        <p14:creationId xmlns:p14="http://schemas.microsoft.com/office/powerpoint/2010/main" val="214559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361BCE-0B72-1FE0-6B66-EF1045BA387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7FF7261-45E2-F6B0-41D8-D51C872CE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49867D9-9392-21F3-0038-A4E33D396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5DA4B2A-61A1-2756-1E9E-46A2F6492908}"/>
              </a:ext>
            </a:extLst>
          </p:cNvPr>
          <p:cNvSpPr>
            <a:spLocks noGrp="1"/>
          </p:cNvSpPr>
          <p:nvPr>
            <p:ph type="dt" sz="half" idx="10"/>
          </p:nvPr>
        </p:nvSpPr>
        <p:spPr/>
        <p:txBody>
          <a:bodyPr/>
          <a:lstStyle/>
          <a:p>
            <a:fld id="{F04575A6-6FDE-4898-BEF1-5461BA8960E8}" type="datetimeFigureOut">
              <a:rPr lang="tr-TR" smtClean="0"/>
              <a:t>6.01.2023</a:t>
            </a:fld>
            <a:endParaRPr lang="tr-TR"/>
          </a:p>
        </p:txBody>
      </p:sp>
      <p:sp>
        <p:nvSpPr>
          <p:cNvPr id="6" name="Alt Bilgi Yer Tutucusu 5">
            <a:extLst>
              <a:ext uri="{FF2B5EF4-FFF2-40B4-BE49-F238E27FC236}">
                <a16:creationId xmlns:a16="http://schemas.microsoft.com/office/drawing/2014/main" id="{B507E835-8DEC-81C2-F9F2-EA9D1D7966B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6D92EB2-6293-4FB4-3D76-2360DBBD5AC1}"/>
              </a:ext>
            </a:extLst>
          </p:cNvPr>
          <p:cNvSpPr>
            <a:spLocks noGrp="1"/>
          </p:cNvSpPr>
          <p:nvPr>
            <p:ph type="sldNum" sz="quarter" idx="12"/>
          </p:nvPr>
        </p:nvSpPr>
        <p:spPr/>
        <p:txBody>
          <a:bodyPr/>
          <a:lstStyle/>
          <a:p>
            <a:fld id="{EBAC3B3D-BBC4-44C3-AFA1-0B584A140939}" type="slidenum">
              <a:rPr lang="tr-TR" smtClean="0"/>
              <a:t>‹#›</a:t>
            </a:fld>
            <a:endParaRPr lang="tr-TR"/>
          </a:p>
        </p:txBody>
      </p:sp>
    </p:spTree>
    <p:extLst>
      <p:ext uri="{BB962C8B-B14F-4D97-AF65-F5344CB8AC3E}">
        <p14:creationId xmlns:p14="http://schemas.microsoft.com/office/powerpoint/2010/main" val="151387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7EABD5-9CA2-C31E-B081-19772A14840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865EB3D-95E9-330D-8146-A249EAB0FA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22AC3D5-CF65-9512-9CB6-14F860543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2404A8B-8A38-4302-4792-23A4CA8C2912}"/>
              </a:ext>
            </a:extLst>
          </p:cNvPr>
          <p:cNvSpPr>
            <a:spLocks noGrp="1"/>
          </p:cNvSpPr>
          <p:nvPr>
            <p:ph type="dt" sz="half" idx="10"/>
          </p:nvPr>
        </p:nvSpPr>
        <p:spPr/>
        <p:txBody>
          <a:bodyPr/>
          <a:lstStyle/>
          <a:p>
            <a:fld id="{F04575A6-6FDE-4898-BEF1-5461BA8960E8}" type="datetimeFigureOut">
              <a:rPr lang="tr-TR" smtClean="0"/>
              <a:t>6.01.2023</a:t>
            </a:fld>
            <a:endParaRPr lang="tr-TR"/>
          </a:p>
        </p:txBody>
      </p:sp>
      <p:sp>
        <p:nvSpPr>
          <p:cNvPr id="6" name="Alt Bilgi Yer Tutucusu 5">
            <a:extLst>
              <a:ext uri="{FF2B5EF4-FFF2-40B4-BE49-F238E27FC236}">
                <a16:creationId xmlns:a16="http://schemas.microsoft.com/office/drawing/2014/main" id="{37CEC88C-4D2A-9786-F5A6-69597A8A019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9435DF-613A-E93C-AFF0-8848E04C1099}"/>
              </a:ext>
            </a:extLst>
          </p:cNvPr>
          <p:cNvSpPr>
            <a:spLocks noGrp="1"/>
          </p:cNvSpPr>
          <p:nvPr>
            <p:ph type="sldNum" sz="quarter" idx="12"/>
          </p:nvPr>
        </p:nvSpPr>
        <p:spPr/>
        <p:txBody>
          <a:bodyPr/>
          <a:lstStyle/>
          <a:p>
            <a:fld id="{EBAC3B3D-BBC4-44C3-AFA1-0B584A140939}" type="slidenum">
              <a:rPr lang="tr-TR" smtClean="0"/>
              <a:t>‹#›</a:t>
            </a:fld>
            <a:endParaRPr lang="tr-TR"/>
          </a:p>
        </p:txBody>
      </p:sp>
    </p:spTree>
    <p:extLst>
      <p:ext uri="{BB962C8B-B14F-4D97-AF65-F5344CB8AC3E}">
        <p14:creationId xmlns:p14="http://schemas.microsoft.com/office/powerpoint/2010/main" val="2847299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0A763FE-F561-9099-F9B1-2A31D639CC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1FB5B89-4F27-AC0A-17BD-E66A4A994E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6DB3143-3BC7-0F3D-ECF7-20ABC168F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575A6-6FDE-4898-BEF1-5461BA8960E8}" type="datetimeFigureOut">
              <a:rPr lang="tr-TR" smtClean="0"/>
              <a:t>6.01.2023</a:t>
            </a:fld>
            <a:endParaRPr lang="tr-TR"/>
          </a:p>
        </p:txBody>
      </p:sp>
      <p:sp>
        <p:nvSpPr>
          <p:cNvPr id="5" name="Alt Bilgi Yer Tutucusu 4">
            <a:extLst>
              <a:ext uri="{FF2B5EF4-FFF2-40B4-BE49-F238E27FC236}">
                <a16:creationId xmlns:a16="http://schemas.microsoft.com/office/drawing/2014/main" id="{BA4361D5-1FBC-3AF6-8891-4634DD7DE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B75D5A5A-9158-5183-DE8C-8E28C06E5A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C3B3D-BBC4-44C3-AFA1-0B584A140939}" type="slidenum">
              <a:rPr lang="tr-TR" smtClean="0"/>
              <a:t>‹#›</a:t>
            </a:fld>
            <a:endParaRPr lang="tr-TR"/>
          </a:p>
        </p:txBody>
      </p:sp>
    </p:spTree>
    <p:extLst>
      <p:ext uri="{BB962C8B-B14F-4D97-AF65-F5344CB8AC3E}">
        <p14:creationId xmlns:p14="http://schemas.microsoft.com/office/powerpoint/2010/main" val="2187342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IAM/latest/UserGuide/access_policie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IAM/latest/UserGuide/access_policies_managed-vs-inline.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larusway/clarusway-aws-devops-13/tree/main/Python/coding-challenges/cc-003-find-the-largest-number#readme"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aws.amazon.com/awssupport/latest/user/fault-tolerance-check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ec2/spot/"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aws.amazon.com/ec2/pricing/reserved-instances/pricing/" TargetMode="External"/><Relationship Id="rId5" Type="http://schemas.openxmlformats.org/officeDocument/2006/relationships/hyperlink" Target="https://aws.amazon.com/ec2/pricing/on-demand/" TargetMode="External"/><Relationship Id="rId4" Type="http://schemas.openxmlformats.org/officeDocument/2006/relationships/hyperlink" Target="https://aws.amazon.com/ec2/dedicated-hos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aws.amazon.com/IAM/latest/UserGuide/id_rol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AWSEC2/latest/UserGuide/AMI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ec2/pricing/reserved-instances/pric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B93C12F-B466-48E5-B9A8-AED166BF4B8E}"/>
              </a:ext>
            </a:extLst>
          </p:cNvPr>
          <p:cNvPicPr>
            <a:picLocks noChangeAspect="1"/>
          </p:cNvPicPr>
          <p:nvPr/>
        </p:nvPicPr>
        <p:blipFill>
          <a:blip r:embed="rId2"/>
          <a:stretch>
            <a:fillRect/>
          </a:stretch>
        </p:blipFill>
        <p:spPr>
          <a:xfrm>
            <a:off x="651524" y="434655"/>
            <a:ext cx="10571584" cy="59886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1641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2103A3B9-09AA-78E8-6C56-331411A34E3A}"/>
              </a:ext>
            </a:extLst>
          </p:cNvPr>
          <p:cNvSpPr txBox="1"/>
          <p:nvPr/>
        </p:nvSpPr>
        <p:spPr>
          <a:xfrm>
            <a:off x="279699" y="3818964"/>
            <a:ext cx="11413864" cy="2308324"/>
          </a:xfrm>
          <a:prstGeom prst="rect">
            <a:avLst/>
          </a:prstGeom>
          <a:noFill/>
        </p:spPr>
        <p:txBody>
          <a:bodyPr wrap="square" rtlCol="0">
            <a:spAutoFit/>
          </a:bodyPr>
          <a:lstStyle/>
          <a:p>
            <a:pPr algn="just"/>
            <a:r>
              <a:rPr lang="en-US" sz="1800" b="1" i="0" u="none" strike="noStrike" baseline="0" dirty="0">
                <a:latin typeface="SegoeUI-Bold"/>
              </a:rPr>
              <a:t>2. Which is the best way to enable your EC2 instance to read files in an S3 bucket?</a:t>
            </a:r>
            <a:endParaRPr lang="tr-TR" sz="1800" b="1" i="0" u="none" strike="noStrike" baseline="0" dirty="0">
              <a:latin typeface="SegoeUI-Bold"/>
            </a:endParaRPr>
          </a:p>
          <a:p>
            <a:pPr algn="just"/>
            <a:endParaRPr lang="en-US" sz="1800" b="1" i="0" u="none" strike="noStrike" baseline="0" dirty="0">
              <a:latin typeface="SegoeUI-Bold"/>
            </a:endParaRPr>
          </a:p>
          <a:p>
            <a:pPr algn="just"/>
            <a:r>
              <a:rPr lang="en-US" sz="1800" b="1" i="0" u="none" strike="noStrike" baseline="0" dirty="0">
                <a:latin typeface="SegoeUI-Bold"/>
              </a:rPr>
              <a:t>A. </a:t>
            </a:r>
            <a:r>
              <a:rPr lang="en-US" sz="1800" b="0" i="0" u="none" strike="noStrike" baseline="0" dirty="0">
                <a:latin typeface="SegoeUI"/>
              </a:rPr>
              <a:t>Create a new IAM user and grant read access to S3. Store the user's credentials locally on the EC2 instance</a:t>
            </a:r>
          </a:p>
          <a:p>
            <a:pPr algn="just"/>
            <a:r>
              <a:rPr lang="en-US" sz="1800" b="0" i="0" u="none" strike="noStrike" baseline="0" dirty="0">
                <a:latin typeface="SegoeUI"/>
              </a:rPr>
              <a:t>and configure your application to supply the credentials with each API request</a:t>
            </a:r>
          </a:p>
          <a:p>
            <a:pPr algn="just"/>
            <a:r>
              <a:rPr lang="en-US" sz="1800" b="1" i="0" u="none" strike="noStrike" baseline="0" dirty="0">
                <a:latin typeface="SegoeUI-Bold"/>
              </a:rPr>
              <a:t>B. </a:t>
            </a:r>
            <a:r>
              <a:rPr lang="en-US" sz="1800" b="0" i="0" u="none" strike="noStrike" baseline="0" dirty="0">
                <a:latin typeface="SegoeUI"/>
              </a:rPr>
              <a:t>Create a new IAM role and grant read-access to S3. Store the role's credentials locally on the EC2 instance</a:t>
            </a:r>
          </a:p>
          <a:p>
            <a:pPr algn="just"/>
            <a:r>
              <a:rPr lang="en-US" sz="1800" b="0" i="0" u="none" strike="noStrike" baseline="0" dirty="0">
                <a:latin typeface="SegoeUI"/>
              </a:rPr>
              <a:t>and configure your application to supply the credentials with each API request</a:t>
            </a:r>
          </a:p>
          <a:p>
            <a:pPr algn="just"/>
            <a:r>
              <a:rPr lang="en-US" sz="1800" b="1" i="0" u="none" strike="noStrike" baseline="0" dirty="0">
                <a:latin typeface="SegoeUI-Bold"/>
              </a:rPr>
              <a:t>C. </a:t>
            </a:r>
            <a:r>
              <a:rPr lang="en-US" sz="1800" b="0" i="0" u="none" strike="noStrike" baseline="0" dirty="0">
                <a:latin typeface="SegoeUI"/>
              </a:rPr>
              <a:t>Configure a bucket policy which grants read-access based on the EC2 instance name</a:t>
            </a:r>
          </a:p>
          <a:p>
            <a:pPr algn="just"/>
            <a:r>
              <a:rPr lang="en-US" sz="1800" b="1" i="0" u="none" strike="noStrike" baseline="0" dirty="0">
                <a:latin typeface="SegoeUI-Bold"/>
              </a:rPr>
              <a:t>D. </a:t>
            </a:r>
            <a:r>
              <a:rPr lang="en-US" sz="1800" b="0" i="0" u="none" strike="noStrike" baseline="0" dirty="0">
                <a:latin typeface="SegoeUI"/>
              </a:rPr>
              <a:t>Create an IAM role with read-access to S3 and assign the role to the EC2 instance</a:t>
            </a:r>
            <a:endParaRPr lang="tr-TR" dirty="0"/>
          </a:p>
        </p:txBody>
      </p:sp>
      <p:pic>
        <p:nvPicPr>
          <p:cNvPr id="5" name="Resim 4">
            <a:extLst>
              <a:ext uri="{FF2B5EF4-FFF2-40B4-BE49-F238E27FC236}">
                <a16:creationId xmlns:a16="http://schemas.microsoft.com/office/drawing/2014/main" id="{29041E3C-F280-2963-D743-E66DEA114394}"/>
              </a:ext>
            </a:extLst>
          </p:cNvPr>
          <p:cNvPicPr>
            <a:picLocks noChangeAspect="1"/>
          </p:cNvPicPr>
          <p:nvPr/>
        </p:nvPicPr>
        <p:blipFill>
          <a:blip r:embed="rId3"/>
          <a:stretch>
            <a:fillRect/>
          </a:stretch>
        </p:blipFill>
        <p:spPr>
          <a:xfrm>
            <a:off x="3825240" y="318453"/>
            <a:ext cx="4322782" cy="33821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2025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3808B6B-47EF-99D6-DC98-E409FF22F917}"/>
              </a:ext>
            </a:extLst>
          </p:cNvPr>
          <p:cNvSpPr txBox="1"/>
          <p:nvPr/>
        </p:nvSpPr>
        <p:spPr>
          <a:xfrm>
            <a:off x="243839" y="4572000"/>
            <a:ext cx="11532198" cy="2031325"/>
          </a:xfrm>
          <a:prstGeom prst="rect">
            <a:avLst/>
          </a:prstGeom>
          <a:noFill/>
        </p:spPr>
        <p:txBody>
          <a:bodyPr wrap="square" rtlCol="0">
            <a:spAutoFit/>
          </a:bodyPr>
          <a:lstStyle/>
          <a:p>
            <a:pPr algn="l"/>
            <a:r>
              <a:rPr lang="en-US" sz="1800" b="1" i="0" u="none" strike="noStrike" baseline="0" dirty="0">
                <a:latin typeface="SegoeUI-Bold"/>
              </a:rPr>
              <a:t>3. Which of the following best describes Availability Zones?</a:t>
            </a:r>
            <a:endParaRPr lang="tr-TR" sz="1800" b="1" i="0" u="none" strike="noStrike" baseline="0" dirty="0">
              <a:latin typeface="SegoeUI-Bold"/>
            </a:endParaRPr>
          </a:p>
          <a:p>
            <a:pPr algn="l"/>
            <a:endParaRPr lang="en-US" sz="1800" b="1" i="0" u="none" strike="noStrike" baseline="0" dirty="0">
              <a:latin typeface="SegoeUI-Bold"/>
            </a:endParaRPr>
          </a:p>
          <a:p>
            <a:pPr algn="l"/>
            <a:r>
              <a:rPr lang="en-US" sz="1800" b="1" i="0" u="none" strike="noStrike" baseline="0" dirty="0">
                <a:latin typeface="SegoeUI-Bold"/>
              </a:rPr>
              <a:t>A. </a:t>
            </a:r>
            <a:r>
              <a:rPr lang="en-US" sz="1800" b="0" i="0" u="none" strike="noStrike" baseline="0" dirty="0">
                <a:latin typeface="SegoeUI"/>
              </a:rPr>
              <a:t>Two zones containing compute resources that are designed to automatically maintain synchronized copies of</a:t>
            </a:r>
          </a:p>
          <a:p>
            <a:pPr algn="l"/>
            <a:r>
              <a:rPr lang="tr-TR" sz="1800" b="0" i="0" u="none" strike="noStrike" baseline="0" dirty="0" err="1">
                <a:latin typeface="SegoeUI"/>
              </a:rPr>
              <a:t>each</a:t>
            </a:r>
            <a:r>
              <a:rPr lang="tr-TR" sz="1800" b="0" i="0" u="none" strike="noStrike" baseline="0" dirty="0">
                <a:latin typeface="SegoeUI"/>
              </a:rPr>
              <a:t> </a:t>
            </a:r>
            <a:r>
              <a:rPr lang="tr-TR" sz="1800" b="0" i="0" u="none" strike="noStrike" baseline="0" dirty="0" err="1">
                <a:latin typeface="SegoeUI"/>
              </a:rPr>
              <a:t>other's</a:t>
            </a:r>
            <a:r>
              <a:rPr lang="tr-TR" sz="1800" b="0" i="0" u="none" strike="noStrike" baseline="0" dirty="0">
                <a:latin typeface="SegoeUI"/>
              </a:rPr>
              <a:t> data.</a:t>
            </a:r>
          </a:p>
          <a:p>
            <a:pPr algn="l"/>
            <a:r>
              <a:rPr lang="en-US" sz="1800" b="1" i="0" u="none" strike="noStrike" baseline="0" dirty="0">
                <a:latin typeface="SegoeUI-Bold"/>
              </a:rPr>
              <a:t>B. </a:t>
            </a:r>
            <a:r>
              <a:rPr lang="en-US" sz="1800" b="0" i="0" u="none" strike="noStrike" baseline="0" dirty="0">
                <a:latin typeface="SegoeUI"/>
              </a:rPr>
              <a:t>A Content Distribution Network used to deliver content to users.</a:t>
            </a:r>
          </a:p>
          <a:p>
            <a:pPr algn="l"/>
            <a:r>
              <a:rPr lang="en-US" sz="1800" b="1" i="0" u="none" strike="noStrike" baseline="0" dirty="0">
                <a:latin typeface="SegoeUI-Bold"/>
              </a:rPr>
              <a:t>C. </a:t>
            </a:r>
            <a:r>
              <a:rPr lang="en-US" sz="1800" b="0" i="0" u="none" strike="noStrike" baseline="0" dirty="0">
                <a:latin typeface="SegoeUI"/>
              </a:rPr>
              <a:t>Distinct locations from within an AWS region that are engineered to be isolated from failures.</a:t>
            </a:r>
          </a:p>
          <a:p>
            <a:pPr algn="l"/>
            <a:r>
              <a:rPr lang="en-US" sz="1800" b="1" i="0" u="none" strike="noStrike" baseline="0" dirty="0">
                <a:latin typeface="SegoeUI-Bold"/>
              </a:rPr>
              <a:t>D. </a:t>
            </a:r>
            <a:r>
              <a:rPr lang="en-US" sz="1800" b="0" i="0" u="none" strike="noStrike" baseline="0" dirty="0">
                <a:latin typeface="SegoeUI"/>
              </a:rPr>
              <a:t>Restricted areas designed specifically for the creation of Virtual Private Clouds.</a:t>
            </a:r>
            <a:endParaRPr lang="tr-TR" dirty="0"/>
          </a:p>
        </p:txBody>
      </p:sp>
      <p:pic>
        <p:nvPicPr>
          <p:cNvPr id="6" name="Resim 5">
            <a:extLst>
              <a:ext uri="{FF2B5EF4-FFF2-40B4-BE49-F238E27FC236}">
                <a16:creationId xmlns:a16="http://schemas.microsoft.com/office/drawing/2014/main" id="{67EEF214-6D11-0006-9708-0B0D2438C57D}"/>
              </a:ext>
            </a:extLst>
          </p:cNvPr>
          <p:cNvPicPr>
            <a:picLocks noChangeAspect="1"/>
          </p:cNvPicPr>
          <p:nvPr/>
        </p:nvPicPr>
        <p:blipFill>
          <a:blip r:embed="rId3"/>
          <a:stretch>
            <a:fillRect/>
          </a:stretch>
        </p:blipFill>
        <p:spPr>
          <a:xfrm>
            <a:off x="2366681" y="366641"/>
            <a:ext cx="7195073" cy="3506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2342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D49E645-210D-0863-F920-F3D9BB263EB3}"/>
              </a:ext>
            </a:extLst>
          </p:cNvPr>
          <p:cNvSpPr txBox="1"/>
          <p:nvPr/>
        </p:nvSpPr>
        <p:spPr>
          <a:xfrm>
            <a:off x="265355" y="3675647"/>
            <a:ext cx="11424621" cy="3139321"/>
          </a:xfrm>
          <a:prstGeom prst="rect">
            <a:avLst/>
          </a:prstGeom>
          <a:noFill/>
        </p:spPr>
        <p:txBody>
          <a:bodyPr wrap="square" rtlCol="0">
            <a:spAutoFit/>
          </a:bodyPr>
          <a:lstStyle/>
          <a:p>
            <a:pPr algn="just"/>
            <a:r>
              <a:rPr lang="en-US" sz="1800" b="1" i="0" u="none" strike="noStrike" baseline="0" dirty="0">
                <a:latin typeface="SegoeUI-Bold"/>
              </a:rPr>
              <a:t>4. A new department has recently joined the organization and the administrator needs to compose</a:t>
            </a:r>
            <a:r>
              <a:rPr lang="tr-TR" b="1" dirty="0">
                <a:latin typeface="SegoeUI-Bold"/>
              </a:rPr>
              <a:t> </a:t>
            </a:r>
            <a:r>
              <a:rPr lang="en-US" sz="1800" b="1" i="0" u="none" strike="noStrike" baseline="0" dirty="0">
                <a:latin typeface="SegoeUI-Bold"/>
              </a:rPr>
              <a:t>access permissions for the group of users. Given that they have varying roles and access needs, what is</a:t>
            </a:r>
            <a:r>
              <a:rPr lang="tr-TR" sz="1800" b="1" i="0" u="none" strike="noStrike" baseline="0" dirty="0">
                <a:latin typeface="SegoeUI-Bold"/>
              </a:rPr>
              <a:t> </a:t>
            </a:r>
            <a:r>
              <a:rPr lang="en-US" sz="1800" b="1" i="0" u="none" strike="noStrike" baseline="0" dirty="0">
                <a:latin typeface="SegoeUI-Bold"/>
              </a:rPr>
              <a:t>the best-practice approach when granting access?</a:t>
            </a:r>
            <a:endParaRPr lang="tr-TR" sz="1800" b="1" i="0" u="none" strike="noStrike" baseline="0" dirty="0">
              <a:latin typeface="SegoeUI-Bold"/>
            </a:endParaRPr>
          </a:p>
          <a:p>
            <a:pPr algn="just"/>
            <a:endParaRPr lang="en-US" sz="1800" b="1" i="0" u="none" strike="noStrike" baseline="0" dirty="0">
              <a:latin typeface="SegoeUI-Bold"/>
            </a:endParaRPr>
          </a:p>
          <a:p>
            <a:pPr algn="l"/>
            <a:r>
              <a:rPr lang="en-US" sz="1800" b="1" i="0" u="none" strike="noStrike" baseline="0" dirty="0">
                <a:latin typeface="SegoeUI-Bold"/>
              </a:rPr>
              <a:t>A. </a:t>
            </a:r>
            <a:r>
              <a:rPr lang="en-US" sz="1800" b="0" i="0" u="none" strike="noStrike" baseline="0" dirty="0">
                <a:latin typeface="SegoeUI"/>
              </a:rPr>
              <a:t>After gathering information on their access needs, the administrator should allow every user to access the</a:t>
            </a:r>
          </a:p>
          <a:p>
            <a:pPr algn="l"/>
            <a:r>
              <a:rPr lang="en-US" sz="1800" b="0" i="0" u="none" strike="noStrike" baseline="0" dirty="0">
                <a:latin typeface="SegoeUI"/>
              </a:rPr>
              <a:t>most common resources and privileges on the system.</a:t>
            </a:r>
          </a:p>
          <a:p>
            <a:pPr algn="l"/>
            <a:r>
              <a:rPr lang="en-US" sz="1800" b="1" i="0" u="none" strike="noStrike" baseline="0" dirty="0">
                <a:latin typeface="SegoeUI-Bold"/>
              </a:rPr>
              <a:t>B. </a:t>
            </a:r>
            <a:r>
              <a:rPr lang="en-US" sz="1800" b="0" i="0" u="none" strike="noStrike" baseline="0" dirty="0">
                <a:latin typeface="SegoeUI"/>
              </a:rPr>
              <a:t>The administrator should grant all users the same permissions and then grant more upon request.</a:t>
            </a:r>
          </a:p>
          <a:p>
            <a:pPr algn="l"/>
            <a:r>
              <a:rPr lang="en-US" sz="1800" b="1" i="0" u="none" strike="noStrike" baseline="0" dirty="0">
                <a:latin typeface="SegoeUI-Bold"/>
                <a:hlinkClick r:id="rId3"/>
              </a:rPr>
              <a:t>C. </a:t>
            </a:r>
            <a:r>
              <a:rPr lang="en-US" sz="1800" b="0" i="0" u="none" strike="noStrike" baseline="0" dirty="0">
                <a:latin typeface="SegoeUI"/>
                <a:hlinkClick r:id="rId3"/>
              </a:rPr>
              <a:t>The administrator should grant all users the least privilege and add more privileges to only to those who need</a:t>
            </a:r>
            <a:r>
              <a:rPr lang="tr-TR" sz="1800" b="0" i="0" u="none" strike="noStrike" baseline="0" dirty="0">
                <a:latin typeface="SegoeUI"/>
                <a:hlinkClick r:id="rId3"/>
              </a:rPr>
              <a:t> it.</a:t>
            </a:r>
            <a:endParaRPr lang="tr-TR" sz="1800" b="0" i="0" u="none" strike="noStrike" baseline="0" dirty="0">
              <a:latin typeface="SegoeUI"/>
            </a:endParaRPr>
          </a:p>
          <a:p>
            <a:pPr algn="l"/>
            <a:r>
              <a:rPr lang="en-US" sz="1800" b="1" i="0" u="none" strike="noStrike" baseline="0" dirty="0">
                <a:latin typeface="SegoeUI-Bold"/>
              </a:rPr>
              <a:t>D. </a:t>
            </a:r>
            <a:r>
              <a:rPr lang="en-US" sz="1800" b="0" i="0" u="none" strike="noStrike" baseline="0" dirty="0">
                <a:latin typeface="SegoeUI"/>
              </a:rPr>
              <a:t>Users should have no access and be granted temporary access on the occasions that they need to execute a</a:t>
            </a:r>
          </a:p>
          <a:p>
            <a:pPr algn="l"/>
            <a:r>
              <a:rPr lang="tr-TR" sz="1800" b="0" i="0" u="none" strike="noStrike" baseline="0" dirty="0" err="1">
                <a:latin typeface="SegoeUI"/>
              </a:rPr>
              <a:t>task</a:t>
            </a:r>
            <a:r>
              <a:rPr lang="tr-TR" sz="1800" b="0" i="0" u="none" strike="noStrike" baseline="0" dirty="0">
                <a:latin typeface="SegoeUI"/>
              </a:rPr>
              <a:t>.</a:t>
            </a:r>
            <a:endParaRPr lang="tr-TR" dirty="0"/>
          </a:p>
        </p:txBody>
      </p:sp>
      <p:pic>
        <p:nvPicPr>
          <p:cNvPr id="6" name="Resim 5">
            <a:extLst>
              <a:ext uri="{FF2B5EF4-FFF2-40B4-BE49-F238E27FC236}">
                <a16:creationId xmlns:a16="http://schemas.microsoft.com/office/drawing/2014/main" id="{88B96E26-7DFC-8176-90DD-D430412F116A}"/>
              </a:ext>
            </a:extLst>
          </p:cNvPr>
          <p:cNvPicPr>
            <a:picLocks noChangeAspect="1"/>
          </p:cNvPicPr>
          <p:nvPr/>
        </p:nvPicPr>
        <p:blipFill>
          <a:blip r:embed="rId4"/>
          <a:stretch>
            <a:fillRect/>
          </a:stretch>
        </p:blipFill>
        <p:spPr>
          <a:xfrm>
            <a:off x="1094264" y="739362"/>
            <a:ext cx="10003472" cy="236768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0183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244A9085-B232-465C-B4E9-ED8B0EA85327}"/>
              </a:ext>
            </a:extLst>
          </p:cNvPr>
          <p:cNvSpPr txBox="1"/>
          <p:nvPr/>
        </p:nvSpPr>
        <p:spPr>
          <a:xfrm>
            <a:off x="347831" y="4399877"/>
            <a:ext cx="11435378" cy="1754326"/>
          </a:xfrm>
          <a:prstGeom prst="rect">
            <a:avLst/>
          </a:prstGeom>
          <a:noFill/>
        </p:spPr>
        <p:txBody>
          <a:bodyPr wrap="square" rtlCol="0">
            <a:spAutoFit/>
          </a:bodyPr>
          <a:lstStyle/>
          <a:p>
            <a:pPr algn="l"/>
            <a:r>
              <a:rPr lang="en-US" sz="1800" b="1" i="0" u="none" strike="noStrike" baseline="0" dirty="0">
                <a:latin typeface="SegoeUI-Bold"/>
              </a:rPr>
              <a:t>5. When would you use an Inline Policy over a Managed Policy?</a:t>
            </a:r>
            <a:endParaRPr lang="tr-TR" sz="1800" b="1" i="0" u="none" strike="noStrike" baseline="0" dirty="0">
              <a:latin typeface="SegoeUI-Bold"/>
            </a:endParaRPr>
          </a:p>
          <a:p>
            <a:pPr algn="l"/>
            <a:endParaRPr lang="en-US" sz="1800" b="1" i="0" u="none" strike="noStrike" baseline="0" dirty="0">
              <a:latin typeface="SegoeUI-Bold"/>
            </a:endParaRPr>
          </a:p>
          <a:p>
            <a:pPr algn="l"/>
            <a:r>
              <a:rPr lang="en-US" sz="1800" b="1" i="0" u="none" strike="noStrike" baseline="0" dirty="0">
                <a:latin typeface="SegoeUI-Bold"/>
              </a:rPr>
              <a:t>A. </a:t>
            </a:r>
            <a:r>
              <a:rPr lang="en-US" sz="1800" b="0" i="0" u="none" strike="noStrike" baseline="0" dirty="0">
                <a:latin typeface="SegoeUI"/>
              </a:rPr>
              <a:t>When you want to manage the policy yourself</a:t>
            </a:r>
          </a:p>
          <a:p>
            <a:pPr algn="l"/>
            <a:r>
              <a:rPr lang="en-US" sz="1800" b="1" i="0" u="none" strike="noStrike" baseline="0" dirty="0">
                <a:latin typeface="SegoeUI-Bold"/>
                <a:hlinkClick r:id="rId3"/>
              </a:rPr>
              <a:t>B. </a:t>
            </a:r>
            <a:r>
              <a:rPr lang="en-US" sz="1800" b="0" i="0" u="none" strike="noStrike" baseline="0" dirty="0">
                <a:latin typeface="SegoeUI"/>
                <a:hlinkClick r:id="rId3"/>
              </a:rPr>
              <a:t>To add permissions that are only ever intended to be used for a single user in your account</a:t>
            </a:r>
            <a:endParaRPr lang="en-US" sz="1800" b="0" i="0" u="none" strike="noStrike" baseline="0" dirty="0">
              <a:latin typeface="SegoeUI"/>
            </a:endParaRPr>
          </a:p>
          <a:p>
            <a:pPr algn="l"/>
            <a:r>
              <a:rPr lang="en-US" sz="1800" b="1" i="0" u="none" strike="noStrike" baseline="0" dirty="0">
                <a:latin typeface="SegoeUI-Bold"/>
              </a:rPr>
              <a:t>C. </a:t>
            </a:r>
            <a:r>
              <a:rPr lang="en-US" sz="1800" b="0" i="0" u="none" strike="noStrike" baseline="0" dirty="0">
                <a:latin typeface="SegoeUI"/>
              </a:rPr>
              <a:t>To add IAM permissions that can be applied to multiple AWS accounts that you own</a:t>
            </a:r>
          </a:p>
          <a:p>
            <a:pPr algn="l"/>
            <a:r>
              <a:rPr lang="en-US" sz="1800" b="1" i="0" u="none" strike="noStrike" baseline="0" dirty="0">
                <a:latin typeface="SegoeUI-Bold"/>
              </a:rPr>
              <a:t>D. </a:t>
            </a:r>
            <a:r>
              <a:rPr lang="en-US" sz="1800" b="0" i="0" u="none" strike="noStrike" baseline="0" dirty="0">
                <a:latin typeface="SegoeUI"/>
              </a:rPr>
              <a:t>To add IAM permissions for common use cases like giving your DBAs full access to DynamoDB</a:t>
            </a:r>
            <a:endParaRPr lang="tr-TR" dirty="0"/>
          </a:p>
        </p:txBody>
      </p:sp>
      <p:pic>
        <p:nvPicPr>
          <p:cNvPr id="4" name="Resim 3">
            <a:extLst>
              <a:ext uri="{FF2B5EF4-FFF2-40B4-BE49-F238E27FC236}">
                <a16:creationId xmlns:a16="http://schemas.microsoft.com/office/drawing/2014/main" id="{8FFA6ADB-6CB7-0E2C-F226-3E1BE4BA085C}"/>
              </a:ext>
            </a:extLst>
          </p:cNvPr>
          <p:cNvPicPr>
            <a:picLocks noChangeAspect="1"/>
          </p:cNvPicPr>
          <p:nvPr/>
        </p:nvPicPr>
        <p:blipFill>
          <a:blip r:embed="rId4"/>
          <a:stretch>
            <a:fillRect/>
          </a:stretch>
        </p:blipFill>
        <p:spPr>
          <a:xfrm>
            <a:off x="3075019" y="235441"/>
            <a:ext cx="5439534" cy="393437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02256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0910B86D-3016-9461-9EDB-507CB1645027}"/>
              </a:ext>
            </a:extLst>
          </p:cNvPr>
          <p:cNvPicPr>
            <a:picLocks noChangeAspect="1"/>
          </p:cNvPicPr>
          <p:nvPr/>
        </p:nvPicPr>
        <p:blipFill>
          <a:blip r:embed="rId2"/>
          <a:stretch>
            <a:fillRect/>
          </a:stretch>
        </p:blipFill>
        <p:spPr>
          <a:xfrm>
            <a:off x="462808" y="85054"/>
            <a:ext cx="11266384" cy="6687892"/>
          </a:xfrm>
          <a:prstGeom prst="rect">
            <a:avLst/>
          </a:prstGeom>
        </p:spPr>
      </p:pic>
      <p:sp>
        <p:nvSpPr>
          <p:cNvPr id="2" name="Başlık 1">
            <a:extLst>
              <a:ext uri="{FF2B5EF4-FFF2-40B4-BE49-F238E27FC236}">
                <a16:creationId xmlns:a16="http://schemas.microsoft.com/office/drawing/2014/main" id="{66AAF2AC-23A3-5BB0-0D68-5F8E082CC2E2}"/>
              </a:ext>
            </a:extLst>
          </p:cNvPr>
          <p:cNvSpPr>
            <a:spLocks noGrp="1"/>
          </p:cNvSpPr>
          <p:nvPr>
            <p:ph type="title"/>
          </p:nvPr>
        </p:nvSpPr>
        <p:spPr>
          <a:xfrm>
            <a:off x="956535" y="991207"/>
            <a:ext cx="10515600" cy="1325563"/>
          </a:xfrm>
        </p:spPr>
        <p:txBody>
          <a:bodyPr/>
          <a:lstStyle/>
          <a:p>
            <a:r>
              <a:rPr lang="tr-TR" b="1" dirty="0">
                <a:solidFill>
                  <a:srgbClr val="954F72"/>
                </a:solidFill>
                <a:hlinkClick r:id="rId3">
                  <a:extLst>
                    <a:ext uri="{A12FA001-AC4F-418D-AE19-62706E023703}">
                      <ahyp:hlinkClr xmlns:ahyp="http://schemas.microsoft.com/office/drawing/2018/hyperlinkcolor" val="tx"/>
                    </a:ext>
                  </a:extLst>
                </a:hlinkClick>
              </a:rPr>
              <a:t>▶ </a:t>
            </a:r>
            <a:r>
              <a:rPr lang="tr-TR" b="1" dirty="0" err="1">
                <a:solidFill>
                  <a:schemeClr val="tx2">
                    <a:lumMod val="50000"/>
                  </a:schemeClr>
                </a:solidFill>
                <a:hlinkClick r:id="rId3">
                  <a:extLst>
                    <a:ext uri="{A12FA001-AC4F-418D-AE19-62706E023703}">
                      <ahyp:hlinkClr xmlns:ahyp="http://schemas.microsoft.com/office/drawing/2018/hyperlinkcolor" val="tx"/>
                    </a:ext>
                  </a:extLst>
                </a:hlinkClick>
              </a:rPr>
              <a:t>Coding</a:t>
            </a:r>
            <a:r>
              <a:rPr lang="tr-TR" b="1" dirty="0">
                <a:solidFill>
                  <a:schemeClr val="tx2">
                    <a:lumMod val="50000"/>
                  </a:schemeClr>
                </a:solidFill>
                <a:hlinkClick r:id="rId3">
                  <a:extLst>
                    <a:ext uri="{A12FA001-AC4F-418D-AE19-62706E023703}">
                      <ahyp:hlinkClr xmlns:ahyp="http://schemas.microsoft.com/office/drawing/2018/hyperlinkcolor" val="tx"/>
                    </a:ext>
                  </a:extLst>
                </a:hlinkClick>
              </a:rPr>
              <a:t> Challenge</a:t>
            </a:r>
            <a:endParaRPr lang="tr-TR" b="1" dirty="0">
              <a:solidFill>
                <a:schemeClr val="tx2">
                  <a:lumMod val="50000"/>
                </a:schemeClr>
              </a:solidFill>
            </a:endParaRPr>
          </a:p>
        </p:txBody>
      </p:sp>
    </p:spTree>
    <p:extLst>
      <p:ext uri="{BB962C8B-B14F-4D97-AF65-F5344CB8AC3E}">
        <p14:creationId xmlns:p14="http://schemas.microsoft.com/office/powerpoint/2010/main" val="2468449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B7AE7A3-7ADB-F752-E823-E3F4DD709C68}"/>
              </a:ext>
            </a:extLst>
          </p:cNvPr>
          <p:cNvPicPr>
            <a:picLocks noChangeAspect="1"/>
          </p:cNvPicPr>
          <p:nvPr/>
        </p:nvPicPr>
        <p:blipFill rotWithShape="1">
          <a:blip r:embed="rId2"/>
          <a:srcRect t="10773"/>
          <a:stretch/>
        </p:blipFill>
        <p:spPr>
          <a:xfrm>
            <a:off x="6815232" y="782327"/>
            <a:ext cx="4469428" cy="531725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Metin kutusu 3">
            <a:extLst>
              <a:ext uri="{FF2B5EF4-FFF2-40B4-BE49-F238E27FC236}">
                <a16:creationId xmlns:a16="http://schemas.microsoft.com/office/drawing/2014/main" id="{90A546E7-AFAC-FB1A-795A-9BB6DE0D91BB}"/>
              </a:ext>
            </a:extLst>
          </p:cNvPr>
          <p:cNvSpPr txBox="1"/>
          <p:nvPr/>
        </p:nvSpPr>
        <p:spPr>
          <a:xfrm>
            <a:off x="841916" y="2285562"/>
            <a:ext cx="5393933" cy="2246769"/>
          </a:xfrm>
          <a:prstGeom prst="rect">
            <a:avLst/>
          </a:prstGeom>
          <a:noFill/>
        </p:spPr>
        <p:txBody>
          <a:bodyPr wrap="square" rtlCol="0">
            <a:spAutoFit/>
          </a:bodyPr>
          <a:lstStyle/>
          <a:p>
            <a:r>
              <a:rPr lang="tr-TR" sz="7000" b="1" dirty="0" err="1">
                <a:solidFill>
                  <a:schemeClr val="accent1"/>
                </a:solidFill>
                <a:latin typeface="Comic Sans MS" panose="030F0702030302020204" pitchFamily="66" charset="0"/>
              </a:rPr>
              <a:t>thanks</a:t>
            </a:r>
            <a:r>
              <a:rPr lang="tr-TR" sz="7000" b="1" dirty="0">
                <a:solidFill>
                  <a:schemeClr val="accent1"/>
                </a:solidFill>
                <a:latin typeface="Comic Sans MS" panose="030F0702030302020204" pitchFamily="66" charset="0"/>
              </a:rPr>
              <a:t> </a:t>
            </a:r>
            <a:r>
              <a:rPr lang="tr-TR" sz="7000" b="1" dirty="0" err="1">
                <a:solidFill>
                  <a:schemeClr val="accent1"/>
                </a:solidFill>
                <a:latin typeface="Comic Sans MS" panose="030F0702030302020204" pitchFamily="66" charset="0"/>
              </a:rPr>
              <a:t>for</a:t>
            </a:r>
            <a:r>
              <a:rPr lang="tr-TR" sz="7000" b="1" dirty="0">
                <a:solidFill>
                  <a:schemeClr val="accent1"/>
                </a:solidFill>
                <a:latin typeface="Comic Sans MS" panose="030F0702030302020204" pitchFamily="66" charset="0"/>
              </a:rPr>
              <a:t> </a:t>
            </a:r>
          </a:p>
          <a:p>
            <a:r>
              <a:rPr lang="tr-TR" sz="7000" b="1" dirty="0" err="1">
                <a:solidFill>
                  <a:schemeClr val="accent4">
                    <a:lumMod val="60000"/>
                    <a:lumOff val="40000"/>
                  </a:schemeClr>
                </a:solidFill>
                <a:latin typeface="Comic Sans MS" panose="030F0702030302020204" pitchFamily="66" charset="0"/>
              </a:rPr>
              <a:t>listening</a:t>
            </a:r>
            <a:r>
              <a:rPr lang="tr-TR" sz="7000" b="1" dirty="0">
                <a:solidFill>
                  <a:schemeClr val="accent4">
                    <a:lumMod val="60000"/>
                    <a:lumOff val="40000"/>
                  </a:schemeClr>
                </a:solidFill>
                <a:latin typeface="Comic Sans MS" panose="030F0702030302020204" pitchFamily="66" charset="0"/>
              </a:rPr>
              <a:t>!</a:t>
            </a:r>
          </a:p>
        </p:txBody>
      </p:sp>
      <p:sp>
        <p:nvSpPr>
          <p:cNvPr id="7" name="Başlık 1">
            <a:extLst>
              <a:ext uri="{FF2B5EF4-FFF2-40B4-BE49-F238E27FC236}">
                <a16:creationId xmlns:a16="http://schemas.microsoft.com/office/drawing/2014/main" id="{76FCF0ED-3B7E-435A-F08E-DEAD1CB643B1}"/>
              </a:ext>
            </a:extLst>
          </p:cNvPr>
          <p:cNvSpPr>
            <a:spLocks noGrp="1"/>
          </p:cNvSpPr>
          <p:nvPr>
            <p:ph type="title"/>
          </p:nvPr>
        </p:nvSpPr>
        <p:spPr>
          <a:xfrm>
            <a:off x="195943" y="413017"/>
            <a:ext cx="11035470" cy="5791840"/>
          </a:xfrm>
        </p:spPr>
        <p:txBody>
          <a:bodyPr>
            <a:normAutofit/>
          </a:bodyPr>
          <a:lstStyle/>
          <a:p>
            <a:r>
              <a:rPr lang="tr-TR" sz="4400" b="0" i="0" u="none" strike="noStrike" baseline="0" dirty="0">
                <a:solidFill>
                  <a:srgbClr val="000000"/>
                </a:solidFill>
                <a:latin typeface="SegoeUISymbol"/>
              </a:rPr>
              <a:t>▶ </a:t>
            </a:r>
            <a:r>
              <a:rPr lang="tr-TR" sz="4400" b="0" i="0" u="none" strike="noStrike" baseline="0" dirty="0" err="1">
                <a:solidFill>
                  <a:srgbClr val="000000"/>
                </a:solidFill>
                <a:latin typeface="SegoeUISymbol"/>
              </a:rPr>
              <a:t>Closing</a:t>
            </a:r>
            <a:br>
              <a:rPr lang="tr-TR" sz="4400" b="0" i="0" u="none" strike="noStrike" baseline="0" dirty="0">
                <a:solidFill>
                  <a:srgbClr val="000000"/>
                </a:solidFill>
                <a:latin typeface="SegoeUISymbol"/>
              </a:rPr>
            </a:br>
            <a:br>
              <a:rPr lang="tr-TR" sz="4400" b="0" i="0" u="none" strike="noStrike" baseline="0" dirty="0">
                <a:solidFill>
                  <a:srgbClr val="000000"/>
                </a:solidFill>
                <a:latin typeface="SegoeUISymbol"/>
              </a:rPr>
            </a:br>
            <a:br>
              <a:rPr lang="tr-TR" sz="4400" b="0" i="0" u="none" strike="noStrike" baseline="0" dirty="0">
                <a:solidFill>
                  <a:srgbClr val="000000"/>
                </a:solidFill>
                <a:latin typeface="SegoeUISymbol"/>
              </a:rPr>
            </a:br>
            <a:br>
              <a:rPr lang="tr-TR" sz="4400" b="0" i="0" u="none" strike="noStrike" baseline="0" dirty="0">
                <a:solidFill>
                  <a:srgbClr val="000000"/>
                </a:solidFill>
                <a:latin typeface="SegoeUISymbol"/>
              </a:rPr>
            </a:br>
            <a:br>
              <a:rPr lang="tr-TR" sz="4400" b="0" i="0" u="none" strike="noStrike" baseline="0" dirty="0">
                <a:solidFill>
                  <a:srgbClr val="000000"/>
                </a:solidFill>
                <a:latin typeface="SegoeUISymbol"/>
              </a:rPr>
            </a:br>
            <a:br>
              <a:rPr lang="tr-TR" sz="4400" b="0" i="0" u="none" strike="noStrike" baseline="0" dirty="0">
                <a:solidFill>
                  <a:srgbClr val="000000"/>
                </a:solidFill>
                <a:latin typeface="SegoeUISymbol"/>
              </a:rPr>
            </a:br>
            <a:br>
              <a:rPr lang="tr-TR" dirty="0">
                <a:solidFill>
                  <a:srgbClr val="000000"/>
                </a:solidFill>
                <a:latin typeface="SegoeUISymbol"/>
              </a:rPr>
            </a:br>
            <a:r>
              <a:rPr lang="tr-TR" dirty="0">
                <a:solidFill>
                  <a:srgbClr val="000000"/>
                </a:solidFill>
                <a:latin typeface="SegoeUISymbol"/>
              </a:rPr>
              <a:t> </a:t>
            </a:r>
            <a:r>
              <a:rPr lang="tr-TR" sz="4400" b="0" i="0" u="none" strike="noStrike" baseline="0" dirty="0" err="1">
                <a:solidFill>
                  <a:srgbClr val="000000"/>
                </a:solidFill>
                <a:latin typeface="SegoeUISymbol"/>
              </a:rPr>
              <a:t>Next</a:t>
            </a:r>
            <a:r>
              <a:rPr lang="tr-TR" sz="4400" b="0" i="0" u="none" strike="noStrike" baseline="0" dirty="0">
                <a:solidFill>
                  <a:srgbClr val="000000"/>
                </a:solidFill>
                <a:latin typeface="SegoeUISymbol"/>
              </a:rPr>
              <a:t> </a:t>
            </a:r>
            <a:r>
              <a:rPr lang="tr-TR" sz="4400" b="0" i="0" u="none" strike="noStrike" baseline="0" dirty="0" err="1">
                <a:solidFill>
                  <a:srgbClr val="000000"/>
                </a:solidFill>
                <a:latin typeface="SegoeUISymbol"/>
              </a:rPr>
              <a:t>week</a:t>
            </a:r>
            <a:r>
              <a:rPr lang="tr-TR" sz="4400" b="0" i="0" u="none" strike="noStrike" baseline="0" dirty="0">
                <a:solidFill>
                  <a:srgbClr val="000000"/>
                </a:solidFill>
                <a:latin typeface="SegoeUISymbol"/>
              </a:rPr>
              <a:t> </a:t>
            </a:r>
            <a:r>
              <a:rPr lang="tr-TR" sz="4400" b="0" i="0" u="none" strike="noStrike" baseline="0" dirty="0" err="1">
                <a:solidFill>
                  <a:srgbClr val="000000"/>
                </a:solidFill>
                <a:latin typeface="SegoeUISymbol"/>
              </a:rPr>
              <a:t>team</a:t>
            </a:r>
            <a:r>
              <a:rPr lang="tr-TR" sz="4400" b="0" i="0" u="none" strike="noStrike" baseline="0" dirty="0">
                <a:solidFill>
                  <a:srgbClr val="000000"/>
                </a:solidFill>
                <a:latin typeface="SegoeUISymbol"/>
              </a:rPr>
              <a:t> </a:t>
            </a:r>
            <a:r>
              <a:rPr lang="tr-TR" sz="4400" b="0" i="0" u="none" strike="noStrike" baseline="0" dirty="0" err="1">
                <a:solidFill>
                  <a:srgbClr val="000000"/>
                </a:solidFill>
                <a:latin typeface="SegoeUISymbol"/>
              </a:rPr>
              <a:t>lead</a:t>
            </a:r>
            <a:r>
              <a:rPr lang="tr-TR" sz="4400" b="0" i="0" u="none" strike="noStrike" baseline="0" dirty="0">
                <a:solidFill>
                  <a:srgbClr val="000000"/>
                </a:solidFill>
                <a:latin typeface="SegoeUISymbol"/>
              </a:rPr>
              <a:t> </a:t>
            </a:r>
            <a:r>
              <a:rPr lang="tr-TR" sz="4400" b="0" i="0" u="none" strike="noStrike" baseline="0" dirty="0" err="1">
                <a:solidFill>
                  <a:srgbClr val="000000"/>
                </a:solidFill>
                <a:latin typeface="SegoeUISymbol"/>
              </a:rPr>
              <a:t>goes</a:t>
            </a:r>
            <a:r>
              <a:rPr lang="tr-TR" sz="4400" b="0" i="0" u="none" strike="noStrike" baseline="0" dirty="0">
                <a:solidFill>
                  <a:srgbClr val="000000"/>
                </a:solidFill>
                <a:latin typeface="SegoeUISymbol"/>
              </a:rPr>
              <a:t> </a:t>
            </a:r>
            <a:r>
              <a:rPr lang="tr-TR" sz="4400" b="0" i="0" u="none" strike="noStrike" baseline="0" dirty="0" err="1">
                <a:solidFill>
                  <a:srgbClr val="000000"/>
                </a:solidFill>
                <a:latin typeface="SegoeUISymbol"/>
              </a:rPr>
              <a:t>to</a:t>
            </a:r>
            <a:r>
              <a:rPr lang="tr-TR" sz="4400" b="0" i="0" u="none" strike="noStrike" baseline="0" dirty="0">
                <a:solidFill>
                  <a:srgbClr val="000000"/>
                </a:solidFill>
                <a:latin typeface="SegoeUISymbol"/>
              </a:rPr>
              <a:t> : Hilal </a:t>
            </a:r>
            <a:r>
              <a:rPr lang="tr-TR" sz="4400" b="0" i="0" u="none" strike="noStrike" baseline="0" dirty="0" err="1">
                <a:solidFill>
                  <a:srgbClr val="000000"/>
                </a:solidFill>
                <a:latin typeface="SegoeUISymbol"/>
              </a:rPr>
              <a:t>teacher</a:t>
            </a:r>
            <a:r>
              <a:rPr lang="tr-TR" sz="4400" b="0" i="0" u="none" strike="noStrike" baseline="0" dirty="0">
                <a:solidFill>
                  <a:srgbClr val="000000"/>
                </a:solidFill>
                <a:latin typeface="SegoeUISymbol"/>
              </a:rPr>
              <a:t> </a:t>
            </a:r>
            <a:endParaRPr lang="tr-TR" dirty="0"/>
          </a:p>
        </p:txBody>
      </p:sp>
    </p:spTree>
    <p:extLst>
      <p:ext uri="{BB962C8B-B14F-4D97-AF65-F5344CB8AC3E}">
        <p14:creationId xmlns:p14="http://schemas.microsoft.com/office/powerpoint/2010/main" val="353215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DB3AFB6-69AE-A73F-60F5-1BBBC1810E7E}"/>
              </a:ext>
            </a:extLst>
          </p:cNvPr>
          <p:cNvPicPr>
            <a:picLocks noChangeAspect="1"/>
          </p:cNvPicPr>
          <p:nvPr/>
        </p:nvPicPr>
        <p:blipFill>
          <a:blip r:embed="rId2"/>
          <a:stretch>
            <a:fillRect/>
          </a:stretch>
        </p:blipFill>
        <p:spPr>
          <a:xfrm>
            <a:off x="498339" y="69454"/>
            <a:ext cx="10571380" cy="575355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Metin kutusu 3">
            <a:extLst>
              <a:ext uri="{FF2B5EF4-FFF2-40B4-BE49-F238E27FC236}">
                <a16:creationId xmlns:a16="http://schemas.microsoft.com/office/drawing/2014/main" id="{3E4B73F1-D4B9-D77A-1CA0-48F3740A5384}"/>
              </a:ext>
            </a:extLst>
          </p:cNvPr>
          <p:cNvSpPr txBox="1"/>
          <p:nvPr/>
        </p:nvSpPr>
        <p:spPr>
          <a:xfrm>
            <a:off x="498339" y="607341"/>
            <a:ext cx="9163878" cy="4955203"/>
          </a:xfrm>
          <a:prstGeom prst="rect">
            <a:avLst/>
          </a:prstGeom>
          <a:noFill/>
        </p:spPr>
        <p:txBody>
          <a:bodyPr wrap="square" rtlCol="0">
            <a:spAutoFit/>
          </a:bodyPr>
          <a:lstStyle/>
          <a:p>
            <a:pPr algn="l"/>
            <a:r>
              <a:rPr lang="tr-TR" sz="4400" b="1" i="0" u="none" strike="noStrike" baseline="0" dirty="0">
                <a:solidFill>
                  <a:schemeClr val="accent1">
                    <a:lumMod val="75000"/>
                  </a:schemeClr>
                </a:solidFill>
                <a:latin typeface="SegoeUI-Bold"/>
              </a:rPr>
              <a:t>Meeting </a:t>
            </a:r>
            <a:r>
              <a:rPr lang="tr-TR" sz="4400" b="1" i="0" u="none" strike="noStrike" baseline="0" dirty="0" err="1">
                <a:solidFill>
                  <a:schemeClr val="accent1">
                    <a:lumMod val="75000"/>
                  </a:schemeClr>
                </a:solidFill>
                <a:latin typeface="SegoeUI-Bold"/>
              </a:rPr>
              <a:t>Agenda</a:t>
            </a:r>
            <a:endParaRPr lang="tr-TR" sz="4400" b="1" i="0" u="none" strike="noStrike" baseline="0" dirty="0">
              <a:solidFill>
                <a:schemeClr val="accent1">
                  <a:lumMod val="75000"/>
                </a:schemeClr>
              </a:solidFill>
              <a:latin typeface="SegoeUI-Bold"/>
            </a:endParaRPr>
          </a:p>
          <a:p>
            <a:pPr algn="l"/>
            <a:endParaRPr lang="tr-TR" sz="2000" b="1" dirty="0">
              <a:solidFill>
                <a:srgbClr val="3499DC"/>
              </a:solidFill>
              <a:latin typeface="SegoeUI-Bold"/>
            </a:endParaRPr>
          </a:p>
          <a:p>
            <a:pPr algn="l"/>
            <a:r>
              <a:rPr lang="tr-TR" sz="3600" b="0" i="0" u="none" strike="noStrike" baseline="0" dirty="0">
                <a:solidFill>
                  <a:srgbClr val="000000"/>
                </a:solidFill>
                <a:latin typeface="SegoeUISymbol"/>
              </a:rPr>
              <a:t>▶ </a:t>
            </a:r>
            <a:r>
              <a:rPr lang="tr-TR" sz="3600" b="0" i="0" u="none" strike="noStrike" baseline="0" dirty="0" err="1">
                <a:solidFill>
                  <a:srgbClr val="000000"/>
                </a:solidFill>
                <a:latin typeface="SegoeUI"/>
              </a:rPr>
              <a:t>Icebreaking</a:t>
            </a:r>
            <a:endParaRPr lang="tr-TR" sz="3600" b="0" i="0" u="none" strike="noStrike" baseline="0" dirty="0">
              <a:solidFill>
                <a:srgbClr val="000000"/>
              </a:solidFill>
              <a:latin typeface="SegoeUI"/>
            </a:endParaRPr>
          </a:p>
          <a:p>
            <a:pPr algn="l"/>
            <a:endParaRPr lang="tr-TR" b="0" i="0" u="none" strike="noStrike" baseline="0" dirty="0">
              <a:solidFill>
                <a:srgbClr val="000000"/>
              </a:solidFill>
              <a:latin typeface="SegoeUI"/>
            </a:endParaRPr>
          </a:p>
          <a:p>
            <a:pPr algn="l"/>
            <a:r>
              <a:rPr lang="tr-TR" sz="3600" b="0" i="0" u="none" strike="noStrike" baseline="0" dirty="0">
                <a:solidFill>
                  <a:srgbClr val="000000"/>
                </a:solidFill>
                <a:latin typeface="SegoeUISymbol"/>
              </a:rPr>
              <a:t>▶ Ask </a:t>
            </a:r>
            <a:r>
              <a:rPr lang="tr-TR" sz="3600" b="0" i="0" u="none" strike="noStrike" baseline="0" dirty="0" err="1">
                <a:solidFill>
                  <a:srgbClr val="000000"/>
                </a:solidFill>
                <a:latin typeface="SegoeUI"/>
              </a:rPr>
              <a:t>Questions</a:t>
            </a:r>
            <a:endParaRPr lang="tr-TR" sz="3600" b="0" i="0" u="none" strike="noStrike" baseline="0" dirty="0">
              <a:solidFill>
                <a:srgbClr val="000000"/>
              </a:solidFill>
              <a:latin typeface="SegoeUI"/>
            </a:endParaRPr>
          </a:p>
          <a:p>
            <a:pPr algn="l"/>
            <a:endParaRPr lang="tr-TR" b="0" i="0" u="none" strike="noStrike" baseline="0" dirty="0">
              <a:solidFill>
                <a:srgbClr val="000000"/>
              </a:solidFill>
              <a:latin typeface="SegoeUI"/>
            </a:endParaRPr>
          </a:p>
          <a:p>
            <a:pPr algn="l"/>
            <a:r>
              <a:rPr lang="tr-TR" sz="3600" b="0" i="0" u="none" strike="noStrike" baseline="0" dirty="0">
                <a:solidFill>
                  <a:srgbClr val="000000"/>
                </a:solidFill>
                <a:latin typeface="SegoeUISymbol"/>
              </a:rPr>
              <a:t>▶ </a:t>
            </a:r>
            <a:r>
              <a:rPr lang="tr-TR" sz="3600" b="0" i="0" u="none" strike="noStrike" baseline="0" dirty="0" err="1">
                <a:solidFill>
                  <a:srgbClr val="000000"/>
                </a:solidFill>
                <a:latin typeface="SegoeUI"/>
              </a:rPr>
              <a:t>Interview</a:t>
            </a:r>
            <a:r>
              <a:rPr lang="tr-TR" sz="3600" b="0" i="0" u="none" strike="noStrike" baseline="0" dirty="0">
                <a:solidFill>
                  <a:srgbClr val="000000"/>
                </a:solidFill>
                <a:latin typeface="SegoeUI"/>
              </a:rPr>
              <a:t> </a:t>
            </a:r>
            <a:r>
              <a:rPr lang="tr-TR" sz="3600" b="0" i="0" u="none" strike="noStrike" baseline="0" dirty="0" err="1">
                <a:solidFill>
                  <a:srgbClr val="000000"/>
                </a:solidFill>
                <a:latin typeface="SegoeUI"/>
              </a:rPr>
              <a:t>Questions</a:t>
            </a:r>
            <a:endParaRPr lang="tr-TR" sz="3600" b="0" i="0" u="none" strike="noStrike" baseline="0" dirty="0">
              <a:solidFill>
                <a:srgbClr val="000000"/>
              </a:solidFill>
              <a:latin typeface="SegoeUI"/>
            </a:endParaRPr>
          </a:p>
          <a:p>
            <a:pPr algn="l"/>
            <a:endParaRPr lang="tr-TR" b="0" i="0" u="none" strike="noStrike" baseline="0" dirty="0">
              <a:solidFill>
                <a:srgbClr val="000000"/>
              </a:solidFill>
              <a:latin typeface="SegoeUI"/>
            </a:endParaRPr>
          </a:p>
          <a:p>
            <a:pPr algn="l"/>
            <a:r>
              <a:rPr lang="tr-TR" sz="3600" b="0" i="0" u="none" strike="noStrike" baseline="0" dirty="0">
                <a:solidFill>
                  <a:srgbClr val="000000"/>
                </a:solidFill>
                <a:latin typeface="SegoeUISymbol"/>
              </a:rPr>
              <a:t>▶ </a:t>
            </a:r>
            <a:r>
              <a:rPr lang="tr-TR" sz="3600" b="0" i="0" u="none" strike="noStrike" baseline="0" dirty="0" err="1">
                <a:solidFill>
                  <a:srgbClr val="000000"/>
                </a:solidFill>
                <a:latin typeface="SegoeUI"/>
              </a:rPr>
              <a:t>Coding</a:t>
            </a:r>
            <a:r>
              <a:rPr lang="tr-TR" sz="3600" b="0" i="0" u="none" strike="noStrike" baseline="0" dirty="0">
                <a:solidFill>
                  <a:srgbClr val="000000"/>
                </a:solidFill>
                <a:latin typeface="SegoeUI"/>
              </a:rPr>
              <a:t> Challenge</a:t>
            </a:r>
          </a:p>
          <a:p>
            <a:pPr algn="l"/>
            <a:endParaRPr lang="tr-TR" b="0" i="0" u="none" strike="noStrike" baseline="0" dirty="0">
              <a:solidFill>
                <a:srgbClr val="000000"/>
              </a:solidFill>
              <a:latin typeface="SegoeUI"/>
            </a:endParaRPr>
          </a:p>
          <a:p>
            <a:pPr algn="l"/>
            <a:r>
              <a:rPr lang="tr-TR" sz="3600" b="0" i="0" u="none" strike="noStrike" baseline="0" dirty="0">
                <a:solidFill>
                  <a:srgbClr val="000000"/>
                </a:solidFill>
                <a:latin typeface="SegoeUISymbol"/>
              </a:rPr>
              <a:t>▶ </a:t>
            </a:r>
            <a:r>
              <a:rPr lang="tr-TR" sz="3600" b="0" i="0" u="none" strike="noStrike" baseline="0" dirty="0" err="1">
                <a:solidFill>
                  <a:srgbClr val="000000"/>
                </a:solidFill>
                <a:latin typeface="SegoeUISymbol"/>
              </a:rPr>
              <a:t>Closing</a:t>
            </a:r>
            <a:endParaRPr lang="tr-TR" sz="3600" dirty="0"/>
          </a:p>
        </p:txBody>
      </p:sp>
    </p:spTree>
    <p:extLst>
      <p:ext uri="{BB962C8B-B14F-4D97-AF65-F5344CB8AC3E}">
        <p14:creationId xmlns:p14="http://schemas.microsoft.com/office/powerpoint/2010/main" val="43512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15A3A308-908D-4953-5DA4-EBC0E2739D4B}"/>
              </a:ext>
            </a:extLst>
          </p:cNvPr>
          <p:cNvPicPr>
            <a:picLocks noChangeAspect="1"/>
          </p:cNvPicPr>
          <p:nvPr/>
        </p:nvPicPr>
        <p:blipFill>
          <a:blip r:embed="rId2"/>
          <a:stretch>
            <a:fillRect/>
          </a:stretch>
        </p:blipFill>
        <p:spPr>
          <a:xfrm>
            <a:off x="250317" y="542616"/>
            <a:ext cx="11906520" cy="6590347"/>
          </a:xfrm>
          <a:prstGeom prst="rect">
            <a:avLst/>
          </a:prstGeom>
        </p:spPr>
      </p:pic>
      <p:sp>
        <p:nvSpPr>
          <p:cNvPr id="2" name="Başlık 1">
            <a:extLst>
              <a:ext uri="{FF2B5EF4-FFF2-40B4-BE49-F238E27FC236}">
                <a16:creationId xmlns:a16="http://schemas.microsoft.com/office/drawing/2014/main" id="{7312B830-23EE-79EB-9AB9-CB9EE7EC4E92}"/>
              </a:ext>
            </a:extLst>
          </p:cNvPr>
          <p:cNvSpPr>
            <a:spLocks noGrp="1"/>
          </p:cNvSpPr>
          <p:nvPr>
            <p:ph type="title"/>
          </p:nvPr>
        </p:nvSpPr>
        <p:spPr>
          <a:xfrm>
            <a:off x="493955" y="386640"/>
            <a:ext cx="10515600" cy="1325563"/>
          </a:xfrm>
        </p:spPr>
        <p:txBody>
          <a:bodyPr/>
          <a:lstStyle/>
          <a:p>
            <a:r>
              <a:rPr lang="tr-TR" b="1" dirty="0" err="1">
                <a:solidFill>
                  <a:schemeClr val="accent1">
                    <a:lumMod val="75000"/>
                  </a:schemeClr>
                </a:solidFill>
                <a:latin typeface="SegoeUISymbol"/>
              </a:rPr>
              <a:t>Ice</a:t>
            </a:r>
            <a:r>
              <a:rPr lang="tr-TR" b="1" dirty="0">
                <a:solidFill>
                  <a:schemeClr val="accent1">
                    <a:lumMod val="75000"/>
                  </a:schemeClr>
                </a:solidFill>
                <a:latin typeface="SegoeUISymbol"/>
              </a:rPr>
              <a:t> </a:t>
            </a:r>
            <a:r>
              <a:rPr lang="tr-TR" b="1" dirty="0" err="1">
                <a:solidFill>
                  <a:schemeClr val="accent1">
                    <a:lumMod val="75000"/>
                  </a:schemeClr>
                </a:solidFill>
                <a:latin typeface="SegoeUISymbol"/>
              </a:rPr>
              <a:t>Breaking</a:t>
            </a:r>
            <a:endParaRPr lang="tr-TR" b="1" dirty="0">
              <a:solidFill>
                <a:schemeClr val="accent1">
                  <a:lumMod val="75000"/>
                </a:schemeClr>
              </a:solidFill>
            </a:endParaRPr>
          </a:p>
        </p:txBody>
      </p:sp>
      <p:sp>
        <p:nvSpPr>
          <p:cNvPr id="3" name="İçerik Yer Tutucusu 2">
            <a:extLst>
              <a:ext uri="{FF2B5EF4-FFF2-40B4-BE49-F238E27FC236}">
                <a16:creationId xmlns:a16="http://schemas.microsoft.com/office/drawing/2014/main" id="{F2E661F6-CE82-2019-B963-ACD1BE2F5A5B}"/>
              </a:ext>
            </a:extLst>
          </p:cNvPr>
          <p:cNvSpPr>
            <a:spLocks noGrp="1"/>
          </p:cNvSpPr>
          <p:nvPr>
            <p:ph idx="1"/>
          </p:nvPr>
        </p:nvSpPr>
        <p:spPr>
          <a:xfrm>
            <a:off x="493955" y="1868179"/>
            <a:ext cx="10515600" cy="4351338"/>
          </a:xfrm>
        </p:spPr>
        <p:txBody>
          <a:bodyPr>
            <a:normAutofit/>
          </a:bodyPr>
          <a:lstStyle/>
          <a:p>
            <a:pPr algn="l"/>
            <a:r>
              <a:rPr lang="fr-FR" sz="3200" b="0" i="0" u="none" strike="noStrike" baseline="0" dirty="0" err="1">
                <a:latin typeface="SegoeUI"/>
              </a:rPr>
              <a:t>Personal</a:t>
            </a:r>
            <a:r>
              <a:rPr lang="fr-FR" sz="3200" b="0" i="0" u="none" strike="noStrike" baseline="0" dirty="0">
                <a:latin typeface="SegoeUI"/>
              </a:rPr>
              <a:t> Questions (</a:t>
            </a:r>
            <a:r>
              <a:rPr lang="fr-FR" sz="3200" b="0" i="0" u="none" strike="noStrike" baseline="0" dirty="0" err="1">
                <a:latin typeface="SegoeUI"/>
              </a:rPr>
              <a:t>Study</a:t>
            </a:r>
            <a:r>
              <a:rPr lang="fr-FR" sz="3200" b="0" i="0" u="none" strike="noStrike" baseline="0" dirty="0">
                <a:latin typeface="SegoeUI"/>
              </a:rPr>
              <a:t> </a:t>
            </a:r>
            <a:r>
              <a:rPr lang="fr-FR" sz="3200" b="0" i="0" u="none" strike="noStrike" baseline="0" dirty="0" err="1">
                <a:latin typeface="SegoeUI"/>
              </a:rPr>
              <a:t>Environment</a:t>
            </a:r>
            <a:r>
              <a:rPr lang="fr-FR" sz="3200" b="0" i="0" u="none" strike="noStrike" baseline="0" dirty="0">
                <a:latin typeface="SegoeUI"/>
              </a:rPr>
              <a:t>, Kids etc.)</a:t>
            </a:r>
            <a:endParaRPr lang="tr-TR" sz="3200" b="0" i="0" u="none" strike="noStrike" baseline="0" dirty="0">
              <a:latin typeface="SegoeUI"/>
            </a:endParaRPr>
          </a:p>
          <a:p>
            <a:pPr algn="l"/>
            <a:endParaRPr lang="fr-FR" sz="3200" b="0" i="0" u="none" strike="noStrike" baseline="0" dirty="0">
              <a:latin typeface="SegoeUI"/>
            </a:endParaRPr>
          </a:p>
          <a:p>
            <a:pPr algn="l"/>
            <a:r>
              <a:rPr lang="en-US" sz="3200" b="0" i="0" u="none" strike="noStrike" baseline="0" dirty="0">
                <a:latin typeface="SegoeUI"/>
              </a:rPr>
              <a:t>Any challenges (Classes, Coding, AWS, studying, etc.)</a:t>
            </a:r>
            <a:endParaRPr lang="tr-TR" sz="3200" b="0" i="0" u="none" strike="noStrike" baseline="0" dirty="0">
              <a:latin typeface="SegoeUI"/>
            </a:endParaRPr>
          </a:p>
          <a:p>
            <a:pPr algn="l"/>
            <a:endParaRPr lang="en-US" sz="3200" b="0" i="0" u="none" strike="noStrike" baseline="0" dirty="0">
              <a:latin typeface="SegoeUI"/>
            </a:endParaRPr>
          </a:p>
          <a:p>
            <a:pPr algn="l"/>
            <a:r>
              <a:rPr lang="en-US" sz="3200" b="0" i="0" u="none" strike="noStrike" baseline="0" dirty="0">
                <a:latin typeface="SegoeUI"/>
              </a:rPr>
              <a:t>Ask how they’re studying, give personal advice.</a:t>
            </a:r>
            <a:endParaRPr lang="tr-TR" sz="3200" b="0" i="0" u="none" strike="noStrike" baseline="0" dirty="0">
              <a:latin typeface="SegoeUI"/>
            </a:endParaRPr>
          </a:p>
          <a:p>
            <a:pPr marL="0" indent="0" algn="l">
              <a:buNone/>
            </a:pPr>
            <a:endParaRPr lang="en-US" sz="3200" b="0" i="0" u="none" strike="noStrike" baseline="0" dirty="0">
              <a:latin typeface="SegoeUI"/>
            </a:endParaRPr>
          </a:p>
          <a:p>
            <a:pPr algn="l"/>
            <a:r>
              <a:rPr lang="en-US" sz="3200" b="0" i="0" u="none" strike="noStrike" baseline="0" dirty="0">
                <a:latin typeface="SegoeUI"/>
              </a:rPr>
              <a:t>Remind that practice makes perfect.</a:t>
            </a:r>
            <a:endParaRPr lang="tr-TR" sz="3200" dirty="0"/>
          </a:p>
        </p:txBody>
      </p:sp>
    </p:spTree>
    <p:extLst>
      <p:ext uri="{BB962C8B-B14F-4D97-AF65-F5344CB8AC3E}">
        <p14:creationId xmlns:p14="http://schemas.microsoft.com/office/powerpoint/2010/main" val="406162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12050E09-2A5A-8070-C177-532C0A576635}"/>
              </a:ext>
            </a:extLst>
          </p:cNvPr>
          <p:cNvSpPr txBox="1"/>
          <p:nvPr/>
        </p:nvSpPr>
        <p:spPr>
          <a:xfrm>
            <a:off x="351692" y="219481"/>
            <a:ext cx="11505363" cy="6032421"/>
          </a:xfrm>
          <a:prstGeom prst="rect">
            <a:avLst/>
          </a:prstGeom>
          <a:noFill/>
        </p:spPr>
        <p:txBody>
          <a:bodyPr wrap="square" rtlCol="0">
            <a:spAutoFit/>
          </a:bodyPr>
          <a:lstStyle/>
          <a:p>
            <a:pPr algn="l"/>
            <a:endParaRPr lang="tr-TR" sz="1800" b="1" i="0" u="none" strike="noStrike" baseline="0" dirty="0">
              <a:latin typeface="SegoeUI-Bold"/>
            </a:endParaRPr>
          </a:p>
          <a:p>
            <a:pPr algn="l"/>
            <a:endParaRPr lang="tr-TR" b="1" dirty="0">
              <a:latin typeface="SegoeUI-Bold"/>
            </a:endParaRPr>
          </a:p>
          <a:p>
            <a:pPr algn="l"/>
            <a:endParaRPr lang="tr-TR" b="1" dirty="0">
              <a:latin typeface="SegoeUI-Bold"/>
            </a:endParaRPr>
          </a:p>
          <a:p>
            <a:pPr algn="l"/>
            <a:endParaRPr lang="tr-TR" sz="1800" b="1" i="0" u="none" strike="noStrike" baseline="0" dirty="0">
              <a:latin typeface="SegoeUI-Bold"/>
            </a:endParaRPr>
          </a:p>
          <a:p>
            <a:pPr algn="l"/>
            <a:endParaRPr lang="tr-TR" b="1" dirty="0">
              <a:latin typeface="SegoeUI-Bold"/>
            </a:endParaRPr>
          </a:p>
          <a:p>
            <a:pPr algn="l"/>
            <a:endParaRPr lang="tr-TR" b="1" dirty="0">
              <a:latin typeface="SegoeUI-Bold"/>
            </a:endParaRPr>
          </a:p>
          <a:p>
            <a:pPr algn="l"/>
            <a:endParaRPr lang="tr-TR" b="1" dirty="0">
              <a:latin typeface="SegoeUI-Bold"/>
            </a:endParaRPr>
          </a:p>
          <a:p>
            <a:pPr algn="l"/>
            <a:endParaRPr lang="tr-TR" b="1" dirty="0">
              <a:latin typeface="SegoeUI-Bold"/>
            </a:endParaRPr>
          </a:p>
          <a:p>
            <a:pPr algn="l"/>
            <a:endParaRPr lang="tr-TR" b="1" dirty="0">
              <a:latin typeface="SegoeUI-Bold"/>
            </a:endParaRPr>
          </a:p>
          <a:p>
            <a:pPr algn="l"/>
            <a:endParaRPr lang="tr-TR" b="1" dirty="0">
              <a:latin typeface="SegoeUI-Bold"/>
            </a:endParaRPr>
          </a:p>
          <a:p>
            <a:pPr algn="l"/>
            <a:endParaRPr lang="tr-TR" b="1" dirty="0">
              <a:latin typeface="SegoeUI-Bold"/>
            </a:endParaRPr>
          </a:p>
          <a:p>
            <a:pPr algn="l"/>
            <a:endParaRPr lang="tr-TR" b="1" dirty="0">
              <a:latin typeface="SegoeUI-Bold"/>
            </a:endParaRPr>
          </a:p>
          <a:p>
            <a:pPr algn="l"/>
            <a:endParaRPr lang="tr-TR" b="1" dirty="0">
              <a:latin typeface="SegoeUI-Bold"/>
            </a:endParaRPr>
          </a:p>
          <a:p>
            <a:pPr algn="l"/>
            <a:endParaRPr lang="tr-TR" sz="800" b="1" i="0" u="none" strike="noStrike" baseline="0" dirty="0">
              <a:latin typeface="SegoeUI-Bold"/>
            </a:endParaRPr>
          </a:p>
          <a:p>
            <a:pPr algn="just"/>
            <a:r>
              <a:rPr lang="tr-TR" sz="1800" b="1" i="0" u="none" strike="noStrike" baseline="0" dirty="0">
                <a:latin typeface="SegoeUI-Bold"/>
              </a:rPr>
              <a:t>1. </a:t>
            </a:r>
            <a:r>
              <a:rPr lang="en-US" sz="1800" b="1" i="0" u="none" strike="noStrike" baseline="0" dirty="0">
                <a:latin typeface="SegoeUI-Bold"/>
              </a:rPr>
              <a:t>You are planning to serve a web application on the AWS Platform by using EC2 Instances. Which of the</a:t>
            </a:r>
            <a:r>
              <a:rPr lang="tr-TR" sz="1800" b="1" i="0" u="none" strike="noStrike" baseline="0" dirty="0">
                <a:latin typeface="SegoeUI-Bold"/>
              </a:rPr>
              <a:t> </a:t>
            </a:r>
            <a:r>
              <a:rPr lang="en-US" sz="1800" b="1" i="0" u="none" strike="noStrike" baseline="0" dirty="0">
                <a:latin typeface="SegoeUI-Bold"/>
              </a:rPr>
              <a:t>below principles would you adopt to ensure that even if some of the EC2 Instances crashes, you still have</a:t>
            </a:r>
            <a:r>
              <a:rPr lang="tr-TR" sz="1800" b="1" i="0" u="none" strike="noStrike" baseline="0" dirty="0">
                <a:latin typeface="SegoeUI-Bold"/>
              </a:rPr>
              <a:t> a </a:t>
            </a:r>
            <a:r>
              <a:rPr lang="tr-TR" sz="1800" b="1" i="0" u="none" strike="noStrike" baseline="0" dirty="0" err="1">
                <a:latin typeface="SegoeUI-Bold"/>
              </a:rPr>
              <a:t>working</a:t>
            </a:r>
            <a:r>
              <a:rPr lang="tr-TR" sz="1800" b="1" i="0" u="none" strike="noStrike" baseline="0" dirty="0">
                <a:latin typeface="SegoeUI-Bold"/>
              </a:rPr>
              <a:t> </a:t>
            </a:r>
            <a:r>
              <a:rPr lang="tr-TR" sz="1800" b="1" i="0" u="none" strike="noStrike" baseline="0" dirty="0" err="1">
                <a:latin typeface="SegoeUI-Bold"/>
              </a:rPr>
              <a:t>application</a:t>
            </a:r>
            <a:r>
              <a:rPr lang="tr-TR" sz="1800" b="1" i="0" u="none" strike="noStrike" baseline="0" dirty="0">
                <a:latin typeface="SegoeUI-Bold"/>
              </a:rPr>
              <a:t>? </a:t>
            </a:r>
          </a:p>
          <a:p>
            <a:pPr algn="l"/>
            <a:endParaRPr lang="tr-TR" sz="1800" b="1" i="0" u="none" strike="noStrike" baseline="0" dirty="0">
              <a:latin typeface="SegoeUI-Bold"/>
            </a:endParaRPr>
          </a:p>
          <a:p>
            <a:pPr algn="l"/>
            <a:r>
              <a:rPr lang="en-US" sz="1800" b="1" i="0" u="none" strike="noStrike" baseline="0" dirty="0">
                <a:latin typeface="SegoeUI-Bold"/>
              </a:rPr>
              <a:t>A. </a:t>
            </a:r>
            <a:r>
              <a:rPr lang="en-US" sz="1800" b="0" i="0" u="none" strike="noStrike" baseline="0" dirty="0">
                <a:latin typeface="SegoeUI"/>
              </a:rPr>
              <a:t>Using a scalable system</a:t>
            </a:r>
          </a:p>
          <a:p>
            <a:pPr algn="l"/>
            <a:r>
              <a:rPr lang="en-US" sz="1800" b="1" i="0" u="none" strike="noStrike" baseline="0" dirty="0">
                <a:latin typeface="SegoeUI-Bold"/>
              </a:rPr>
              <a:t>B. </a:t>
            </a:r>
            <a:r>
              <a:rPr lang="en-US" sz="1800" b="0" i="0" u="none" strike="noStrike" baseline="0" dirty="0">
                <a:latin typeface="SegoeUI"/>
              </a:rPr>
              <a:t>Using an elastic system</a:t>
            </a:r>
          </a:p>
          <a:p>
            <a:pPr algn="l"/>
            <a:r>
              <a:rPr lang="en-US" sz="1800" b="1" i="0" u="none" strike="noStrike" baseline="0" dirty="0">
                <a:latin typeface="SegoeUI-Bold"/>
              </a:rPr>
              <a:t>C. </a:t>
            </a:r>
            <a:r>
              <a:rPr lang="en-US" sz="1800" b="0" i="0" u="none" strike="noStrike" baseline="0" dirty="0">
                <a:latin typeface="SegoeUI"/>
              </a:rPr>
              <a:t>Using a regional system</a:t>
            </a:r>
          </a:p>
          <a:p>
            <a:pPr algn="l"/>
            <a:r>
              <a:rPr lang="en-US" sz="1800" b="1" i="0" u="none" strike="noStrike" baseline="0" dirty="0">
                <a:latin typeface="SegoeUI-Bold"/>
                <a:hlinkClick r:id="rId3"/>
              </a:rPr>
              <a:t>D. </a:t>
            </a:r>
            <a:r>
              <a:rPr lang="en-US" sz="1800" b="0" i="0" u="none" strike="noStrike" baseline="0" dirty="0">
                <a:latin typeface="SegoeUI"/>
                <a:hlinkClick r:id="rId3"/>
              </a:rPr>
              <a:t>Using a fault tolerant system</a:t>
            </a:r>
            <a:endParaRPr lang="tr-TR" dirty="0"/>
          </a:p>
        </p:txBody>
      </p:sp>
      <p:pic>
        <p:nvPicPr>
          <p:cNvPr id="12" name="Resim 11">
            <a:extLst>
              <a:ext uri="{FF2B5EF4-FFF2-40B4-BE49-F238E27FC236}">
                <a16:creationId xmlns:a16="http://schemas.microsoft.com/office/drawing/2014/main" id="{787574B8-9169-49FF-B47D-245A1D2C1BC1}"/>
              </a:ext>
            </a:extLst>
          </p:cNvPr>
          <p:cNvPicPr>
            <a:picLocks noChangeAspect="1"/>
          </p:cNvPicPr>
          <p:nvPr/>
        </p:nvPicPr>
        <p:blipFill>
          <a:blip r:embed="rId4"/>
          <a:stretch>
            <a:fillRect/>
          </a:stretch>
        </p:blipFill>
        <p:spPr>
          <a:xfrm>
            <a:off x="2542233" y="387275"/>
            <a:ext cx="7524340" cy="3368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0503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7CD14E27-356B-33D8-4340-9AA8E7043CCB}"/>
              </a:ext>
            </a:extLst>
          </p:cNvPr>
          <p:cNvSpPr txBox="1"/>
          <p:nvPr/>
        </p:nvSpPr>
        <p:spPr>
          <a:xfrm>
            <a:off x="331595" y="3878663"/>
            <a:ext cx="11575702" cy="2308324"/>
          </a:xfrm>
          <a:prstGeom prst="rect">
            <a:avLst/>
          </a:prstGeom>
          <a:noFill/>
        </p:spPr>
        <p:txBody>
          <a:bodyPr wrap="square" rtlCol="0">
            <a:spAutoFit/>
          </a:bodyPr>
          <a:lstStyle/>
          <a:p>
            <a:pPr algn="just"/>
            <a:r>
              <a:rPr lang="en-US" sz="1800" b="1" i="0" u="none" strike="noStrike" baseline="0" dirty="0">
                <a:latin typeface="SegoeUI-Bold"/>
              </a:rPr>
              <a:t>2. The company you work for is considering migrating to AWS. They are concerned about cost and the</a:t>
            </a:r>
            <a:r>
              <a:rPr lang="tr-TR" sz="1800" b="1" i="0" u="none" strike="noStrike" baseline="0" dirty="0">
                <a:latin typeface="SegoeUI-Bold"/>
              </a:rPr>
              <a:t> </a:t>
            </a:r>
            <a:r>
              <a:rPr lang="en-US" sz="1800" b="1" i="0" u="none" strike="noStrike" baseline="0" dirty="0">
                <a:latin typeface="SegoeUI-Bold"/>
              </a:rPr>
              <a:t>initial investment needed. Which of the following features of AWS pricing helps lower the initial</a:t>
            </a:r>
            <a:r>
              <a:rPr lang="tr-TR" sz="1800" b="1" i="0" u="none" strike="noStrike" baseline="0" dirty="0">
                <a:latin typeface="SegoeUI-Bold"/>
              </a:rPr>
              <a:t>  </a:t>
            </a:r>
            <a:r>
              <a:rPr lang="en-US" sz="1800" b="1" i="0" u="none" strike="noStrike" baseline="0" dirty="0">
                <a:latin typeface="SegoeUI-Bold"/>
              </a:rPr>
              <a:t>investment amount needed? Choose 3 answers from the options given below:</a:t>
            </a:r>
            <a:endParaRPr lang="tr-TR" sz="1800" b="1" i="0" u="none" strike="noStrike" baseline="0" dirty="0">
              <a:latin typeface="SegoeUI-Bold"/>
            </a:endParaRPr>
          </a:p>
          <a:p>
            <a:pPr algn="l"/>
            <a:endParaRPr lang="en-US" sz="1800" b="1" i="0" u="none" strike="noStrike" baseline="0" dirty="0">
              <a:latin typeface="SegoeUI-Bold"/>
            </a:endParaRPr>
          </a:p>
          <a:p>
            <a:pPr algn="l"/>
            <a:r>
              <a:rPr lang="en-US" sz="1800" b="1" i="0" u="none" strike="noStrike" baseline="0" dirty="0">
                <a:latin typeface="SegoeUI-Bold"/>
              </a:rPr>
              <a:t>A. </a:t>
            </a:r>
            <a:r>
              <a:rPr lang="en-US" sz="1800" b="0" i="0" u="none" strike="noStrike" baseline="0" dirty="0">
                <a:latin typeface="SegoeUI"/>
              </a:rPr>
              <a:t>The ability to choose the lowest cost vendor</a:t>
            </a:r>
          </a:p>
          <a:p>
            <a:pPr algn="l"/>
            <a:r>
              <a:rPr lang="en-US" sz="1800" b="1" i="0" u="none" strike="noStrike" baseline="0" dirty="0">
                <a:latin typeface="SegoeUI-Bold"/>
              </a:rPr>
              <a:t>B. </a:t>
            </a:r>
            <a:r>
              <a:rPr lang="en-US" sz="1800" b="0" i="0" u="none" strike="noStrike" baseline="0" dirty="0">
                <a:latin typeface="SegoeUI"/>
              </a:rPr>
              <a:t>The ability to pay as you go</a:t>
            </a:r>
          </a:p>
          <a:p>
            <a:pPr algn="l"/>
            <a:r>
              <a:rPr lang="tr-TR" sz="1800" b="1" i="0" u="none" strike="noStrike" baseline="0" dirty="0">
                <a:latin typeface="SegoeUI-Bold"/>
              </a:rPr>
              <a:t>C. </a:t>
            </a:r>
            <a:r>
              <a:rPr lang="tr-TR" sz="1800" b="0" i="0" u="none" strike="noStrike" baseline="0" dirty="0">
                <a:latin typeface="SegoeUI"/>
              </a:rPr>
              <a:t>No </a:t>
            </a:r>
            <a:r>
              <a:rPr lang="tr-TR" sz="1800" b="0" i="0" u="none" strike="noStrike" baseline="0" dirty="0" err="1">
                <a:latin typeface="SegoeUI"/>
              </a:rPr>
              <a:t>upfront</a:t>
            </a:r>
            <a:r>
              <a:rPr lang="tr-TR" sz="1800" b="0" i="0" u="none" strike="noStrike" baseline="0" dirty="0">
                <a:latin typeface="SegoeUI"/>
              </a:rPr>
              <a:t> </a:t>
            </a:r>
            <a:r>
              <a:rPr lang="tr-TR" sz="1800" b="0" i="0" u="none" strike="noStrike" baseline="0" dirty="0" err="1">
                <a:latin typeface="SegoeUI"/>
              </a:rPr>
              <a:t>costs</a:t>
            </a:r>
            <a:endParaRPr lang="tr-TR" sz="1800" b="0" i="0" u="none" strike="noStrike" baseline="0" dirty="0">
              <a:latin typeface="SegoeUI"/>
            </a:endParaRPr>
          </a:p>
          <a:p>
            <a:pPr algn="l"/>
            <a:r>
              <a:rPr lang="en-US" sz="1800" b="1" i="0" u="none" strike="noStrike" baseline="0" dirty="0">
                <a:latin typeface="SegoeUI-Bold"/>
              </a:rPr>
              <a:t>D. </a:t>
            </a:r>
            <a:r>
              <a:rPr lang="en-US" sz="1800" b="0" i="0" u="none" strike="noStrike" baseline="0" dirty="0">
                <a:latin typeface="SegoeUI"/>
              </a:rPr>
              <a:t>Discounts for upfront payments</a:t>
            </a:r>
            <a:endParaRPr lang="tr-TR" dirty="0"/>
          </a:p>
        </p:txBody>
      </p:sp>
      <p:pic>
        <p:nvPicPr>
          <p:cNvPr id="6" name="Resim 5">
            <a:extLst>
              <a:ext uri="{FF2B5EF4-FFF2-40B4-BE49-F238E27FC236}">
                <a16:creationId xmlns:a16="http://schemas.microsoft.com/office/drawing/2014/main" id="{8656F652-0C09-B8BC-7E8E-4DEBECCF2053}"/>
              </a:ext>
            </a:extLst>
          </p:cNvPr>
          <p:cNvPicPr>
            <a:picLocks noChangeAspect="1"/>
          </p:cNvPicPr>
          <p:nvPr/>
        </p:nvPicPr>
        <p:blipFill rotWithShape="1">
          <a:blip r:embed="rId3"/>
          <a:srcRect t="14976"/>
          <a:stretch/>
        </p:blipFill>
        <p:spPr>
          <a:xfrm>
            <a:off x="1962915" y="548639"/>
            <a:ext cx="8657194" cy="3330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839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01571415-9541-96A8-3033-F4C330F056B6}"/>
              </a:ext>
            </a:extLst>
          </p:cNvPr>
          <p:cNvSpPr txBox="1"/>
          <p:nvPr/>
        </p:nvSpPr>
        <p:spPr>
          <a:xfrm>
            <a:off x="331596" y="3858568"/>
            <a:ext cx="11575701" cy="2585323"/>
          </a:xfrm>
          <a:prstGeom prst="rect">
            <a:avLst/>
          </a:prstGeom>
          <a:noFill/>
        </p:spPr>
        <p:txBody>
          <a:bodyPr wrap="square" rtlCol="0">
            <a:spAutoFit/>
          </a:bodyPr>
          <a:lstStyle/>
          <a:p>
            <a:pPr algn="just"/>
            <a:r>
              <a:rPr lang="en-US" sz="1800" b="1" i="0" u="none" strike="noStrike" baseline="0" dirty="0">
                <a:latin typeface="SegoeUI-Bold"/>
              </a:rPr>
              <a:t>3. Which EC2 pricing model enables you to bid whatever price you want for instance capacity providing</a:t>
            </a:r>
            <a:r>
              <a:rPr lang="tr-TR" sz="1800" b="1" i="0" u="none" strike="noStrike" baseline="0" dirty="0">
                <a:latin typeface="SegoeUI-Bold"/>
              </a:rPr>
              <a:t> </a:t>
            </a:r>
            <a:r>
              <a:rPr lang="en-US" sz="1800" b="1" i="0" u="none" strike="noStrike" baseline="0" dirty="0">
                <a:latin typeface="SegoeUI-Bold"/>
              </a:rPr>
              <a:t>for even greater savings if your applications have flexible start and end times. If the instance is</a:t>
            </a:r>
            <a:r>
              <a:rPr lang="tr-TR" sz="1800" b="1" i="0" u="none" strike="noStrike" baseline="0" dirty="0">
                <a:latin typeface="SegoeUI-Bold"/>
              </a:rPr>
              <a:t> </a:t>
            </a:r>
            <a:r>
              <a:rPr lang="en-US" sz="1800" b="1" i="0" u="none" strike="noStrike" baseline="0" dirty="0">
                <a:latin typeface="SegoeUI-Bold"/>
              </a:rPr>
              <a:t>terminated by Amazon EC2, you will not be charged for a partial hour of usage. However, if you</a:t>
            </a:r>
            <a:r>
              <a:rPr lang="tr-TR" sz="1800" b="1" i="0" u="none" strike="noStrike" baseline="0" dirty="0">
                <a:latin typeface="SegoeUI-Bold"/>
              </a:rPr>
              <a:t> </a:t>
            </a:r>
            <a:r>
              <a:rPr lang="en-US" sz="1800" b="1" i="0" u="none" strike="noStrike" baseline="0" dirty="0">
                <a:latin typeface="SegoeUI-Bold"/>
              </a:rPr>
              <a:t>terminate the instance yourself, you will be charged for any hour in which the instance ran.</a:t>
            </a:r>
            <a:endParaRPr lang="tr-TR" sz="1800" b="1" i="0" u="none" strike="noStrike" baseline="0" dirty="0">
              <a:latin typeface="SegoeUI-Bold"/>
            </a:endParaRPr>
          </a:p>
          <a:p>
            <a:pPr algn="just"/>
            <a:endParaRPr lang="en-US" sz="1800" b="1" i="0" u="none" strike="noStrike" baseline="0" dirty="0">
              <a:latin typeface="SegoeUI-Bold"/>
            </a:endParaRPr>
          </a:p>
          <a:p>
            <a:pPr algn="l"/>
            <a:r>
              <a:rPr lang="tr-TR" sz="1800" b="1" i="0" u="none" strike="noStrike" baseline="0" dirty="0">
                <a:latin typeface="SegoeUI-Bold"/>
                <a:hlinkClick r:id="rId3"/>
              </a:rPr>
              <a:t>A. </a:t>
            </a:r>
            <a:r>
              <a:rPr lang="tr-TR" sz="1800" b="0" i="0" u="none" strike="noStrike" baseline="0" dirty="0">
                <a:latin typeface="SegoeUI"/>
                <a:hlinkClick r:id="rId3"/>
              </a:rPr>
              <a:t>Spot</a:t>
            </a:r>
            <a:endParaRPr lang="tr-TR" sz="1800" b="0" i="0" u="none" strike="noStrike" baseline="0" dirty="0">
              <a:latin typeface="SegoeUI"/>
            </a:endParaRPr>
          </a:p>
          <a:p>
            <a:pPr algn="l"/>
            <a:r>
              <a:rPr lang="tr-TR" sz="1800" b="1" i="0" u="none" strike="noStrike" baseline="0" dirty="0">
                <a:latin typeface="SegoeUI-Bold"/>
                <a:hlinkClick r:id="rId4"/>
              </a:rPr>
              <a:t>B. </a:t>
            </a:r>
            <a:r>
              <a:rPr lang="tr-TR" sz="1800" b="0" i="0" u="none" strike="noStrike" baseline="0" dirty="0" err="1">
                <a:latin typeface="SegoeUI"/>
                <a:hlinkClick r:id="rId4"/>
              </a:rPr>
              <a:t>Dedicated</a:t>
            </a:r>
            <a:r>
              <a:rPr lang="tr-TR" sz="1800" b="0" i="0" u="none" strike="noStrike" baseline="0" dirty="0">
                <a:latin typeface="SegoeUI"/>
                <a:hlinkClick r:id="rId4"/>
              </a:rPr>
              <a:t> host</a:t>
            </a:r>
            <a:endParaRPr lang="tr-TR" sz="1800" b="0" i="0" u="none" strike="noStrike" baseline="0" dirty="0">
              <a:latin typeface="SegoeUI"/>
            </a:endParaRPr>
          </a:p>
          <a:p>
            <a:pPr algn="l"/>
            <a:r>
              <a:rPr lang="tr-TR" sz="1800" b="1" i="0" u="none" strike="noStrike" baseline="0" dirty="0">
                <a:latin typeface="SegoeUI-Bold"/>
                <a:hlinkClick r:id="rId5"/>
              </a:rPr>
              <a:t>C. </a:t>
            </a:r>
            <a:r>
              <a:rPr lang="tr-TR" sz="1800" b="0" i="0" u="none" strike="noStrike" baseline="0" dirty="0">
                <a:latin typeface="SegoeUI"/>
                <a:hlinkClick r:id="rId5"/>
              </a:rPr>
              <a:t>On </a:t>
            </a:r>
            <a:r>
              <a:rPr lang="tr-TR" sz="1800" b="0" i="0" u="none" strike="noStrike" baseline="0" dirty="0" err="1">
                <a:latin typeface="SegoeUI"/>
                <a:hlinkClick r:id="rId5"/>
              </a:rPr>
              <a:t>Demand</a:t>
            </a:r>
            <a:endParaRPr lang="tr-TR" sz="1800" b="0" i="0" u="none" strike="noStrike" baseline="0" dirty="0">
              <a:latin typeface="SegoeUI"/>
            </a:endParaRPr>
          </a:p>
          <a:p>
            <a:pPr algn="l"/>
            <a:r>
              <a:rPr lang="tr-TR" sz="1800" b="1" i="0" u="none" strike="noStrike" baseline="0" dirty="0">
                <a:latin typeface="SegoeUI-Bold"/>
                <a:hlinkClick r:id="rId6"/>
              </a:rPr>
              <a:t>D. </a:t>
            </a:r>
            <a:r>
              <a:rPr lang="tr-TR" sz="1800" b="0" i="0" u="none" strike="noStrike" baseline="0" dirty="0" err="1">
                <a:latin typeface="SegoeUI"/>
                <a:hlinkClick r:id="rId6"/>
              </a:rPr>
              <a:t>Reserved</a:t>
            </a:r>
            <a:endParaRPr lang="tr-TR" dirty="0"/>
          </a:p>
        </p:txBody>
      </p:sp>
      <p:pic>
        <p:nvPicPr>
          <p:cNvPr id="6" name="Resim 5">
            <a:extLst>
              <a:ext uri="{FF2B5EF4-FFF2-40B4-BE49-F238E27FC236}">
                <a16:creationId xmlns:a16="http://schemas.microsoft.com/office/drawing/2014/main" id="{FA857148-255C-5DA2-95D8-F0350D90EBBF}"/>
              </a:ext>
            </a:extLst>
          </p:cNvPr>
          <p:cNvPicPr>
            <a:picLocks noChangeAspect="1"/>
          </p:cNvPicPr>
          <p:nvPr/>
        </p:nvPicPr>
        <p:blipFill>
          <a:blip r:embed="rId7"/>
          <a:stretch>
            <a:fillRect/>
          </a:stretch>
        </p:blipFill>
        <p:spPr>
          <a:xfrm>
            <a:off x="1473798" y="414108"/>
            <a:ext cx="9050344" cy="3444459"/>
          </a:xfrm>
          <a:prstGeom prst="rect">
            <a:avLst/>
          </a:prstGeom>
          <a:ln>
            <a:noFill/>
          </a:ln>
          <a:effectLst>
            <a:softEdge rad="112500"/>
          </a:effectLst>
        </p:spPr>
      </p:pic>
    </p:spTree>
    <p:extLst>
      <p:ext uri="{BB962C8B-B14F-4D97-AF65-F5344CB8AC3E}">
        <p14:creationId xmlns:p14="http://schemas.microsoft.com/office/powerpoint/2010/main" val="399033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031DC65B-2393-2CB0-81D5-0AA8692C7971}"/>
              </a:ext>
            </a:extLst>
          </p:cNvPr>
          <p:cNvSpPr txBox="1"/>
          <p:nvPr/>
        </p:nvSpPr>
        <p:spPr>
          <a:xfrm>
            <a:off x="7756263" y="1152949"/>
            <a:ext cx="4302382" cy="2308324"/>
          </a:xfrm>
          <a:prstGeom prst="rect">
            <a:avLst/>
          </a:prstGeom>
          <a:noFill/>
        </p:spPr>
        <p:txBody>
          <a:bodyPr wrap="square" rtlCol="0">
            <a:spAutoFit/>
          </a:bodyPr>
          <a:lstStyle/>
          <a:p>
            <a:pPr algn="just"/>
            <a:r>
              <a:rPr lang="en-US" sz="1800" b="1" i="0" u="none" strike="noStrike" baseline="0" dirty="0">
                <a:latin typeface="SegoeUI-Bold"/>
              </a:rPr>
              <a:t>4. Which IAM entity can you use to delegate access to your AWS resources to users, groups or services?</a:t>
            </a:r>
            <a:endParaRPr lang="tr-TR" sz="1800" b="1" i="0" u="none" strike="noStrike" baseline="0" dirty="0">
              <a:latin typeface="SegoeUI-Bold"/>
            </a:endParaRPr>
          </a:p>
          <a:p>
            <a:pPr algn="l"/>
            <a:endParaRPr lang="en-US" sz="1800" b="1" i="0" u="none" strike="noStrike" baseline="0" dirty="0">
              <a:latin typeface="SegoeUI-Bold"/>
            </a:endParaRPr>
          </a:p>
          <a:p>
            <a:pPr algn="l"/>
            <a:r>
              <a:rPr lang="tr-TR" sz="1800" b="1" i="0" u="none" strike="noStrike" baseline="0" dirty="0">
                <a:latin typeface="SegoeUI-Bold"/>
              </a:rPr>
              <a:t>A. </a:t>
            </a:r>
            <a:r>
              <a:rPr lang="tr-TR" sz="1800" b="0" i="0" u="none" strike="noStrike" baseline="0" dirty="0">
                <a:latin typeface="SegoeUI"/>
              </a:rPr>
              <a:t>IAM User</a:t>
            </a:r>
          </a:p>
          <a:p>
            <a:pPr algn="l"/>
            <a:r>
              <a:rPr lang="tr-TR" sz="1800" b="1" i="0" u="none" strike="noStrike" baseline="0" dirty="0">
                <a:latin typeface="SegoeUI-Bold"/>
                <a:hlinkClick r:id="rId3"/>
              </a:rPr>
              <a:t>B. </a:t>
            </a:r>
            <a:r>
              <a:rPr lang="tr-TR" sz="1800" b="0" i="0" u="none" strike="noStrike" baseline="0" dirty="0">
                <a:latin typeface="SegoeUI"/>
                <a:hlinkClick r:id="rId3"/>
              </a:rPr>
              <a:t>IAM Role</a:t>
            </a:r>
            <a:endParaRPr lang="tr-TR" sz="1800" b="0" i="0" u="none" strike="noStrike" baseline="0" dirty="0">
              <a:latin typeface="SegoeUI"/>
            </a:endParaRPr>
          </a:p>
          <a:p>
            <a:pPr algn="l"/>
            <a:r>
              <a:rPr lang="en-US" sz="1800" b="1" i="0" u="none" strike="noStrike" baseline="0" dirty="0">
                <a:latin typeface="SegoeUI-Bold"/>
              </a:rPr>
              <a:t>C. </a:t>
            </a:r>
            <a:r>
              <a:rPr lang="en-US" sz="1800" b="0" i="0" u="none" strike="noStrike" baseline="0" dirty="0">
                <a:latin typeface="SegoeUI"/>
              </a:rPr>
              <a:t>IAM Web Identity Federation</a:t>
            </a:r>
          </a:p>
          <a:p>
            <a:pPr algn="l"/>
            <a:r>
              <a:rPr lang="tr-TR" sz="1800" b="1" i="0" u="none" strike="noStrike" baseline="0" dirty="0">
                <a:latin typeface="SegoeUI-Bold"/>
              </a:rPr>
              <a:t>D. </a:t>
            </a:r>
            <a:r>
              <a:rPr lang="tr-TR" sz="1800" b="0" i="0" u="none" strike="noStrike" baseline="0" dirty="0">
                <a:latin typeface="SegoeUI"/>
              </a:rPr>
              <a:t>IAM </a:t>
            </a:r>
            <a:r>
              <a:rPr lang="tr-TR" sz="1800" b="0" i="0" u="none" strike="noStrike" baseline="0" dirty="0" err="1">
                <a:latin typeface="SegoeUI"/>
              </a:rPr>
              <a:t>Policy</a:t>
            </a:r>
            <a:endParaRPr lang="tr-TR" dirty="0"/>
          </a:p>
        </p:txBody>
      </p:sp>
      <p:pic>
        <p:nvPicPr>
          <p:cNvPr id="5" name="Resim 4">
            <a:extLst>
              <a:ext uri="{FF2B5EF4-FFF2-40B4-BE49-F238E27FC236}">
                <a16:creationId xmlns:a16="http://schemas.microsoft.com/office/drawing/2014/main" id="{359ED38E-B6F6-9366-D910-CA48C57B1881}"/>
              </a:ext>
            </a:extLst>
          </p:cNvPr>
          <p:cNvPicPr>
            <a:picLocks noChangeAspect="1"/>
          </p:cNvPicPr>
          <p:nvPr/>
        </p:nvPicPr>
        <p:blipFill>
          <a:blip r:embed="rId4"/>
          <a:stretch>
            <a:fillRect/>
          </a:stretch>
        </p:blipFill>
        <p:spPr>
          <a:xfrm>
            <a:off x="133355" y="479525"/>
            <a:ext cx="6918881" cy="6131858"/>
          </a:xfrm>
          <a:prstGeom prst="rect">
            <a:avLst/>
          </a:prstGeom>
        </p:spPr>
      </p:pic>
    </p:spTree>
    <p:extLst>
      <p:ext uri="{BB962C8B-B14F-4D97-AF65-F5344CB8AC3E}">
        <p14:creationId xmlns:p14="http://schemas.microsoft.com/office/powerpoint/2010/main" val="201958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2D9F0F0E-8F27-B9B2-73B6-26D7A01F74AD}"/>
              </a:ext>
            </a:extLst>
          </p:cNvPr>
          <p:cNvSpPr txBox="1"/>
          <p:nvPr/>
        </p:nvSpPr>
        <p:spPr>
          <a:xfrm>
            <a:off x="290456" y="4765638"/>
            <a:ext cx="11424621" cy="1754326"/>
          </a:xfrm>
          <a:prstGeom prst="rect">
            <a:avLst/>
          </a:prstGeom>
          <a:noFill/>
        </p:spPr>
        <p:txBody>
          <a:bodyPr wrap="square" rtlCol="0">
            <a:spAutoFit/>
          </a:bodyPr>
          <a:lstStyle/>
          <a:p>
            <a:pPr algn="l"/>
            <a:r>
              <a:rPr lang="en-US" sz="1800" b="1" i="0" u="none" strike="noStrike" baseline="0" dirty="0">
                <a:latin typeface="SegoeUI-Bold"/>
              </a:rPr>
              <a:t>5. What is an Amazon Machine Image (AMI)?</a:t>
            </a:r>
            <a:endParaRPr lang="tr-TR" sz="1800" b="1" i="0" u="none" strike="noStrike" baseline="0" dirty="0">
              <a:latin typeface="SegoeUI-Bold"/>
            </a:endParaRPr>
          </a:p>
          <a:p>
            <a:pPr algn="l"/>
            <a:endParaRPr lang="en-US" sz="1800" b="1" i="0" u="none" strike="noStrike" baseline="0" dirty="0">
              <a:latin typeface="SegoeUI-Bold"/>
            </a:endParaRPr>
          </a:p>
          <a:p>
            <a:pPr algn="l"/>
            <a:r>
              <a:rPr lang="en-US" sz="1800" b="1" i="0" u="none" strike="noStrike" baseline="0" dirty="0">
                <a:latin typeface="SegoeUI-Bold"/>
              </a:rPr>
              <a:t>A. </a:t>
            </a:r>
            <a:r>
              <a:rPr lang="en-US" sz="1800" b="0" i="0" u="none" strike="noStrike" baseline="0" dirty="0">
                <a:latin typeface="SegoeUI"/>
              </a:rPr>
              <a:t>Web service that provides resizable compute capacity in the cloud.</a:t>
            </a:r>
          </a:p>
          <a:p>
            <a:pPr algn="l"/>
            <a:r>
              <a:rPr lang="en-US" sz="1800" b="1" i="0" u="none" strike="noStrike" baseline="0" dirty="0">
                <a:latin typeface="SegoeUI-Bold"/>
                <a:hlinkClick r:id="rId3"/>
              </a:rPr>
              <a:t>B. </a:t>
            </a:r>
            <a:r>
              <a:rPr lang="en-US" sz="1800" b="0" i="0" u="none" strike="noStrike" baseline="0" dirty="0">
                <a:latin typeface="SegoeUI"/>
                <a:hlinkClick r:id="rId3"/>
              </a:rPr>
              <a:t>Template that provides the information required to launch an instance.</a:t>
            </a:r>
            <a:endParaRPr lang="en-US" sz="1800" b="0" i="0" u="none" strike="noStrike" baseline="0" dirty="0">
              <a:latin typeface="SegoeUI"/>
            </a:endParaRPr>
          </a:p>
          <a:p>
            <a:pPr algn="l"/>
            <a:r>
              <a:rPr lang="en-US" sz="1800" b="1" i="0" u="none" strike="noStrike" baseline="0" dirty="0">
                <a:latin typeface="SegoeUI-Bold"/>
              </a:rPr>
              <a:t>C. </a:t>
            </a:r>
            <a:r>
              <a:rPr lang="en-US" sz="1800" b="0" i="0" u="none" strike="noStrike" baseline="0" dirty="0">
                <a:latin typeface="SegoeUI"/>
              </a:rPr>
              <a:t>Reachable from the internet and is used for communication between your instances and the internet</a:t>
            </a:r>
          </a:p>
          <a:p>
            <a:pPr algn="l"/>
            <a:r>
              <a:rPr lang="it-IT" sz="1800" b="1" i="0" u="none" strike="noStrike" baseline="0" dirty="0">
                <a:latin typeface="SegoeUI-Bold"/>
              </a:rPr>
              <a:t>D. </a:t>
            </a:r>
            <a:r>
              <a:rPr lang="it-IT" sz="1800" b="0" i="0" u="none" strike="noStrike" baseline="0" dirty="0">
                <a:latin typeface="SegoeUI"/>
              </a:rPr>
              <a:t>Logical data centre in a Region.</a:t>
            </a:r>
            <a:endParaRPr lang="tr-TR" dirty="0"/>
          </a:p>
        </p:txBody>
      </p:sp>
      <p:pic>
        <p:nvPicPr>
          <p:cNvPr id="6" name="Resim 5">
            <a:extLst>
              <a:ext uri="{FF2B5EF4-FFF2-40B4-BE49-F238E27FC236}">
                <a16:creationId xmlns:a16="http://schemas.microsoft.com/office/drawing/2014/main" id="{29F5C4EF-6F8B-909D-385D-4D60FEE6AF19}"/>
              </a:ext>
            </a:extLst>
          </p:cNvPr>
          <p:cNvPicPr>
            <a:picLocks noChangeAspect="1"/>
          </p:cNvPicPr>
          <p:nvPr/>
        </p:nvPicPr>
        <p:blipFill>
          <a:blip r:embed="rId4"/>
          <a:stretch>
            <a:fillRect/>
          </a:stretch>
        </p:blipFill>
        <p:spPr>
          <a:xfrm>
            <a:off x="2056248" y="580349"/>
            <a:ext cx="7893036" cy="41099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7853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07943099-7FD5-2E80-4BF8-51D7FE91AD87}"/>
              </a:ext>
            </a:extLst>
          </p:cNvPr>
          <p:cNvSpPr txBox="1"/>
          <p:nvPr/>
        </p:nvSpPr>
        <p:spPr>
          <a:xfrm>
            <a:off x="236668" y="3718679"/>
            <a:ext cx="11456894" cy="3139321"/>
          </a:xfrm>
          <a:prstGeom prst="rect">
            <a:avLst/>
          </a:prstGeom>
          <a:noFill/>
        </p:spPr>
        <p:txBody>
          <a:bodyPr wrap="square" rtlCol="0">
            <a:spAutoFit/>
          </a:bodyPr>
          <a:lstStyle/>
          <a:p>
            <a:pPr algn="just"/>
            <a:r>
              <a:rPr lang="en-US" sz="1800" b="1" i="0" u="none" strike="noStrike" baseline="0" dirty="0">
                <a:latin typeface="SegoeUI-Bold"/>
              </a:rPr>
              <a:t>1. You are the IT manager at a furniture retailer and they are considering moving their web application to</a:t>
            </a:r>
            <a:r>
              <a:rPr lang="tr-TR" sz="1800" b="1" i="0" u="none" strike="noStrike" baseline="0" dirty="0">
                <a:latin typeface="SegoeUI-Bold"/>
              </a:rPr>
              <a:t> </a:t>
            </a:r>
            <a:r>
              <a:rPr lang="en-US" sz="1800" b="1" i="0" u="none" strike="noStrike" baseline="0" dirty="0">
                <a:latin typeface="SegoeUI-Bold"/>
              </a:rPr>
              <a:t>AWS. They currently collocate their servers in a collocation facility and the contract for this facility is now</a:t>
            </a:r>
            <a:r>
              <a:rPr lang="tr-TR" sz="1800" b="1" i="0" u="none" strike="noStrike" baseline="0" dirty="0">
                <a:latin typeface="SegoeUI-Bold"/>
              </a:rPr>
              <a:t> </a:t>
            </a:r>
            <a:r>
              <a:rPr lang="en-US" sz="1800" b="1" i="0" u="none" strike="noStrike" baseline="0" dirty="0">
                <a:latin typeface="SegoeUI-Bold"/>
              </a:rPr>
              <a:t>coming to an end. Management are comfortable signing a 3 year contract and want to get the cheapest</a:t>
            </a:r>
            <a:r>
              <a:rPr lang="tr-TR" sz="1800" b="1" i="0" u="none" strike="noStrike" baseline="0" dirty="0">
                <a:latin typeface="SegoeUI-Bold"/>
              </a:rPr>
              <a:t> </a:t>
            </a:r>
            <a:r>
              <a:rPr lang="en-US" sz="1800" b="1" i="0" u="none" strike="noStrike" baseline="0" dirty="0">
                <a:latin typeface="SegoeUI-Bold"/>
              </a:rPr>
              <a:t>web servers as possible while still maintaining availability. Their traffic is very steady and predictable.</a:t>
            </a:r>
            <a:r>
              <a:rPr lang="tr-TR" sz="1800" b="1" i="0" u="none" strike="noStrike" baseline="0" dirty="0">
                <a:latin typeface="SegoeUI-Bold"/>
              </a:rPr>
              <a:t> </a:t>
            </a:r>
            <a:r>
              <a:rPr lang="en-US" sz="1800" b="1" i="0" u="none" strike="noStrike" baseline="0" dirty="0">
                <a:latin typeface="SegoeUI-Bold"/>
              </a:rPr>
              <a:t>What EC2 pricing model would you recommend to maintain availability and to get the lowest cost price</a:t>
            </a:r>
            <a:r>
              <a:rPr lang="tr-TR" sz="1800" b="1" i="0" u="none" strike="noStrike" baseline="0" dirty="0">
                <a:latin typeface="SegoeUI-Bold"/>
              </a:rPr>
              <a:t> </a:t>
            </a:r>
            <a:r>
              <a:rPr lang="tr-TR" sz="1800" b="1" i="0" u="none" strike="noStrike" baseline="0" dirty="0" err="1">
                <a:latin typeface="SegoeUI-Bold"/>
              </a:rPr>
              <a:t>available</a:t>
            </a:r>
            <a:r>
              <a:rPr lang="tr-TR" sz="1800" b="1" i="0" u="none" strike="noStrike" baseline="0" dirty="0">
                <a:latin typeface="SegoeUI-Bold"/>
              </a:rPr>
              <a:t>?</a:t>
            </a:r>
          </a:p>
          <a:p>
            <a:pPr algn="just"/>
            <a:endParaRPr lang="tr-TR" sz="1800" b="1" i="0" u="none" strike="noStrike" baseline="0" dirty="0">
              <a:latin typeface="SegoeUI-Bold"/>
            </a:endParaRPr>
          </a:p>
          <a:p>
            <a:pPr algn="l"/>
            <a:r>
              <a:rPr lang="tr-TR" sz="1800" b="1" i="0" u="none" strike="noStrike" baseline="0" dirty="0">
                <a:latin typeface="SegoeUI-Bold"/>
              </a:rPr>
              <a:t>A. </a:t>
            </a:r>
            <a:r>
              <a:rPr lang="tr-TR" sz="1800" b="0" i="0" u="none" strike="noStrike" baseline="0" dirty="0">
                <a:latin typeface="SegoeUI"/>
              </a:rPr>
              <a:t>Spot </a:t>
            </a:r>
            <a:r>
              <a:rPr lang="tr-TR" sz="1800" b="0" i="0" u="none" strike="noStrike" baseline="0" dirty="0" err="1">
                <a:latin typeface="SegoeUI"/>
              </a:rPr>
              <a:t>Instances</a:t>
            </a:r>
            <a:endParaRPr lang="tr-TR" sz="1800" b="0" i="0" u="none" strike="noStrike" baseline="0" dirty="0">
              <a:latin typeface="SegoeUI"/>
            </a:endParaRPr>
          </a:p>
          <a:p>
            <a:pPr algn="l"/>
            <a:r>
              <a:rPr lang="tr-TR" sz="1800" b="1" i="0" u="none" strike="noStrike" baseline="0" dirty="0">
                <a:latin typeface="SegoeUI-Bold"/>
                <a:hlinkClick r:id="rId3"/>
              </a:rPr>
              <a:t>B. </a:t>
            </a:r>
            <a:r>
              <a:rPr lang="tr-TR" sz="1800" b="0" i="0" u="none" strike="noStrike" baseline="0" dirty="0" err="1">
                <a:latin typeface="SegoeUI"/>
                <a:hlinkClick r:id="rId3"/>
              </a:rPr>
              <a:t>Reserved</a:t>
            </a:r>
            <a:r>
              <a:rPr lang="tr-TR" sz="1800" b="0" i="0" u="none" strike="noStrike" baseline="0" dirty="0">
                <a:latin typeface="SegoeUI"/>
                <a:hlinkClick r:id="rId3"/>
              </a:rPr>
              <a:t> </a:t>
            </a:r>
            <a:r>
              <a:rPr lang="tr-TR" sz="1800" b="0" i="0" u="none" strike="noStrike" baseline="0" dirty="0" err="1">
                <a:latin typeface="SegoeUI"/>
                <a:hlinkClick r:id="rId3"/>
              </a:rPr>
              <a:t>Instances</a:t>
            </a:r>
            <a:endParaRPr lang="tr-TR" sz="1800" b="0" i="0" u="none" strike="noStrike" baseline="0" dirty="0">
              <a:latin typeface="SegoeUI"/>
            </a:endParaRPr>
          </a:p>
          <a:p>
            <a:pPr algn="l"/>
            <a:r>
              <a:rPr lang="tr-TR" sz="1800" b="1" i="0" u="none" strike="noStrike" baseline="0" dirty="0">
                <a:latin typeface="SegoeUI-Bold"/>
              </a:rPr>
              <a:t>C. </a:t>
            </a:r>
            <a:r>
              <a:rPr lang="tr-TR" sz="1800" b="0" i="0" u="none" strike="noStrike" baseline="0" dirty="0">
                <a:latin typeface="SegoeUI"/>
              </a:rPr>
              <a:t>On-</a:t>
            </a:r>
            <a:r>
              <a:rPr lang="tr-TR" sz="1800" b="0" i="0" u="none" strike="noStrike" baseline="0" dirty="0" err="1">
                <a:latin typeface="SegoeUI"/>
              </a:rPr>
              <a:t>Demand</a:t>
            </a:r>
            <a:endParaRPr lang="tr-TR" sz="1800" b="0" i="0" u="none" strike="noStrike" baseline="0" dirty="0">
              <a:latin typeface="SegoeUI"/>
            </a:endParaRPr>
          </a:p>
          <a:p>
            <a:pPr algn="l"/>
            <a:r>
              <a:rPr lang="tr-TR" sz="1800" b="1" i="0" u="none" strike="noStrike" baseline="0" dirty="0">
                <a:latin typeface="SegoeUI-Bold"/>
              </a:rPr>
              <a:t>D. </a:t>
            </a:r>
            <a:r>
              <a:rPr lang="tr-TR" sz="1800" b="0" i="0" u="none" strike="noStrike" baseline="0" dirty="0" err="1">
                <a:latin typeface="SegoeUI"/>
              </a:rPr>
              <a:t>Dedicated</a:t>
            </a:r>
            <a:r>
              <a:rPr lang="tr-TR" sz="1800" b="0" i="0" u="none" strike="noStrike" baseline="0" dirty="0">
                <a:latin typeface="SegoeUI"/>
              </a:rPr>
              <a:t> </a:t>
            </a:r>
            <a:r>
              <a:rPr lang="tr-TR" sz="1800" b="0" i="0" u="none" strike="noStrike" baseline="0" dirty="0" err="1">
                <a:latin typeface="SegoeUI"/>
              </a:rPr>
              <a:t>Instances</a:t>
            </a:r>
            <a:endParaRPr lang="tr-TR" dirty="0"/>
          </a:p>
        </p:txBody>
      </p:sp>
      <p:pic>
        <p:nvPicPr>
          <p:cNvPr id="6" name="Resim 5">
            <a:extLst>
              <a:ext uri="{FF2B5EF4-FFF2-40B4-BE49-F238E27FC236}">
                <a16:creationId xmlns:a16="http://schemas.microsoft.com/office/drawing/2014/main" id="{F171265C-05A3-7172-58D6-E230842A0DCB}"/>
              </a:ext>
            </a:extLst>
          </p:cNvPr>
          <p:cNvPicPr>
            <a:picLocks noChangeAspect="1"/>
          </p:cNvPicPr>
          <p:nvPr/>
        </p:nvPicPr>
        <p:blipFill>
          <a:blip r:embed="rId4"/>
          <a:stretch>
            <a:fillRect/>
          </a:stretch>
        </p:blipFill>
        <p:spPr>
          <a:xfrm>
            <a:off x="2522668" y="498116"/>
            <a:ext cx="7146664" cy="3139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796642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1562</TotalTime>
  <Words>1531</Words>
  <Application>Microsoft Office PowerPoint</Application>
  <PresentationFormat>Geniş ekran</PresentationFormat>
  <Paragraphs>122</Paragraphs>
  <Slides>15</Slides>
  <Notes>10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15</vt:i4>
      </vt:variant>
    </vt:vector>
  </HeadingPairs>
  <TitlesOfParts>
    <vt:vector size="25" baseType="lpstr">
      <vt:lpstr>AmazonEmber</vt:lpstr>
      <vt:lpstr>Arial</vt:lpstr>
      <vt:lpstr>Calibri</vt:lpstr>
      <vt:lpstr>Calibri Light</vt:lpstr>
      <vt:lpstr>Comic Sans MS</vt:lpstr>
      <vt:lpstr>Roboto</vt:lpstr>
      <vt:lpstr>SegoeUI</vt:lpstr>
      <vt:lpstr>SegoeUI-Bold</vt:lpstr>
      <vt:lpstr>SegoeUISymbol</vt:lpstr>
      <vt:lpstr>Office Teması</vt:lpstr>
      <vt:lpstr>PowerPoint Sunusu</vt:lpstr>
      <vt:lpstr>PowerPoint Sunusu</vt:lpstr>
      <vt:lpstr>Ice Breaking</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 Coding Challenge</vt:lpstr>
      <vt:lpstr>▶ Closing        Next week team lead goes to : Hilal teacher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Bu Bilgisayar</dc:creator>
  <cp:lastModifiedBy>Bu Bilgisayar</cp:lastModifiedBy>
  <cp:revision>27</cp:revision>
  <dcterms:created xsi:type="dcterms:W3CDTF">2023-01-04T08:57:10Z</dcterms:created>
  <dcterms:modified xsi:type="dcterms:W3CDTF">2023-01-06T17:17:16Z</dcterms:modified>
</cp:coreProperties>
</file>