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42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7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D766D4-45BB-473F-A57E-60F312FE79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B44B-CAEF-4C67-BC6D-6663D47C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4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C554-642E-B387-69CB-96499BF63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37491"/>
            <a:ext cx="8825658" cy="3329581"/>
          </a:xfrm>
        </p:spPr>
        <p:txBody>
          <a:bodyPr/>
          <a:lstStyle/>
          <a:p>
            <a:pPr algn="ctr"/>
            <a:r>
              <a:rPr lang="en-US" b="1" dirty="0"/>
              <a:t>Building a part of Watson</a:t>
            </a:r>
          </a:p>
        </p:txBody>
      </p:sp>
    </p:spTree>
    <p:extLst>
      <p:ext uri="{BB962C8B-B14F-4D97-AF65-F5344CB8AC3E}">
        <p14:creationId xmlns:p14="http://schemas.microsoft.com/office/powerpoint/2010/main" val="173601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5BC-1071-37FA-22E8-E0DB4E97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and Retrieval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63DD2-C939-4BB6-14E1-6704D2591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40" y="2195856"/>
            <a:ext cx="11517517" cy="648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BF1CC-10C1-A3B2-CBF9-F3F94826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11" y="3540340"/>
            <a:ext cx="7563186" cy="15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FE2A-D324-4B19-0910-A0AAFFE3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909E-752E-88F6-45E0-C25F026D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clue is preprocessed with the same analyzer as the content from the Wikipedia pages</a:t>
            </a:r>
          </a:p>
          <a:p>
            <a:r>
              <a:rPr lang="en-US" dirty="0"/>
              <a:t>- we use no synonyms, as it did not improve the results, but made them worse</a:t>
            </a:r>
          </a:p>
          <a:p>
            <a:r>
              <a:rPr lang="en-US" dirty="0"/>
              <a:t>- we use the category because it increases the search precision by providing additional context</a:t>
            </a:r>
          </a:p>
          <a:p>
            <a:r>
              <a:rPr lang="en-US" dirty="0"/>
              <a:t>- final form of the query: </a:t>
            </a:r>
            <a:r>
              <a:rPr lang="en-US" b="1" dirty="0"/>
              <a:t>CLUE OR CATEGORY </a:t>
            </a:r>
          </a:p>
        </p:txBody>
      </p:sp>
    </p:spTree>
    <p:extLst>
      <p:ext uri="{BB962C8B-B14F-4D97-AF65-F5344CB8AC3E}">
        <p14:creationId xmlns:p14="http://schemas.microsoft.com/office/powerpoint/2010/main" val="9100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71B5-6CB8-ED6E-1297-8767E8C8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Measuring performance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1C26A-B1C4-9276-223A-64A3D5602D1E}"/>
              </a:ext>
            </a:extLst>
          </p:cNvPr>
          <p:cNvSpPr txBox="1"/>
          <p:nvPr/>
        </p:nvSpPr>
        <p:spPr>
          <a:xfrm>
            <a:off x="906170" y="1853248"/>
            <a:ext cx="622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Mean Reciprocal Rank (MRR)</a:t>
            </a:r>
          </a:p>
          <a:p>
            <a:r>
              <a:rPr lang="en-US" dirty="0"/>
              <a:t>- suitable metric for systems that work with ranked lists and the relevance of an answer is binary</a:t>
            </a:r>
          </a:p>
          <a:p>
            <a:r>
              <a:rPr lang="en-US" dirty="0"/>
              <a:t>- measures the ability of a system to return relevant results</a:t>
            </a:r>
          </a:p>
          <a:p>
            <a:endParaRPr lang="en-US" dirty="0"/>
          </a:p>
          <a:p>
            <a:r>
              <a:rPr lang="en-US" b="1" dirty="0"/>
              <a:t>Results:</a:t>
            </a:r>
          </a:p>
          <a:p>
            <a:r>
              <a:rPr lang="en-US" dirty="0"/>
              <a:t>- for top 10: 0.688</a:t>
            </a:r>
          </a:p>
          <a:p>
            <a:r>
              <a:rPr lang="en-US" dirty="0"/>
              <a:t>- for top 100: 0.648</a:t>
            </a:r>
          </a:p>
          <a:p>
            <a:r>
              <a:rPr lang="en-US" dirty="0"/>
              <a:t>- for top 300.000: 0.512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answer is not in the top X, it is considered as 0 in the MRR formula.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E246-E4F1-CE1B-DA37-E3188887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1" y="1854364"/>
            <a:ext cx="2588002" cy="36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A8E2-187A-5DA8-F6C0-921AAC4F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1995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540A-1F55-1BD8-C487-689EDF0E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7" y="1042260"/>
            <a:ext cx="5855774" cy="4947479"/>
          </a:xfrm>
        </p:spPr>
        <p:txBody>
          <a:bodyPr>
            <a:normAutofit/>
          </a:bodyPr>
          <a:lstStyle/>
          <a:p>
            <a:r>
              <a:rPr lang="en-US" b="1" dirty="0"/>
              <a:t>Performance:</a:t>
            </a:r>
          </a:p>
          <a:p>
            <a:r>
              <a:rPr lang="en-US" dirty="0"/>
              <a:t>- answered correctly 24 questions, 76 wrong</a:t>
            </a:r>
          </a:p>
          <a:p>
            <a:endParaRPr lang="en-US" dirty="0"/>
          </a:p>
          <a:p>
            <a:r>
              <a:rPr lang="en-US" b="1" dirty="0"/>
              <a:t>Success of the system:</a:t>
            </a:r>
          </a:p>
          <a:p>
            <a:r>
              <a:rPr lang="en-US" dirty="0"/>
              <a:t>- the rich and structured nature of Wikipedia content</a:t>
            </a:r>
          </a:p>
          <a:p>
            <a:r>
              <a:rPr lang="en-US" dirty="0"/>
              <a:t>- techniques like lemmatization and the use of categories</a:t>
            </a:r>
          </a:p>
          <a:p>
            <a:r>
              <a:rPr lang="en-US" dirty="0"/>
              <a:t>- strategic implementation of the Whoosh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F03D86-E696-411B-6B15-942E97DCFE15}"/>
              </a:ext>
            </a:extLst>
          </p:cNvPr>
          <p:cNvSpPr txBox="1">
            <a:spLocks/>
          </p:cNvSpPr>
          <p:nvPr/>
        </p:nvSpPr>
        <p:spPr>
          <a:xfrm>
            <a:off x="6214587" y="1203049"/>
            <a:ext cx="5855774" cy="4947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Error categories:</a:t>
            </a:r>
          </a:p>
          <a:p>
            <a:r>
              <a:rPr lang="en-US" dirty="0"/>
              <a:t>- </a:t>
            </a:r>
            <a:r>
              <a:rPr lang="en-US" b="1" dirty="0"/>
              <a:t>Similar but Incorrect</a:t>
            </a:r>
            <a:r>
              <a:rPr lang="en-US" dirty="0"/>
              <a:t>: answers are related to the query, but not the answer</a:t>
            </a:r>
          </a:p>
          <a:p>
            <a:r>
              <a:rPr lang="en-US" dirty="0"/>
              <a:t>- </a:t>
            </a:r>
            <a:r>
              <a:rPr lang="en-US" b="1" dirty="0"/>
              <a:t>Loss of Crucial Information Due to Preprocessing: </a:t>
            </a:r>
            <a:r>
              <a:rPr lang="en-US" dirty="0"/>
              <a:t>certain techniques can strip essential context and details (“US” -&gt; “U”)</a:t>
            </a:r>
          </a:p>
          <a:p>
            <a:r>
              <a:rPr lang="en-US" dirty="0"/>
              <a:t>- </a:t>
            </a:r>
            <a:r>
              <a:rPr lang="en-US" b="1" dirty="0"/>
              <a:t>Contextual Misinterpretation: </a:t>
            </a:r>
            <a:r>
              <a:rPr lang="en-US" dirty="0"/>
              <a:t>interpretation of the query does not capture the essence required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6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C305-D7DB-E01B-667E-168D76E9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Improving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C3C7-0875-E331-6DEB-F118566B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94576"/>
            <a:ext cx="8946541" cy="2317746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Process</a:t>
            </a:r>
            <a:r>
              <a:rPr lang="en-US" dirty="0"/>
              <a:t>: used the web interface of ChatGPT to rearrange the top 10 answers such that the first position contains the answer</a:t>
            </a:r>
          </a:p>
          <a:p>
            <a:r>
              <a:rPr lang="en-US" dirty="0"/>
              <a:t>- it is nondeterministic, given the behavior of ChatGPT</a:t>
            </a:r>
          </a:p>
          <a:p>
            <a:r>
              <a:rPr lang="en-US" dirty="0"/>
              <a:t>- on average, the score improved by ~0.1 in MRR measurement (5 trials)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DA6E-52BB-6614-FA97-69CA75F5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7" y="2617365"/>
            <a:ext cx="10353745" cy="3021919"/>
          </a:xfrm>
        </p:spPr>
        <p:txBody>
          <a:bodyPr/>
          <a:lstStyle/>
          <a:p>
            <a:pPr algn="ctr"/>
            <a:r>
              <a:rPr lang="en-US" sz="6000" b="1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1845410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305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Building a part of Watson</vt:lpstr>
      <vt:lpstr>Indexing and Retrieval</vt:lpstr>
      <vt:lpstr>Building the query</vt:lpstr>
      <vt:lpstr>Measuring performance </vt:lpstr>
      <vt:lpstr>Error analysis</vt:lpstr>
      <vt:lpstr>Improving retrieval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part of Watson</dc:title>
  <dc:creator>VLAD-ZENO GHERGHEL</dc:creator>
  <cp:lastModifiedBy>VLAD-ZENO GHERGHEL</cp:lastModifiedBy>
  <cp:revision>6</cp:revision>
  <dcterms:created xsi:type="dcterms:W3CDTF">2024-02-18T22:27:56Z</dcterms:created>
  <dcterms:modified xsi:type="dcterms:W3CDTF">2024-02-19T00:13:18Z</dcterms:modified>
</cp:coreProperties>
</file>