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1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7"/>
  </p:notesMasterIdLst>
  <p:sldIdLst>
    <p:sldId id="361" r:id="rId2"/>
    <p:sldId id="292" r:id="rId3"/>
    <p:sldId id="508" r:id="rId4"/>
    <p:sldId id="510" r:id="rId5"/>
    <p:sldId id="522" r:id="rId6"/>
    <p:sldId id="525" r:id="rId7"/>
    <p:sldId id="535" r:id="rId8"/>
    <p:sldId id="526" r:id="rId9"/>
    <p:sldId id="527" r:id="rId10"/>
    <p:sldId id="528" r:id="rId11"/>
    <p:sldId id="532" r:id="rId12"/>
    <p:sldId id="537" r:id="rId13"/>
    <p:sldId id="538" r:id="rId14"/>
    <p:sldId id="506" r:id="rId15"/>
    <p:sldId id="540" r:id="rId16"/>
    <p:sldId id="541" r:id="rId17"/>
    <p:sldId id="543" r:id="rId18"/>
    <p:sldId id="545" r:id="rId19"/>
    <p:sldId id="549" r:id="rId20"/>
    <p:sldId id="548" r:id="rId21"/>
    <p:sldId id="550" r:id="rId22"/>
    <p:sldId id="574" r:id="rId23"/>
    <p:sldId id="573" r:id="rId24"/>
    <p:sldId id="572" r:id="rId25"/>
    <p:sldId id="551" r:id="rId26"/>
    <p:sldId id="552" r:id="rId27"/>
    <p:sldId id="554" r:id="rId28"/>
    <p:sldId id="564" r:id="rId29"/>
    <p:sldId id="563" r:id="rId30"/>
    <p:sldId id="555" r:id="rId31"/>
    <p:sldId id="556" r:id="rId32"/>
    <p:sldId id="557" r:id="rId33"/>
    <p:sldId id="558" r:id="rId34"/>
    <p:sldId id="559" r:id="rId35"/>
    <p:sldId id="560" r:id="rId36"/>
    <p:sldId id="561" r:id="rId37"/>
    <p:sldId id="562" r:id="rId38"/>
    <p:sldId id="565" r:id="rId39"/>
    <p:sldId id="566" r:id="rId40"/>
    <p:sldId id="568" r:id="rId41"/>
    <p:sldId id="567" r:id="rId42"/>
    <p:sldId id="569" r:id="rId43"/>
    <p:sldId id="570" r:id="rId44"/>
    <p:sldId id="571" r:id="rId45"/>
    <p:sldId id="517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 autoAdjust="0"/>
    <p:restoredTop sz="83756" autoAdjust="0"/>
  </p:normalViewPr>
  <p:slideViewPr>
    <p:cSldViewPr snapToGrid="0" snapToObjects="1">
      <p:cViewPr varScale="1">
        <p:scale>
          <a:sx n="97" d="100"/>
          <a:sy n="9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91110-89A4-B14A-9717-29BBD2F124B4}" type="datetimeFigureOut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802C9-18AE-C743-A005-1FA36473D1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934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91E82-5A89-49A0-A917-FD1F255F590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ICU: base on   Alert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9C0E2-5B4A-4B04-A88E-4BF31C1802FD}" type="slidenum">
              <a:rPr lang="zh-TW" altLang="en-US" smtClean="0">
                <a:solidFill>
                  <a:prstClr val="black"/>
                </a:solidFill>
              </a:rPr>
              <a:pPr/>
              <a:t>27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2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ICU: base on   Alert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9C0E2-5B4A-4B04-A88E-4BF31C1802FD}" type="slidenum">
              <a:rPr lang="zh-TW" altLang="en-US" smtClean="0">
                <a:solidFill>
                  <a:prstClr val="black"/>
                </a:solidFill>
              </a:rPr>
              <a:pPr/>
              <a:t>28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ICU: base on   Alert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9C0E2-5B4A-4B04-A88E-4BF31C1802FD}" type="slidenum">
              <a:rPr lang="zh-TW" altLang="en-US" smtClean="0">
                <a:solidFill>
                  <a:prstClr val="black"/>
                </a:solidFill>
              </a:rPr>
              <a:pPr/>
              <a:t>29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9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我聽得到 可以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802C9-18AE-C743-A005-1FA36473D1FF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163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http://203.64.84.150:38088/viewer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802C9-18AE-C743-A005-1FA36473D1FF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799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670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E7F0C-6DE6-478F-837E-8AB6E68C847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06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Medication statement </a:t>
            </a:r>
            <a:r>
              <a:rPr kumimoji="1" lang="zh-TW" altLang="en-US" dirty="0"/>
              <a:t>病人用藥紀錄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8565-E618-8740-83CB-33709E619F6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914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9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我也聽步道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802C9-18AE-C743-A005-1FA36473D1F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922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802C9-18AE-C743-A005-1FA36473D1F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189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60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802C9-18AE-C743-A005-1FA36473D1FF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307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0B40-55E2-42D6-89F6-7693EBAFAFC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379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8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A14CD4F-5212-2F4E-A85A-C0B688CF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277FAE33-8FA6-7E4D-87B3-F2FBE5FD3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3EC87F5-1D71-8041-99B4-B04084CF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1A12-E73C-2846-8338-C39375E10C2A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FEAE9E2-34EA-AE4A-82A6-401EC50A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837F962-ABBA-544B-8F86-C00174EA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615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3585518-5E4A-AD47-93B4-D0EF4A17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5DCF8392-2C6F-6A49-A06D-1FC43775D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1174B1B-3E19-DF4D-BC77-85027BB7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57B1-7E1E-F74F-8C2F-B913C2EA3187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A3F8149-0E9C-BB4A-9904-E2562F19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82B503D-06FA-574B-8A59-356F6907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06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83B2FCDC-8617-3B4C-B530-EF9EDFACA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0D718535-4C44-D449-B4D7-9587312CE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656E63E-D609-5145-9600-065DF3FD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6C8A-8929-A54C-851C-42F00A62D7EF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6BC6CAC-4481-6D44-AFE5-D56F2437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9DAD6A5-3C83-E74D-9F3F-50280857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3961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09600" y="5875073"/>
            <a:ext cx="109728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600"/>
              <a:buFont typeface="Playfair Display"/>
              <a:buNone/>
              <a:defRPr sz="2133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0" name="Google Shape;50;p9"/>
          <p:cNvCxnSpPr/>
          <p:nvPr/>
        </p:nvCxnSpPr>
        <p:spPr>
          <a:xfrm>
            <a:off x="4038200" y="5875083"/>
            <a:ext cx="4115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5730200" y="6488203"/>
            <a:ext cx="731600" cy="3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3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99DC757-53EB-A54D-BDD7-A790BEC3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170E645-0DB8-4A47-B48D-C26AE14D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E798CF9-C620-0843-A58B-DA6D0D27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CC7-2C32-344B-8DFB-5778392C6021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6703C06-3C75-6045-9E7A-13D56D6A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F6FCD36-E29D-9B4B-B4E8-51DEBCAD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50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9A9B37D-0E1F-0949-BF14-DC98FEEE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2D7B61C-2B79-3B47-B709-086D3C0C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657478F-16CA-0441-A6B3-24C3A4B4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D587-7A39-D849-83BA-4C553D2988A7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B9A06A6-2E6F-114C-8F01-95759800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ABF6E1A-BCF1-8E4D-8B96-06A12E66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07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F1FC151-E181-034F-B6A9-38A011BC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53D6BD1-3312-7B4A-9648-864E402F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717C1EE7-989D-6848-9A86-3067767EB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29FC6770-D37B-F049-AD62-56D7A0E6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4A3-BA56-7748-9B37-33904CBAD1C2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91CE86AF-86AB-0A46-AD90-247E51E2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1FC9AED5-5E84-E54B-B998-44A8F254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188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CB0E5F6-DD90-E646-ABF1-DCCE5888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91D5DF2-BB37-BD4F-82B8-6F37100D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13AB7E2-4E96-C942-8D82-896CC7045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ADDAF222-EBB6-9843-B343-D8AFDFC92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F505B27D-52F9-0341-8AAE-0557623C3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B9A592B4-5CA3-C74B-9A8A-78C02D5B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2404-815E-4C43-A60F-D9D536E755D3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9D1FC6BA-ADA6-1F4B-96FA-58180598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FB8BD670-B158-084F-8354-EADF10E2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620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105E87F-76CF-714C-B644-AB1A462B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64977951-E74A-9643-83F9-CC8439EC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8AFA-EED0-404A-839F-2F68903A11BC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A76301FA-2421-004F-9142-FAB150BC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51E70E0-C2A2-5D44-864B-2E32EA57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72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2D03027E-E0BA-AB43-BBA6-3E1F7211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F9F1-26BC-BB43-91BB-D9496E936445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AEA35629-18A8-AF4F-BA12-36ECA64F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750E0EC4-8B87-4544-B9E4-CEDE6CBF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7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5A24E11-43EF-4048-B051-BC9893F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BE7EE32-F7AB-FA4F-BC92-B6352B878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01A984A-F08A-B344-8223-634713083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68906341-0D62-2345-B2B0-BDD18ED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73A2-C8DD-ED49-9706-9A40A093F7EB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781A0B0-81AD-C349-853D-940DF41B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F7B46DA2-CACD-1D45-BC69-6C24AE0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161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FA7A503-5F2B-2247-9F45-CA2A66EB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13B49ECF-4B64-AC4F-A2BB-657DE2D86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D27DB406-85EA-BB49-A051-328A164D7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E3AF9F6D-6CA7-3341-A49E-2BCD3549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1A29-F1AC-224C-B8A9-98EC0A894B34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690AD079-B072-DC44-BE8A-D73BA4BE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47DDA57-7D1F-B44B-BDD3-C20F378F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467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43F10C9-0518-9B40-AF98-D455A29F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5A90391-8D19-4A48-ADBC-4B0BF32C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2734BB2-6F94-6546-B551-DA1949E49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00B5-D23E-1D44-8D1A-DFC66FD8D6BB}" type="datetime1">
              <a:rPr kumimoji="1" lang="zh-TW" altLang="en-US" smtClean="0"/>
              <a:t>2021/5/24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206AA6E-7E6A-214F-A77D-AAA4D5607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B1A3143-A9D3-8443-A8E2-1503F8F29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FFD-AD5C-124E-BE20-6B7A9AE60B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441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dicom.tw/fhir/MedicationRequest?subject=%7bPatient_ID%7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203.64.84.150:38088/view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79676" y="3171698"/>
            <a:ext cx="5832648" cy="689351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MI-TW 2021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聯測介紹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4" descr="Logo1">
            <a:extLst>
              <a:ext uri="{FF2B5EF4-FFF2-40B4-BE49-F238E27FC236}">
                <a16:creationId xmlns="" xmlns:a16="http://schemas.microsoft.com/office/drawing/2014/main" id="{430E41E8-3B1A-4D97-B6BE-DC83B532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438" y="0"/>
            <a:ext cx="221456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5F79301-D673-4335-B43C-AAFD74134ADA}"/>
              </a:ext>
            </a:extLst>
          </p:cNvPr>
          <p:cNvSpPr/>
          <p:nvPr/>
        </p:nvSpPr>
        <p:spPr>
          <a:xfrm>
            <a:off x="4763295" y="3916751"/>
            <a:ext cx="2665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WG2-Vital Signs</a:t>
            </a:r>
            <a:endParaRPr lang="en-US" altLang="zh-TW" sz="2800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234BFF4B-D8B4-4914-87F7-1C4A5A542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19" y="1936111"/>
            <a:ext cx="3757963" cy="126526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B31C2B29-06EA-4A53-B29B-BF0FD90E14BE}"/>
              </a:ext>
            </a:extLst>
          </p:cNvPr>
          <p:cNvSpPr/>
          <p:nvPr/>
        </p:nvSpPr>
        <p:spPr>
          <a:xfrm>
            <a:off x="5465058" y="592313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2021-05-21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副標題 8">
            <a:extLst>
              <a:ext uri="{FF2B5EF4-FFF2-40B4-BE49-F238E27FC236}">
                <a16:creationId xmlns="" xmlns:a16="http://schemas.microsoft.com/office/drawing/2014/main" id="{DCA5A554-63D2-F24A-A388-DA473376A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7530"/>
            <a:ext cx="9144000" cy="973978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召集人</a:t>
            </a:r>
            <a:r>
              <a:rPr kumimoji="1" lang="zh-TW" altLang="en-US" dirty="0" smtClean="0">
                <a:latin typeface="BiauKai" panose="02010601000101010101" pitchFamily="2" charset="-120"/>
                <a:ea typeface="BiauKai" panose="02010601000101010101" pitchFamily="2" charset="-120"/>
              </a:rPr>
              <a:t>：台灣醫學影像資訊標準協會 林欣怡</a:t>
            </a:r>
            <a:endParaRPr kumimoji="1" lang="en-US" altLang="zh-TW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聯繫窗口</a:t>
            </a:r>
            <a:r>
              <a:rPr kumimoji="1" lang="zh-TW" altLang="en-US" dirty="0" smtClean="0">
                <a:latin typeface="BiauKai" panose="02010601000101010101" pitchFamily="2" charset="-120"/>
                <a:ea typeface="BiauKai" panose="02010601000101010101" pitchFamily="2" charset="-120"/>
              </a:rPr>
              <a:t>：中原大學生物醫學工程所</a:t>
            </a: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碩士班 洪苑容</a:t>
            </a:r>
            <a:endParaRPr kumimoji="1" lang="en-US" altLang="zh-TW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29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71" y="158261"/>
            <a:ext cx="10058400" cy="628297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FF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90733" y="1431430"/>
            <a:ext cx="601029" cy="33643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327017" y="1304681"/>
            <a:ext cx="2217823" cy="5331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altLang="zh-TW" dirty="0" smtClean="0">
                <a:solidFill>
                  <a:schemeClr val="bg1"/>
                </a:solidFill>
              </a:rPr>
              <a:t>EX: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Lumbar spine L1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16" y="204791"/>
            <a:ext cx="8742065" cy="6733596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6008914" y="2138238"/>
            <a:ext cx="1145512" cy="168013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008914" y="4427330"/>
            <a:ext cx="944545" cy="135446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807191" y="3785772"/>
            <a:ext cx="13967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放在</a:t>
            </a:r>
            <a:r>
              <a:rPr lang="en-US" altLang="zh-TW" dirty="0"/>
              <a:t>note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2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44375"/>
              </p:ext>
            </p:extLst>
          </p:nvPr>
        </p:nvGraphicFramePr>
        <p:xfrm>
          <a:off x="2009218" y="1995224"/>
          <a:ext cx="8428007" cy="2923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8892"/>
                <a:gridCol w="1884429"/>
                <a:gridCol w="2264686"/>
              </a:tblGrid>
              <a:tr h="3551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LoincCode</a:t>
                      </a:r>
                      <a:endParaRPr lang="en-US" sz="16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Unit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fr-FR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DXA Femur [T-score] Bone density</a:t>
                      </a:r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股骨</a:t>
                      </a:r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38263-0</a:t>
                      </a:r>
                      <a:endPara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{T-score}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3551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DXA Femur - left [T-score] Bone density</a:t>
                      </a:r>
                      <a:endPara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80948-3</a:t>
                      </a:r>
                      <a:endPara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{T-score}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3551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DXA Femur - right [T-score] Bone density</a:t>
                      </a:r>
                      <a:endPara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80947-5</a:t>
                      </a:r>
                      <a:endPara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{T-score}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355169">
                <a:tc>
                  <a:txBody>
                    <a:bodyPr/>
                    <a:lstStyle/>
                    <a:p>
                      <a:pPr algn="ctr"/>
                      <a:r>
                        <a:rPr lang="it-IT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DXA Lumbar spine [T-score] Bone density</a:t>
                      </a:r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脊椎</a:t>
                      </a:r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38267-1</a:t>
                      </a:r>
                      <a:endPara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{T-score}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3551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DXA Hip [T-score] Bone density(</a:t>
                      </a:r>
                      <a:r>
                        <a:rPr lang="zh-TW" altLang="en-US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髖骨</a:t>
                      </a:r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/>
                      <a:endParaRPr lang="zh-TW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38264-8</a:t>
                      </a:r>
                      <a:endParaRPr lang="zh-TW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{T-score}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標題 1"/>
          <p:cNvSpPr txBox="1">
            <a:spLocks/>
          </p:cNvSpPr>
          <p:nvPr/>
        </p:nvSpPr>
        <p:spPr>
          <a:xfrm>
            <a:off x="1045402" y="222794"/>
            <a:ext cx="9681549" cy="81392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Scenarios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II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_Code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Unit</a:t>
            </a:r>
            <a:endParaRPr lang="zh-TW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88664"/>
              </p:ext>
            </p:extLst>
          </p:nvPr>
        </p:nvGraphicFramePr>
        <p:xfrm>
          <a:off x="3145134" y="1058553"/>
          <a:ext cx="5941805" cy="5423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0645"/>
                <a:gridCol w="2541160"/>
              </a:tblGrid>
              <a:tr h="35473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部位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Note</a:t>
                      </a:r>
                      <a:r>
                        <a:rPr lang="en-US" altLang="zh-TW" sz="1600" b="0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35473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腰椎</a:t>
                      </a:r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第一節</a:t>
                      </a:r>
                      <a:endParaRPr lang="en-US" altLang="zh-TW" sz="16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Lumbar spine L1</a:t>
                      </a:r>
                    </a:p>
                  </a:txBody>
                  <a:tcPr marL="9525" marR="9525" marT="9525" marB="0" anchor="b"/>
                </a:tc>
              </a:tr>
              <a:tr h="35473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腰椎第二節</a:t>
                      </a:r>
                      <a:endParaRPr lang="en-US" altLang="zh-TW" sz="16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Lumbar spine L2</a:t>
                      </a:r>
                    </a:p>
                  </a:txBody>
                  <a:tcPr marL="9525" marR="9525" marT="9525" marB="0" anchor="b"/>
                </a:tc>
              </a:tr>
              <a:tr h="40465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腰椎第三節</a:t>
                      </a:r>
                      <a:endParaRPr lang="en-US" altLang="zh-TW" sz="16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Lumbar spine L3</a:t>
                      </a:r>
                    </a:p>
                  </a:txBody>
                  <a:tcPr marL="9525" marR="9525" marT="9525" marB="0" anchor="b"/>
                </a:tc>
              </a:tr>
              <a:tr h="35473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腰椎第四節</a:t>
                      </a:r>
                      <a:endParaRPr lang="en-US" altLang="zh-TW" sz="16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Lumbar spine L4</a:t>
                      </a:r>
                    </a:p>
                  </a:txBody>
                  <a:tcPr marL="9525" marR="9525" marT="9525" marB="0" anchor="b"/>
                </a:tc>
              </a:tr>
              <a:tr h="35473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腰椎第二節</a:t>
                      </a:r>
                      <a:endParaRPr lang="en-US" altLang="zh-TW" sz="16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Lumbar spine L1~L2</a:t>
                      </a:r>
                    </a:p>
                  </a:txBody>
                  <a:tcPr marL="9525" marR="9525" marT="9525" marB="0" anchor="b"/>
                </a:tc>
              </a:tr>
              <a:tr h="35473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腰椎第二節</a:t>
                      </a:r>
                      <a:endParaRPr lang="en-US" altLang="zh-TW" sz="16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Lumbar spine L1~L3</a:t>
                      </a:r>
                    </a:p>
                  </a:txBody>
                  <a:tcPr marL="9525" marR="9525" marT="9525" marB="0" anchor="b"/>
                </a:tc>
              </a:tr>
              <a:tr h="37088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腰椎第二節</a:t>
                      </a:r>
                      <a:endParaRPr lang="en-US" altLang="zh-TW" sz="16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Lumbar spine L1~L4</a:t>
                      </a:r>
                    </a:p>
                  </a:txBody>
                  <a:tcPr marL="9525" marR="9525" marT="9525" marB="0" anchor="b"/>
                </a:tc>
              </a:tr>
              <a:tr h="36397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腰椎第二節</a:t>
                      </a:r>
                      <a:endParaRPr lang="en-US" altLang="zh-TW" sz="16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Lumbar spine L2~L3</a:t>
                      </a:r>
                    </a:p>
                  </a:txBody>
                  <a:tcPr marL="9525" marR="9525" marT="9525" marB="0" anchor="b"/>
                </a:tc>
              </a:tr>
              <a:tr h="35473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腰椎第二節</a:t>
                      </a:r>
                      <a:endParaRPr lang="en-US" altLang="zh-TW" sz="16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Lumbar spine L2~L4</a:t>
                      </a:r>
                    </a:p>
                  </a:txBody>
                  <a:tcPr marL="9525" marR="9525" marT="9525" marB="0" anchor="b"/>
                </a:tc>
              </a:tr>
              <a:tr h="35473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腰椎第二節</a:t>
                      </a:r>
                      <a:endParaRPr lang="en-US" altLang="zh-TW" sz="16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Lumbar spine L3~L4</a:t>
                      </a:r>
                    </a:p>
                  </a:txBody>
                  <a:tcPr marL="9525" marR="9525" marT="9525" marB="0" anchor="b"/>
                </a:tc>
              </a:tr>
              <a:tr h="3547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股骨頸</a:t>
                      </a:r>
                      <a:endParaRPr lang="zh-TW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Femoral neck</a:t>
                      </a:r>
                      <a:endParaRPr lang="zh-TW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54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Ward</a:t>
                      </a:r>
                      <a:r>
                        <a:rPr lang="zh-TW" altLang="en-US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三角</a:t>
                      </a:r>
                      <a:endParaRPr lang="zh-TW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Ward`s area</a:t>
                      </a:r>
                      <a:endParaRPr lang="zh-TW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9792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股骨幹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Femoral</a:t>
                      </a:r>
                      <a:r>
                        <a:rPr lang="zh-TW" altLang="en-US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TW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body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33860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股骨全部</a:t>
                      </a:r>
                      <a:endParaRPr lang="zh-TW" alt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Total Femur</a:t>
                      </a:r>
                      <a:endParaRPr lang="zh-TW" alt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標題 1"/>
          <p:cNvSpPr txBox="1">
            <a:spLocks/>
          </p:cNvSpPr>
          <p:nvPr/>
        </p:nvSpPr>
        <p:spPr>
          <a:xfrm>
            <a:off x="1045402" y="222794"/>
            <a:ext cx="9681549" cy="81392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Scenarios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II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_Note</a:t>
            </a:r>
            <a:endParaRPr lang="zh-TW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4334" y="603833"/>
            <a:ext cx="7916333" cy="8466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Scenarios</a:t>
            </a:r>
            <a:r>
              <a:rPr lang="zh-TW" altLang="en-US" sz="40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III-Query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5610" y="1861829"/>
            <a:ext cx="10038302" cy="2727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sym typeface="Wingdings 2" panose="05020102010507070707" pitchFamily="18" charset="2"/>
              </a:rPr>
              <a:t></a:t>
            </a:r>
            <a:r>
              <a:rPr lang="zh-TW" altLang="en-US" dirty="0" smtClean="0">
                <a:sym typeface="Wingdings 2" panose="05020102010507070707" pitchFamily="18" charset="2"/>
              </a:rPr>
              <a:t>上傳</a:t>
            </a:r>
            <a:r>
              <a:rPr lang="en-US" altLang="zh-TW" dirty="0"/>
              <a:t>blood </a:t>
            </a:r>
            <a:r>
              <a:rPr lang="en-US" altLang="zh-TW" dirty="0" err="1" smtClean="0"/>
              <a:t>pressure+heart</a:t>
            </a:r>
            <a:r>
              <a:rPr lang="en-US" altLang="zh-TW" dirty="0" smtClean="0"/>
              <a:t> rate</a:t>
            </a:r>
          </a:p>
          <a:p>
            <a:pPr marL="0" indent="0">
              <a:buNone/>
            </a:pPr>
            <a:r>
              <a:rPr lang="zh-TW" altLang="en-US" dirty="0" smtClean="0">
                <a:sym typeface="Wingdings 2" panose="05020102010507070707" pitchFamily="18" charset="2"/>
              </a:rPr>
              <a:t>新增</a:t>
            </a:r>
            <a:r>
              <a:rPr lang="en-US" altLang="zh-TW" dirty="0" smtClean="0">
                <a:sym typeface="Wingdings 2" panose="05020102010507070707" pitchFamily="18" charset="2"/>
              </a:rPr>
              <a:t>baseOn_MedicationRequest=62114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 2" panose="050201020105070707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 2" panose="05020102010507070707" pitchFamily="18" charset="2"/>
              </a:rPr>
              <a:t>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blood pressure +heart rate + medicationRequest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時間區間</a:t>
            </a:r>
            <a:r>
              <a:rPr lang="en-US" altLang="zh-TW" dirty="0"/>
              <a:t>:</a:t>
            </a:r>
            <a:r>
              <a:rPr lang="en-US" altLang="zh-TW" dirty="0" smtClean="0"/>
              <a:t>2012-07-01T00:00:01</a:t>
            </a:r>
            <a:r>
              <a:rPr lang="zh-TW" altLang="en-US" dirty="0" smtClean="0"/>
              <a:t>至</a:t>
            </a:r>
            <a:r>
              <a:rPr lang="en-US" altLang="zh-TW" dirty="0" smtClean="0"/>
              <a:t>2012-07-31T23:59:59)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029956" y="5238987"/>
            <a:ext cx="1080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WG2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成員事先上傳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medicationRequest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，提供查詢區間為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2020-05-01T00:00:01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至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2021-05-01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T23:59:59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15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40" y="2566042"/>
            <a:ext cx="1552213" cy="143281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202853" y="2967613"/>
            <a:ext cx="1552213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診間看診</a:t>
            </a:r>
            <a:endParaRPr lang="en-US" altLang="zh-TW" dirty="0" smtClean="0"/>
          </a:p>
          <a:p>
            <a:pPr algn="ctr"/>
            <a:r>
              <a:rPr lang="zh-TW" altLang="en-US" dirty="0"/>
              <a:t>開</a:t>
            </a:r>
            <a:r>
              <a:rPr lang="zh-TW" altLang="en-US" dirty="0" smtClean="0"/>
              <a:t>立處方籤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09" y="134469"/>
            <a:ext cx="1306455" cy="1450674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5064369" y="1115368"/>
            <a:ext cx="834013" cy="2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掛號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8" idx="2"/>
            <a:endCxn id="4" idx="0"/>
          </p:cNvCxnSpPr>
          <p:nvPr/>
        </p:nvCxnSpPr>
        <p:spPr>
          <a:xfrm flipH="1">
            <a:off x="5464347" y="1585143"/>
            <a:ext cx="12090" cy="98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612004" y="1510960"/>
            <a:ext cx="22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1.1Post patient   WG1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903974" y="3238918"/>
            <a:ext cx="2019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903974" y="2282197"/>
            <a:ext cx="169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2.1get patient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922105" y="2562125"/>
            <a:ext cx="202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2.2 post encounter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36335" y="3562662"/>
            <a:ext cx="31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2.4 post medicationRequest</a:t>
            </a:r>
          </a:p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開立慢性處方簽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62034" y="4375373"/>
            <a:ext cx="23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3.1 post condition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424315" y="2961670"/>
            <a:ext cx="1748413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定期</a:t>
            </a:r>
            <a:r>
              <a:rPr lang="zh-TW" altLang="en-US" dirty="0" smtClean="0"/>
              <a:t>回診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endCxn id="4" idx="3"/>
          </p:cNvCxnSpPr>
          <p:nvPr/>
        </p:nvCxnSpPr>
        <p:spPr>
          <a:xfrm flipH="1">
            <a:off x="6240453" y="3282448"/>
            <a:ext cx="180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917485" y="2842053"/>
            <a:ext cx="242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2.3 post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practitioner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8490" y="2227366"/>
            <a:ext cx="169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4.1Get patient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370231" y="2536597"/>
            <a:ext cx="309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4.2Get</a:t>
            </a:r>
            <a:r>
              <a:rPr lang="en-US" altLang="zh-TW" dirty="0" smtClean="0"/>
              <a:t>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medicationRequest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6349450" y="3332734"/>
            <a:ext cx="218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4.3 Get observation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28162" y="3558654"/>
            <a:ext cx="275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4.4Post diagnosticReport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640998" y="1795925"/>
            <a:ext cx="208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1.2Post encounter</a:t>
            </a:r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18" y="5063214"/>
            <a:ext cx="1306455" cy="1450674"/>
          </a:xfrm>
          <a:prstGeom prst="rect">
            <a:avLst/>
          </a:prstGeom>
        </p:spPr>
      </p:pic>
      <p:cxnSp>
        <p:nvCxnSpPr>
          <p:cNvPr id="18" name="直線單箭頭接點 17"/>
          <p:cNvCxnSpPr>
            <a:stCxn id="31" idx="0"/>
            <a:endCxn id="4" idx="2"/>
          </p:cNvCxnSpPr>
          <p:nvPr/>
        </p:nvCxnSpPr>
        <p:spPr>
          <a:xfrm flipV="1">
            <a:off x="5464346" y="3998854"/>
            <a:ext cx="1" cy="106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4147540" y="6025170"/>
            <a:ext cx="2587367" cy="662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回家，每天早晚量血壓新律、定時吃藥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662034" y="4747750"/>
            <a:ext cx="23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3.2 post observation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349450" y="3881555"/>
            <a:ext cx="275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4.5Post medicationRequest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370231" y="2869701"/>
            <a:ext cx="309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4.3Get condition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274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91" y="5188624"/>
            <a:ext cx="6001378" cy="166937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38119"/>
            <a:ext cx="6018963" cy="59198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91" y="0"/>
            <a:ext cx="6001378" cy="55256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AD3E3E1-5518-F245-869C-26D97E4043D3}"/>
              </a:ext>
            </a:extLst>
          </p:cNvPr>
          <p:cNvSpPr/>
          <p:nvPr/>
        </p:nvSpPr>
        <p:spPr>
          <a:xfrm>
            <a:off x="0" y="1804414"/>
            <a:ext cx="6018962" cy="180294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C2F2C93E-3FDD-4C4F-A491-C38D955CE634}"/>
              </a:ext>
            </a:extLst>
          </p:cNvPr>
          <p:cNvSpPr txBox="1"/>
          <p:nvPr/>
        </p:nvSpPr>
        <p:spPr>
          <a:xfrm>
            <a:off x="4841024" y="1822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病人類型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2089BA4-37B4-BD4E-832C-0CDF805C33EF}"/>
              </a:ext>
            </a:extLst>
          </p:cNvPr>
          <p:cNvSpPr/>
          <p:nvPr/>
        </p:nvSpPr>
        <p:spPr>
          <a:xfrm>
            <a:off x="0" y="3898058"/>
            <a:ext cx="5949020" cy="1819453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B705B680-8855-374B-AD08-ACB9A33778EC}"/>
              </a:ext>
            </a:extLst>
          </p:cNvPr>
          <p:cNvSpPr txBox="1"/>
          <p:nvPr/>
        </p:nvSpPr>
        <p:spPr>
          <a:xfrm>
            <a:off x="4738106" y="40040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藥物資訊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C1B4651-E8E7-204C-9905-7B49A85787C8}"/>
              </a:ext>
            </a:extLst>
          </p:cNvPr>
          <p:cNvSpPr/>
          <p:nvPr/>
        </p:nvSpPr>
        <p:spPr>
          <a:xfrm>
            <a:off x="6304239" y="192183"/>
            <a:ext cx="5693493" cy="2420387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7C72C84E-1626-2043-911F-16070EBA539A}"/>
              </a:ext>
            </a:extLst>
          </p:cNvPr>
          <p:cNvSpPr txBox="1"/>
          <p:nvPr/>
        </p:nvSpPr>
        <p:spPr>
          <a:xfrm>
            <a:off x="10799802" y="2917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用藥方式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2FCEA267-2286-5042-B3F7-42A7E201510D}"/>
              </a:ext>
            </a:extLst>
          </p:cNvPr>
          <p:cNvSpPr/>
          <p:nvPr/>
        </p:nvSpPr>
        <p:spPr>
          <a:xfrm>
            <a:off x="6280832" y="3165382"/>
            <a:ext cx="5716899" cy="95444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8649A6B8-E0C2-CE49-AE94-18E1FA556452}"/>
              </a:ext>
            </a:extLst>
          </p:cNvPr>
          <p:cNvSpPr/>
          <p:nvPr/>
        </p:nvSpPr>
        <p:spPr>
          <a:xfrm>
            <a:off x="6304240" y="4522890"/>
            <a:ext cx="5693492" cy="100277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BAEEA6F9-F66F-F944-BD6F-D2E602899F83}"/>
              </a:ext>
            </a:extLst>
          </p:cNvPr>
          <p:cNvSpPr/>
          <p:nvPr/>
        </p:nvSpPr>
        <p:spPr>
          <a:xfrm>
            <a:off x="6304240" y="5644397"/>
            <a:ext cx="5693492" cy="1077077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2738D84C-E706-1948-A8FC-92ED545E62F9}"/>
              </a:ext>
            </a:extLst>
          </p:cNvPr>
          <p:cNvSpPr txBox="1"/>
          <p:nvPr/>
        </p:nvSpPr>
        <p:spPr>
          <a:xfrm>
            <a:off x="10889735" y="3289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配藥期間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C78E756A-1C73-264A-858A-AE73AF0847DC}"/>
              </a:ext>
            </a:extLst>
          </p:cNvPr>
          <p:cNvSpPr txBox="1"/>
          <p:nvPr/>
        </p:nvSpPr>
        <p:spPr>
          <a:xfrm>
            <a:off x="10848705" y="46184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配藥總量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1378B1C0-1EDD-D141-9052-759CB4DDDF8F}"/>
              </a:ext>
            </a:extLst>
          </p:cNvPr>
          <p:cNvSpPr txBox="1"/>
          <p:nvPr/>
        </p:nvSpPr>
        <p:spPr>
          <a:xfrm>
            <a:off x="10857916" y="57694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配藥天數</a:t>
            </a:r>
          </a:p>
        </p:txBody>
      </p:sp>
    </p:spTree>
    <p:extLst>
      <p:ext uri="{BB962C8B-B14F-4D97-AF65-F5344CB8AC3E}">
        <p14:creationId xmlns:p14="http://schemas.microsoft.com/office/powerpoint/2010/main" val="24161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690113" y="267419"/>
            <a:ext cx="5348377" cy="1121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 smtClean="0"/>
              <a:t>FHIR Observation_ basedOn</a:t>
            </a:r>
          </a:p>
          <a:p>
            <a:endParaRPr lang="zh-TW" altLang="en-US" b="1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90" y="0"/>
            <a:ext cx="6153510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36"/>
            <a:ext cx="6038490" cy="62778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98177" y="1014883"/>
            <a:ext cx="2082799" cy="28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177" y="1374917"/>
            <a:ext cx="2836425" cy="482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741" y="2122381"/>
            <a:ext cx="1801445" cy="28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741" y="2449805"/>
            <a:ext cx="5609771" cy="1248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741" y="4150153"/>
            <a:ext cx="2926861" cy="1667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741" y="6039959"/>
            <a:ext cx="4444162" cy="531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741" y="6793585"/>
            <a:ext cx="3127828" cy="28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38490" y="105650"/>
            <a:ext cx="1801445" cy="161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27188" y="373070"/>
            <a:ext cx="3801067" cy="1345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26276" y="1981703"/>
            <a:ext cx="3701979" cy="127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03376" y="3685706"/>
            <a:ext cx="3724879" cy="143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26276" y="5293441"/>
            <a:ext cx="3701979" cy="1500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45129"/>
              </p:ext>
            </p:extLst>
          </p:nvPr>
        </p:nvGraphicFramePr>
        <p:xfrm>
          <a:off x="2140678" y="2349235"/>
          <a:ext cx="8309607" cy="2041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9720"/>
                <a:gridCol w="2747016"/>
                <a:gridCol w="2232871"/>
              </a:tblGrid>
              <a:tr h="40837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LoincCode</a:t>
                      </a:r>
                      <a:endParaRPr lang="en-US" sz="16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Unit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Blood Pressure Panel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35094-2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mmHg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Systolic Blood Pressure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8480-6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mmHg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Distolic</a:t>
                      </a:r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Blood Pressure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8462-4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mmHg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Heart Rate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8867-4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{beats}/min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標題 1"/>
          <p:cNvSpPr txBox="1">
            <a:spLocks/>
          </p:cNvSpPr>
          <p:nvPr/>
        </p:nvSpPr>
        <p:spPr>
          <a:xfrm>
            <a:off x="664234" y="422693"/>
            <a:ext cx="10918166" cy="1130061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TW" dirty="0" err="1" smtClean="0"/>
              <a:t>Observation.code_</a:t>
            </a:r>
            <a:r>
              <a:rPr lang="en-US" altLang="zh-TW" sz="4000" dirty="0" err="1" smtClean="0"/>
              <a:t>LOINC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CODE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605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2696" y="0"/>
            <a:ext cx="8666672" cy="628741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Query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62" y="616612"/>
            <a:ext cx="11809561" cy="599520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+mn-ea"/>
              </a:rPr>
              <a:t>查詢病人某日血壓資料</a:t>
            </a:r>
            <a:endParaRPr lang="en-US" altLang="zh-TW" b="1" dirty="0" smtClean="0">
              <a:latin typeface="+mn-ea"/>
            </a:endParaRPr>
          </a:p>
          <a:p>
            <a:pPr algn="l"/>
            <a:r>
              <a:rPr lang="en-US" altLang="zh-TW" b="1" dirty="0"/>
              <a:t> </a:t>
            </a:r>
            <a:r>
              <a:rPr lang="en-US" altLang="zh-TW" dirty="0"/>
              <a:t>https://</a:t>
            </a:r>
            <a:r>
              <a:rPr lang="en-US" altLang="zh-TW" dirty="0" smtClean="0"/>
              <a:t>fhir.dicom.tw/fhir/Observation?code=35094-2&amp;subject</a:t>
            </a:r>
            <a:r>
              <a:rPr lang="en-US" altLang="zh-TW" dirty="0"/>
              <a:t>= c6bc36a8-a1d1-4bf2-92b1-47bda16fd39a &amp;</a:t>
            </a:r>
            <a:r>
              <a:rPr lang="en-US" altLang="zh-TW" dirty="0" smtClean="0"/>
              <a:t>date=2012-07-01</a:t>
            </a:r>
          </a:p>
          <a:p>
            <a:pPr algn="l"/>
            <a:endParaRPr lang="en-US" altLang="zh-TW" b="1" dirty="0" smtClean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+mn-ea"/>
              </a:rPr>
              <a:t>查詢</a:t>
            </a:r>
            <a:r>
              <a:rPr lang="zh-TW" altLang="en-US" b="1" dirty="0">
                <a:latin typeface="+mn-ea"/>
              </a:rPr>
              <a:t>特定病人</a:t>
            </a:r>
            <a:r>
              <a:rPr lang="zh-TW" altLang="en-US" b="1" dirty="0" smtClean="0">
                <a:latin typeface="+mn-ea"/>
              </a:rPr>
              <a:t>某段時間血壓資料</a:t>
            </a:r>
            <a:endParaRPr lang="en-US" altLang="zh-TW" b="1" dirty="0" smtClean="0">
              <a:latin typeface="+mn-ea"/>
            </a:endParaRPr>
          </a:p>
          <a:p>
            <a:pPr algn="l"/>
            <a:r>
              <a:rPr lang="en-US" altLang="zh-TW" dirty="0"/>
              <a:t>https://fhir.dicom.tw/fhir/Observ</a:t>
            </a:r>
            <a:r>
              <a:rPr lang="en-US" altLang="zh-TW" u="sng" dirty="0"/>
              <a:t>ation?</a:t>
            </a:r>
            <a:r>
              <a:rPr lang="en-US" altLang="zh-TW" dirty="0"/>
              <a:t>code=35094-2&amp;subject= c6bc36a8-a1d1-4bf2-92b1-47bda16fd39a &amp; </a:t>
            </a:r>
            <a:r>
              <a:rPr lang="en-US" altLang="zh-TW" b="1" dirty="0" smtClean="0">
                <a:latin typeface="+mn-ea"/>
              </a:rPr>
              <a:t>date=gt2012-07-01T00:00:01</a:t>
            </a:r>
            <a:r>
              <a:rPr lang="zh-TW" altLang="en-US" b="1" dirty="0" smtClean="0">
                <a:latin typeface="+mn-ea"/>
              </a:rPr>
              <a:t>&amp;</a:t>
            </a:r>
            <a:r>
              <a:rPr lang="zh-TW" altLang="en-US" b="1" dirty="0">
                <a:latin typeface="+mn-ea"/>
              </a:rPr>
              <a:t>date=lt</a:t>
            </a:r>
            <a:r>
              <a:rPr lang="zh-TW" altLang="en-US" b="1" dirty="0" smtClean="0">
                <a:latin typeface="+mn-ea"/>
              </a:rPr>
              <a:t>202</a:t>
            </a:r>
            <a:r>
              <a:rPr lang="en-US" altLang="zh-TW" b="1" dirty="0" smtClean="0">
                <a:latin typeface="+mn-ea"/>
              </a:rPr>
              <a:t>1</a:t>
            </a:r>
            <a:r>
              <a:rPr lang="zh-TW" altLang="en-US" b="1" dirty="0" smtClean="0">
                <a:latin typeface="+mn-ea"/>
              </a:rPr>
              <a:t>-0</a:t>
            </a:r>
            <a:r>
              <a:rPr lang="en-US" altLang="zh-TW" b="1" dirty="0">
                <a:latin typeface="+mn-ea"/>
              </a:rPr>
              <a:t>7</a:t>
            </a:r>
            <a:r>
              <a:rPr lang="zh-TW" altLang="en-US" b="1" dirty="0" smtClean="0">
                <a:latin typeface="+mn-ea"/>
              </a:rPr>
              <a:t>-0</a:t>
            </a:r>
            <a:r>
              <a:rPr lang="en-US" altLang="zh-TW" b="1" dirty="0">
                <a:latin typeface="+mn-ea"/>
              </a:rPr>
              <a:t>5</a:t>
            </a:r>
            <a:r>
              <a:rPr lang="zh-TW" altLang="en-US" b="1" dirty="0" smtClean="0">
                <a:latin typeface="+mn-ea"/>
              </a:rPr>
              <a:t>T</a:t>
            </a:r>
            <a:r>
              <a:rPr lang="en-US" altLang="zh-TW" b="1" dirty="0" smtClean="0">
                <a:latin typeface="+mn-ea"/>
              </a:rPr>
              <a:t>23</a:t>
            </a:r>
            <a:r>
              <a:rPr lang="zh-TW" altLang="en-US" b="1" dirty="0" smtClean="0">
                <a:latin typeface="+mn-ea"/>
              </a:rPr>
              <a:t>:</a:t>
            </a:r>
            <a:r>
              <a:rPr lang="en-US" altLang="zh-TW" b="1" dirty="0" smtClean="0">
                <a:latin typeface="+mn-ea"/>
              </a:rPr>
              <a:t>59</a:t>
            </a:r>
            <a:r>
              <a:rPr lang="zh-TW" altLang="en-US" b="1" dirty="0" smtClean="0">
                <a:latin typeface="+mn-ea"/>
              </a:rPr>
              <a:t>:</a:t>
            </a:r>
            <a:r>
              <a:rPr lang="en-US" altLang="zh-TW" b="1" dirty="0" smtClean="0">
                <a:latin typeface="+mn-ea"/>
              </a:rPr>
              <a:t>59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+mn-ea"/>
              </a:rPr>
              <a:t>查詢</a:t>
            </a:r>
            <a:r>
              <a:rPr lang="zh-TW" altLang="en-US" b="1" dirty="0">
                <a:latin typeface="+mn-ea"/>
              </a:rPr>
              <a:t>特定</a:t>
            </a:r>
            <a:r>
              <a:rPr lang="zh-TW" altLang="en-US" b="1" dirty="0" smtClean="0">
                <a:latin typeface="+mn-ea"/>
              </a:rPr>
              <a:t>病人處方簽資料</a:t>
            </a:r>
            <a:endParaRPr lang="en-US" altLang="zh-TW" b="1" dirty="0" smtClean="0">
              <a:latin typeface="+mn-ea"/>
            </a:endParaRPr>
          </a:p>
          <a:p>
            <a:pPr algn="l"/>
            <a:r>
              <a:rPr lang="en-US" altLang="zh-TW" dirty="0" smtClean="0">
                <a:hlinkClick r:id="rId3"/>
              </a:rPr>
              <a:t> </a:t>
            </a:r>
            <a:r>
              <a:rPr lang="en-US" altLang="zh-TW" dirty="0"/>
              <a:t>https://</a:t>
            </a:r>
            <a:r>
              <a:rPr lang="en-US" altLang="zh-TW" dirty="0" smtClean="0"/>
              <a:t>fhir.dicom.tw/fhir/MedicationRequest?subject</a:t>
            </a:r>
            <a:r>
              <a:rPr lang="en-US" altLang="zh-TW" b="1" dirty="0" smtClean="0"/>
              <a:t>=</a:t>
            </a:r>
            <a:r>
              <a:rPr lang="en-US" altLang="zh-TW" dirty="0" smtClean="0"/>
              <a:t> c6bc36a8-a1d1-4bf2-92b1-47bda16fd39a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n-ea"/>
              </a:rPr>
              <a:t>查詢特定病人處方</a:t>
            </a:r>
            <a:r>
              <a:rPr lang="zh-TW" altLang="en-US" b="1" dirty="0" smtClean="0">
                <a:latin typeface="+mn-ea"/>
              </a:rPr>
              <a:t>簽</a:t>
            </a:r>
            <a:r>
              <a:rPr lang="zh-TW" altLang="en-US" b="1" dirty="0">
                <a:latin typeface="+mn-ea"/>
              </a:rPr>
              <a:t>與</a:t>
            </a:r>
            <a:r>
              <a:rPr lang="zh-TW" altLang="en-US" b="1" dirty="0" smtClean="0">
                <a:latin typeface="+mn-ea"/>
              </a:rPr>
              <a:t>血壓、心律的資料</a:t>
            </a:r>
            <a:endParaRPr lang="en-US" altLang="zh-TW" b="1" dirty="0" smtClean="0">
              <a:latin typeface="+mn-ea"/>
            </a:endParaRPr>
          </a:p>
          <a:p>
            <a:pPr algn="l"/>
            <a:r>
              <a:rPr lang="en-US" altLang="zh-TW" dirty="0" smtClean="0"/>
              <a:t> </a:t>
            </a:r>
            <a:r>
              <a:rPr lang="en-US" altLang="zh-TW" dirty="0"/>
              <a:t>https://fhir.dicom.tw/fhir/Observation?subject=c6bc36a8-a1d1-4bf2-92b1-47bda16fd39a&amp;based-on=63757&amp;code=8867-4,35094-2&amp;date=gt2020-07-05T00:00:01&amp;date=lt2020-07-10T23:59:59</a:t>
            </a:r>
            <a:endParaRPr lang="en-US" altLang="zh-TW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9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8" y="0"/>
            <a:ext cx="859755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EDE47C6-03C9-6B4C-B983-0A069FB630EA}"/>
              </a:ext>
            </a:extLst>
          </p:cNvPr>
          <p:cNvSpPr/>
          <p:nvPr/>
        </p:nvSpPr>
        <p:spPr>
          <a:xfrm>
            <a:off x="2183199" y="4362797"/>
            <a:ext cx="1414112" cy="359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E142EB6-52F9-BD4E-AF42-A6F062191ABF}"/>
              </a:ext>
            </a:extLst>
          </p:cNvPr>
          <p:cNvSpPr/>
          <p:nvPr/>
        </p:nvSpPr>
        <p:spPr>
          <a:xfrm>
            <a:off x="9468077" y="143707"/>
            <a:ext cx="2128603" cy="71952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Vital Sign</a:t>
            </a:r>
            <a:endParaRPr kumimoji="1"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9AD59C1-8B39-3A4B-AB1B-9B58E7807453}"/>
              </a:ext>
            </a:extLst>
          </p:cNvPr>
          <p:cNvSpPr/>
          <p:nvPr/>
        </p:nvSpPr>
        <p:spPr>
          <a:xfrm>
            <a:off x="9488408" y="966124"/>
            <a:ext cx="2128603" cy="71952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Laboratory</a:t>
            </a:r>
            <a:endParaRPr kumimoji="1" lang="zh-TW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7B52F38-8396-0A44-8603-F553371DDCA1}"/>
              </a:ext>
            </a:extLst>
          </p:cNvPr>
          <p:cNvSpPr/>
          <p:nvPr/>
        </p:nvSpPr>
        <p:spPr>
          <a:xfrm>
            <a:off x="9488408" y="1819579"/>
            <a:ext cx="2128603" cy="71952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Device measurements</a:t>
            </a:r>
            <a:endParaRPr kumimoji="1" lang="zh-TW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617041ED-D418-384E-9EE2-22D236FDC174}"/>
              </a:ext>
            </a:extLst>
          </p:cNvPr>
          <p:cNvSpPr/>
          <p:nvPr/>
        </p:nvSpPr>
        <p:spPr>
          <a:xfrm>
            <a:off x="9488407" y="2660642"/>
            <a:ext cx="2128603" cy="71952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Imaging results</a:t>
            </a:r>
            <a:endParaRPr kumimoji="1"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EEE0147-B651-294F-96AF-55D0438BC8A6}"/>
              </a:ext>
            </a:extLst>
          </p:cNvPr>
          <p:cNvSpPr/>
          <p:nvPr/>
        </p:nvSpPr>
        <p:spPr>
          <a:xfrm>
            <a:off x="9488408" y="3530908"/>
            <a:ext cx="2128603" cy="71952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Personal characteristics</a:t>
            </a:r>
            <a:endParaRPr kumimoji="1" lang="en-US" altLang="zh-TW" sz="2000" dirty="0"/>
          </a:p>
        </p:txBody>
      </p:sp>
      <p:sp>
        <p:nvSpPr>
          <p:cNvPr id="14" name="向上箭號 13">
            <a:extLst>
              <a:ext uri="{FF2B5EF4-FFF2-40B4-BE49-F238E27FC236}">
                <a16:creationId xmlns="" xmlns:a16="http://schemas.microsoft.com/office/drawing/2014/main" id="{AAE054BA-B244-4842-B047-89FE4808AF63}"/>
              </a:ext>
            </a:extLst>
          </p:cNvPr>
          <p:cNvSpPr/>
          <p:nvPr/>
        </p:nvSpPr>
        <p:spPr>
          <a:xfrm>
            <a:off x="2558542" y="4722726"/>
            <a:ext cx="422906" cy="35976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5C2B6605-EAC2-2E4B-A62F-626538DFB3FE}"/>
              </a:ext>
            </a:extLst>
          </p:cNvPr>
          <p:cNvSpPr/>
          <p:nvPr/>
        </p:nvSpPr>
        <p:spPr>
          <a:xfrm>
            <a:off x="9468078" y="4401174"/>
            <a:ext cx="2128603" cy="71952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Social history</a:t>
            </a:r>
            <a:endParaRPr kumimoji="1" lang="zh-TW" altLang="en-US" sz="20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8CA50CE5-F18B-564D-ADDA-A6928A98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66EB-5968-417C-9E89-3F2355F0B30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C83DEA89-C9E5-1847-917F-7F3195F8238B}"/>
              </a:ext>
            </a:extLst>
          </p:cNvPr>
          <p:cNvSpPr/>
          <p:nvPr/>
        </p:nvSpPr>
        <p:spPr>
          <a:xfrm>
            <a:off x="9468078" y="5257227"/>
            <a:ext cx="2128603" cy="71952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Clinical assessment tools</a:t>
            </a:r>
            <a:endParaRPr kumimoji="1" lang="zh-TW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52707DFD-DB09-4341-A790-51FEF1C1A4C1}"/>
              </a:ext>
            </a:extLst>
          </p:cNvPr>
          <p:cNvSpPr/>
          <p:nvPr/>
        </p:nvSpPr>
        <p:spPr>
          <a:xfrm>
            <a:off x="9468078" y="6113280"/>
            <a:ext cx="2128603" cy="71952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Core characteristics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77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69744" y="4646"/>
            <a:ext cx="381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用藥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血壓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心律的呈現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5" y="550845"/>
            <a:ext cx="10058400" cy="60601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6516" y="6241640"/>
            <a:ext cx="5147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https://alicehong-grass.github.io/MedicationRecord/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5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4334" y="603833"/>
            <a:ext cx="7916333" cy="8466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Scenarios</a:t>
            </a:r>
            <a:r>
              <a:rPr lang="zh-TW" altLang="en-US" sz="40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VI-12-lead ECG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60311" y="1861829"/>
            <a:ext cx="7397122" cy="3172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sym typeface="Wingdings 2" panose="05020102010507070707" pitchFamily="18" charset="2"/>
              </a:rPr>
              <a:t></a:t>
            </a:r>
            <a:r>
              <a:rPr lang="zh-TW" altLang="en-US" dirty="0">
                <a:sym typeface="Wingdings 2" panose="05020102010507070707" pitchFamily="18" charset="2"/>
              </a:rPr>
              <a:t>院</a:t>
            </a:r>
            <a:r>
              <a:rPr lang="zh-TW" altLang="en-US" dirty="0" smtClean="0">
                <a:sym typeface="Wingdings 2" panose="05020102010507070707" pitchFamily="18" charset="2"/>
              </a:rPr>
              <a:t>內上傳</a:t>
            </a:r>
            <a:r>
              <a:rPr lang="en-US" altLang="zh-TW" dirty="0" smtClean="0">
                <a:sym typeface="Wingdings 2" panose="05020102010507070707" pitchFamily="18" charset="2"/>
              </a:rPr>
              <a:t>12-lead ECG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ym typeface="Wingdings 2" panose="050201020105070707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 2" panose="05020102010507070707" pitchFamily="18" charset="2"/>
              </a:rPr>
              <a:t></a:t>
            </a:r>
            <a:r>
              <a:rPr lang="zh-TW" altLang="en-US" dirty="0">
                <a:sym typeface="Wingdings 2" panose="05020102010507070707" pitchFamily="18" charset="2"/>
              </a:rPr>
              <a:t>院外上傳</a:t>
            </a:r>
            <a:r>
              <a:rPr lang="en-US" altLang="zh-TW" dirty="0">
                <a:sym typeface="Wingdings 2" panose="05020102010507070707" pitchFamily="18" charset="2"/>
              </a:rPr>
              <a:t>12-lead ECG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 2" panose="05020102010507070707" pitchFamily="18" charset="2"/>
              </a:rPr>
              <a:t>(12-lead ECG or wearable ECG device)</a:t>
            </a:r>
          </a:p>
          <a:p>
            <a:pPr marL="0" indent="0">
              <a:buNone/>
            </a:pPr>
            <a:endParaRPr lang="en-US" altLang="zh-TW" dirty="0" smtClean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TW" altLang="en-US" dirty="0" smtClean="0">
                <a:sym typeface="Wingdings 2" panose="05020102010507070707" pitchFamily="18" charset="2"/>
              </a:rPr>
              <a:t> </a:t>
            </a:r>
            <a:r>
              <a:rPr lang="en-US" altLang="zh-TW" dirty="0" smtClean="0">
                <a:sym typeface="Wingdings 2" panose="05020102010507070707" pitchFamily="18" charset="2"/>
              </a:rPr>
              <a:t></a:t>
            </a:r>
            <a:r>
              <a:rPr lang="zh-TW" altLang="en-US" dirty="0" smtClean="0">
                <a:sym typeface="Wingdings 2" panose="05020102010507070707" pitchFamily="18" charset="2"/>
              </a:rPr>
              <a:t>呈現</a:t>
            </a:r>
            <a:r>
              <a:rPr lang="en-US" altLang="zh-TW" dirty="0">
                <a:sym typeface="Wingdings 2" panose="05020102010507070707" pitchFamily="18" charset="2"/>
              </a:rPr>
              <a:t>12-lead ECG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620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" y="436822"/>
            <a:ext cx="6056303" cy="30636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69" y="3764489"/>
            <a:ext cx="4286250" cy="28575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88" y="2561967"/>
            <a:ext cx="5635596" cy="31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72" y="2710542"/>
            <a:ext cx="7641771" cy="41474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418657"/>
            <a:ext cx="4386943" cy="32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1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97" y="3822012"/>
            <a:ext cx="5938067" cy="1979356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>
            <a:off x="4660661" y="2866620"/>
            <a:ext cx="247135" cy="57102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188AD2DB-F18E-4145-85B3-C899757FD6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42" y="1783420"/>
            <a:ext cx="1952368" cy="335453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107ED2B5-6768-498B-A5FD-0434593C6E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35" y="1889500"/>
            <a:ext cx="1509446" cy="3407430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7685801" y="2888298"/>
            <a:ext cx="551806" cy="24713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8509686" y="1738584"/>
            <a:ext cx="650790" cy="3399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0493084" y="1775748"/>
            <a:ext cx="650790" cy="3399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9815088" y="2888299"/>
            <a:ext cx="561946" cy="24713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81680" y="910861"/>
            <a:ext cx="10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sampling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67888" y="5835928"/>
            <a:ext cx="109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Amplifier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910228" y="5835928"/>
            <a:ext cx="73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087224" y="1346834"/>
            <a:ext cx="1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41298" y="1385203"/>
            <a:ext cx="235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原始量測出的</a:t>
            </a:r>
            <a:r>
              <a:rPr lang="en-US" altLang="zh-TW" dirty="0" smtClean="0"/>
              <a:t>data(mV)</a:t>
            </a:r>
            <a:endParaRPr lang="zh-TW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85" y="384580"/>
            <a:ext cx="3913547" cy="2001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4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89157" y="2718478"/>
            <a:ext cx="1367481" cy="74964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758448" y="2739078"/>
            <a:ext cx="1750541" cy="74964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Waveform Data +annotation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9463151" y="2739077"/>
            <a:ext cx="1754661" cy="74964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side Browser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2875005" y="2990331"/>
            <a:ext cx="551806" cy="247135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67170" y="3627221"/>
            <a:ext cx="199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經過</a:t>
            </a:r>
            <a:r>
              <a:rPr lang="en-US" altLang="zh-TW" dirty="0" smtClean="0"/>
              <a:t>gateway</a:t>
            </a:r>
            <a:r>
              <a:rPr lang="zh-TW" altLang="en-US" dirty="0" smtClean="0"/>
              <a:t>轉</a:t>
            </a:r>
            <a:r>
              <a:rPr lang="zh-TW" altLang="en-US" dirty="0"/>
              <a:t>譯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375186" y="3563540"/>
            <a:ext cx="179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FHIR ECG 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5727356" y="2990331"/>
            <a:ext cx="871152" cy="247135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0800000">
            <a:off x="8435480" y="2990331"/>
            <a:ext cx="871152" cy="247135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973178" y="3673388"/>
            <a:ext cx="321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醫師向</a:t>
            </a:r>
            <a:r>
              <a:rPr lang="en-US" altLang="zh-TW" dirty="0" smtClean="0"/>
              <a:t>FHIR server </a:t>
            </a:r>
            <a:r>
              <a:rPr lang="zh-TW" altLang="en-US" dirty="0" smtClean="0"/>
              <a:t>查詢調閱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041" y="2475461"/>
            <a:ext cx="1235677" cy="123567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998041" y="2106129"/>
            <a:ext cx="130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1029730" y="3330022"/>
            <a:ext cx="9844216" cy="32807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2298292" y="1238385"/>
            <a:ext cx="1598140" cy="70021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ECG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Device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857038" y="1414728"/>
            <a:ext cx="4786249" cy="9185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r>
              <a:rPr lang="en-US" altLang="zh-TW" dirty="0" smtClean="0"/>
              <a:t>Observation.Component.value(waveform data)</a:t>
            </a:r>
          </a:p>
          <a:p>
            <a:r>
              <a:rPr lang="en-US" altLang="zh-TW" dirty="0"/>
              <a:t>Observation.Component.value(annotation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4374292" y="1717588"/>
            <a:ext cx="1004886" cy="247135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029730" y="259490"/>
            <a:ext cx="9844216" cy="2916195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492843" y="2333245"/>
            <a:ext cx="4917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資料量太大，不利傳輸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不利醫師查詢 </a:t>
            </a:r>
            <a:r>
              <a:rPr lang="en-US" altLang="zh-TW" dirty="0"/>
              <a:t>annotation </a:t>
            </a:r>
            <a:r>
              <a:rPr lang="zh-TW" altLang="en-US" dirty="0"/>
              <a:t>或</a:t>
            </a:r>
            <a:r>
              <a:rPr lang="en-US" altLang="zh-TW" dirty="0"/>
              <a:t> AI</a:t>
            </a:r>
            <a:r>
              <a:rPr lang="zh-TW" altLang="en-US" dirty="0"/>
              <a:t> </a:t>
            </a:r>
            <a:r>
              <a:rPr lang="en-US" altLang="zh-TW" dirty="0"/>
              <a:t>inference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775066" y="5164739"/>
            <a:ext cx="1356411" cy="70124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ECG Device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194220" y="3544207"/>
            <a:ext cx="2793911" cy="9967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Observation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(Waveform data)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8454270" y="4405057"/>
            <a:ext cx="1939824" cy="75968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FHIR Server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247439" y="5391539"/>
            <a:ext cx="2690167" cy="10081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Observation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(Annotation)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348164" y="4881570"/>
            <a:ext cx="76611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49602" y="4774859"/>
            <a:ext cx="1197577" cy="1003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56693" y="4452773"/>
            <a:ext cx="10904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 Post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1854225" y="4756711"/>
            <a:ext cx="1198091" cy="3959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gateway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5635520" y="4987885"/>
            <a:ext cx="1615128" cy="3295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Derived from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15" idx="0"/>
            <a:endCxn id="13" idx="2"/>
          </p:cNvCxnSpPr>
          <p:nvPr/>
        </p:nvCxnSpPr>
        <p:spPr>
          <a:xfrm flipH="1" flipV="1">
            <a:off x="5591176" y="4540985"/>
            <a:ext cx="1347" cy="850554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2453270" y="1937313"/>
            <a:ext cx="1198091" cy="39593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gateway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5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868115" y="3232934"/>
            <a:ext cx="1783482" cy="6342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Order Placer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4436805" y="3032781"/>
            <a:ext cx="2841697" cy="10371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FHIR SERVER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573493" y="5789194"/>
            <a:ext cx="2596998" cy="8037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ECG Device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853925" y="931966"/>
            <a:ext cx="1783482" cy="6342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Report Creator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228458" y="3249542"/>
            <a:ext cx="1783482" cy="6342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AI or Evidence Creator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387195" y="3690595"/>
            <a:ext cx="21262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2</a:t>
            </a:r>
            <a:r>
              <a:rPr lang="en-US" altLang="zh-TW" sz="1400" dirty="0" smtClean="0">
                <a:solidFill>
                  <a:prstClr val="black"/>
                </a:solidFill>
              </a:rPr>
              <a:t>.1Get Patient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080484" y="4690598"/>
            <a:ext cx="18399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3.1Get ServiceRequest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920429" y="4308464"/>
            <a:ext cx="1853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3</a:t>
            </a:r>
            <a:r>
              <a:rPr lang="en-US" altLang="zh-TW" sz="1400" dirty="0" smtClean="0">
                <a:solidFill>
                  <a:prstClr val="black"/>
                </a:solidFill>
              </a:rPr>
              <a:t>.2Put ServiceRequest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5934767" y="4825363"/>
            <a:ext cx="28284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3.4Post ECG Observation(waveform)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934767" y="5099283"/>
            <a:ext cx="30115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3.5Post ECG Observation(annotation)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7303985" y="3582857"/>
            <a:ext cx="272146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4</a:t>
            </a:r>
            <a:r>
              <a:rPr lang="en-US" altLang="zh-TW" sz="1400" dirty="0" smtClean="0">
                <a:solidFill>
                  <a:prstClr val="black"/>
                </a:solidFill>
              </a:rPr>
              <a:t>.4Put ECG Observation</a:t>
            </a:r>
          </a:p>
          <a:p>
            <a:r>
              <a:rPr lang="en-US" altLang="zh-TW" sz="1400" dirty="0" smtClean="0">
                <a:solidFill>
                  <a:prstClr val="black"/>
                </a:solidFill>
              </a:rPr>
              <a:t>(annotation)</a:t>
            </a:r>
          </a:p>
          <a:p>
            <a:r>
              <a:rPr lang="en-US" altLang="zh-TW" sz="1400" dirty="0">
                <a:solidFill>
                  <a:prstClr val="black"/>
                </a:solidFill>
              </a:rPr>
              <a:t>4</a:t>
            </a:r>
            <a:r>
              <a:rPr lang="en-US" altLang="zh-TW" sz="1400" dirty="0" smtClean="0">
                <a:solidFill>
                  <a:prstClr val="black"/>
                </a:solidFill>
              </a:rPr>
              <a:t>.5Post ECG Observation(findings</a:t>
            </a:r>
            <a:r>
              <a:rPr lang="en-US" altLang="zh-TW" sz="1400" dirty="0">
                <a:solidFill>
                  <a:prstClr val="black"/>
                </a:solidFill>
              </a:rPr>
              <a:t>)</a:t>
            </a:r>
            <a:endParaRPr lang="en-US" altLang="zh-TW" sz="1400" dirty="0" smtClean="0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09510" y="1823499"/>
            <a:ext cx="4821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5</a:t>
            </a:r>
            <a:r>
              <a:rPr lang="en-US" altLang="zh-TW" sz="1400" dirty="0" smtClean="0">
                <a:solidFill>
                  <a:prstClr val="black"/>
                </a:solidFill>
              </a:rPr>
              <a:t>.2Get ServiceRequest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009510" y="2066214"/>
            <a:ext cx="24349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5.3Get Observation(waveform)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776958" y="1617270"/>
            <a:ext cx="2693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5.5Post DiagnosticReport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7278504" y="3546755"/>
            <a:ext cx="1898169" cy="462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66695" y="2620443"/>
            <a:ext cx="220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4</a:t>
            </a:r>
            <a:r>
              <a:rPr lang="en-US" altLang="zh-TW" sz="1400" dirty="0" smtClean="0">
                <a:solidFill>
                  <a:prstClr val="black"/>
                </a:solidFill>
              </a:rPr>
              <a:t>.1 Get ServiceRequest</a:t>
            </a:r>
            <a:endParaRPr lang="en-US" altLang="zh-TW" sz="1400" dirty="0">
              <a:solidFill>
                <a:prstClr val="black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5823273" y="1595719"/>
            <a:ext cx="17253" cy="14665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2635442" y="3531326"/>
            <a:ext cx="18013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017054" y="2320400"/>
            <a:ext cx="29292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5.4Get Observation(findings)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129770" y="5461687"/>
            <a:ext cx="1472282" cy="3275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Gateway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5" idx="0"/>
            <a:endCxn id="3" idx="2"/>
          </p:cNvCxnSpPr>
          <p:nvPr/>
        </p:nvCxnSpPr>
        <p:spPr>
          <a:xfrm flipH="1" flipV="1">
            <a:off x="5857654" y="4069975"/>
            <a:ext cx="8257" cy="13917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278502" y="3078127"/>
            <a:ext cx="220437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4</a:t>
            </a:r>
            <a:r>
              <a:rPr lang="en-US" altLang="zh-TW" sz="1400" dirty="0" smtClean="0">
                <a:solidFill>
                  <a:prstClr val="black"/>
                </a:solidFill>
              </a:rPr>
              <a:t>.3 Get ECG Observation</a:t>
            </a:r>
          </a:p>
          <a:p>
            <a:r>
              <a:rPr lang="en-US" altLang="zh-TW" sz="1400" dirty="0" smtClean="0">
                <a:solidFill>
                  <a:prstClr val="black"/>
                </a:solidFill>
              </a:rPr>
              <a:t>(Waveform)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68411" y="197708"/>
            <a:ext cx="477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Procedure of 12 Lead ECG in Hospital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278502" y="3546755"/>
            <a:ext cx="189817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805171" y="989938"/>
            <a:ext cx="1783482" cy="6342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Registered Center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481080" y="1624161"/>
            <a:ext cx="1879905" cy="13478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708751" y="1977388"/>
            <a:ext cx="15017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1.1Post Patient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30195" y="2210911"/>
            <a:ext cx="1736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1.2Post Encounter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2387193" y="3960965"/>
            <a:ext cx="21262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2.2Post Encounter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2376516" y="4502297"/>
            <a:ext cx="21262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2.4Post ServiceRequest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2378500" y="4235525"/>
            <a:ext cx="21262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2.3Post Condition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5934767" y="4551443"/>
            <a:ext cx="1853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3.3Post Encounter</a:t>
            </a:r>
            <a:endParaRPr lang="en-US" altLang="zh-TW" sz="1400" dirty="0">
              <a:solidFill>
                <a:prstClr val="black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266695" y="2855058"/>
            <a:ext cx="1853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4</a:t>
            </a:r>
            <a:r>
              <a:rPr lang="en-US" altLang="zh-TW" sz="1400" dirty="0" smtClean="0">
                <a:solidFill>
                  <a:prstClr val="black"/>
                </a:solidFill>
              </a:rPr>
              <a:t>.2Post Encounter</a:t>
            </a:r>
            <a:endParaRPr lang="en-US" altLang="zh-TW" sz="1400" dirty="0">
              <a:solidFill>
                <a:prstClr val="black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995057" y="1552268"/>
            <a:ext cx="21262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5</a:t>
            </a:r>
            <a:r>
              <a:rPr lang="en-US" altLang="zh-TW" sz="1400" dirty="0" smtClean="0">
                <a:solidFill>
                  <a:prstClr val="black"/>
                </a:solidFill>
              </a:rPr>
              <a:t>.1Get Patient</a:t>
            </a:r>
          </a:p>
        </p:txBody>
      </p:sp>
    </p:spTree>
    <p:extLst>
      <p:ext uri="{BB962C8B-B14F-4D97-AF65-F5344CB8AC3E}">
        <p14:creationId xmlns:p14="http://schemas.microsoft.com/office/powerpoint/2010/main" val="17120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868115" y="3232934"/>
            <a:ext cx="1783482" cy="6342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Order Placer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4436805" y="3032781"/>
            <a:ext cx="2841697" cy="10371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FHIR SERVER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573493" y="5789194"/>
            <a:ext cx="2596998" cy="8037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ECG Device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853925" y="931966"/>
            <a:ext cx="1783482" cy="6342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Report Creator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228458" y="3249542"/>
            <a:ext cx="1783482" cy="6342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AI or Evidence Creator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387195" y="3690595"/>
            <a:ext cx="21262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2</a:t>
            </a:r>
            <a:r>
              <a:rPr lang="en-US" altLang="zh-TW" sz="1400" dirty="0" smtClean="0">
                <a:solidFill>
                  <a:prstClr val="black"/>
                </a:solidFill>
              </a:rPr>
              <a:t>.1Get Patient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5889740" y="4835937"/>
            <a:ext cx="28284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3.1Post ECG Observation(waveform)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934767" y="5099283"/>
            <a:ext cx="30115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3.2Post ECG Observation(annotation)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7303985" y="3582857"/>
            <a:ext cx="272146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4</a:t>
            </a:r>
            <a:r>
              <a:rPr lang="en-US" altLang="zh-TW" sz="1400" dirty="0" smtClean="0">
                <a:solidFill>
                  <a:prstClr val="black"/>
                </a:solidFill>
              </a:rPr>
              <a:t>.4Put ECG Observation</a:t>
            </a:r>
          </a:p>
          <a:p>
            <a:r>
              <a:rPr lang="en-US" altLang="zh-TW" sz="1400" dirty="0" smtClean="0">
                <a:solidFill>
                  <a:prstClr val="black"/>
                </a:solidFill>
              </a:rPr>
              <a:t>(annotation)</a:t>
            </a:r>
          </a:p>
          <a:p>
            <a:r>
              <a:rPr lang="en-US" altLang="zh-TW" sz="1400" dirty="0">
                <a:solidFill>
                  <a:prstClr val="black"/>
                </a:solidFill>
              </a:rPr>
              <a:t>4</a:t>
            </a:r>
            <a:r>
              <a:rPr lang="en-US" altLang="zh-TW" sz="1400" dirty="0" smtClean="0">
                <a:solidFill>
                  <a:prstClr val="black"/>
                </a:solidFill>
              </a:rPr>
              <a:t>.5Post ECG Observation(findings</a:t>
            </a:r>
            <a:r>
              <a:rPr lang="en-US" altLang="zh-TW" sz="1400" dirty="0">
                <a:solidFill>
                  <a:prstClr val="black"/>
                </a:solidFill>
              </a:rPr>
              <a:t>)</a:t>
            </a:r>
            <a:endParaRPr lang="en-US" altLang="zh-TW" sz="1400" dirty="0" smtClean="0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09510" y="1823499"/>
            <a:ext cx="4821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5</a:t>
            </a:r>
            <a:r>
              <a:rPr lang="en-US" altLang="zh-TW" sz="1400" dirty="0" smtClean="0">
                <a:solidFill>
                  <a:prstClr val="black"/>
                </a:solidFill>
              </a:rPr>
              <a:t>.2Get ServiceRequest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009510" y="2066214"/>
            <a:ext cx="24349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5.3Get Observation(waveform)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776958" y="1617270"/>
            <a:ext cx="2693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5.5Post DiagnosticReport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7278504" y="3546755"/>
            <a:ext cx="1898169" cy="462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66695" y="2620443"/>
            <a:ext cx="220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4</a:t>
            </a:r>
            <a:r>
              <a:rPr lang="en-US" altLang="zh-TW" sz="1400" dirty="0" smtClean="0">
                <a:solidFill>
                  <a:prstClr val="black"/>
                </a:solidFill>
              </a:rPr>
              <a:t>.1 Get ServiceRequest</a:t>
            </a:r>
            <a:endParaRPr lang="en-US" altLang="zh-TW" sz="1400" dirty="0">
              <a:solidFill>
                <a:prstClr val="black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5823273" y="1595719"/>
            <a:ext cx="17253" cy="14665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2635442" y="3531326"/>
            <a:ext cx="18013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017054" y="2320400"/>
            <a:ext cx="29292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5.4Get Observation(findings)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129770" y="5461687"/>
            <a:ext cx="1472282" cy="3275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Gateway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5" idx="0"/>
            <a:endCxn id="3" idx="2"/>
          </p:cNvCxnSpPr>
          <p:nvPr/>
        </p:nvCxnSpPr>
        <p:spPr>
          <a:xfrm flipH="1" flipV="1">
            <a:off x="5857654" y="4069975"/>
            <a:ext cx="8257" cy="13917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278502" y="3078127"/>
            <a:ext cx="220437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4</a:t>
            </a:r>
            <a:r>
              <a:rPr lang="en-US" altLang="zh-TW" sz="1400" dirty="0" smtClean="0">
                <a:solidFill>
                  <a:prstClr val="black"/>
                </a:solidFill>
              </a:rPr>
              <a:t>.3 Get ECG Observation</a:t>
            </a:r>
          </a:p>
          <a:p>
            <a:r>
              <a:rPr lang="en-US" altLang="zh-TW" sz="1400" dirty="0" smtClean="0">
                <a:solidFill>
                  <a:prstClr val="black"/>
                </a:solidFill>
              </a:rPr>
              <a:t>(Waveform)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68410" y="197708"/>
            <a:ext cx="9208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Procedure of Out patient’s 12 Lead ECG or Wearable ECG with ServiceRequest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278502" y="3546755"/>
            <a:ext cx="189817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805171" y="989938"/>
            <a:ext cx="1783482" cy="6342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Registered Center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481080" y="1624161"/>
            <a:ext cx="1879905" cy="13478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708751" y="1977388"/>
            <a:ext cx="15017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1.1Post Patient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30195" y="2210911"/>
            <a:ext cx="1736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1.2Post Encounter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2387193" y="3960965"/>
            <a:ext cx="21262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2.2Post Encounter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2369735" y="4772793"/>
            <a:ext cx="21262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2.4Post ServiceRequest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2378500" y="4235525"/>
            <a:ext cx="21262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2.3Post Condition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7266695" y="2855058"/>
            <a:ext cx="1853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4</a:t>
            </a:r>
            <a:r>
              <a:rPr lang="en-US" altLang="zh-TW" sz="1400" dirty="0" smtClean="0">
                <a:solidFill>
                  <a:prstClr val="black"/>
                </a:solidFill>
              </a:rPr>
              <a:t>.2Post Encounter</a:t>
            </a:r>
            <a:endParaRPr lang="en-US" altLang="zh-TW" sz="1400" dirty="0">
              <a:solidFill>
                <a:prstClr val="black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995057" y="1552268"/>
            <a:ext cx="21262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5</a:t>
            </a:r>
            <a:r>
              <a:rPr lang="en-US" altLang="zh-TW" sz="1400" dirty="0" smtClean="0">
                <a:solidFill>
                  <a:prstClr val="black"/>
                </a:solidFill>
              </a:rPr>
              <a:t>.1Get Patient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2387194" y="4498233"/>
            <a:ext cx="34530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2.4Post Patient (with unique outpatient ID)</a:t>
            </a:r>
          </a:p>
        </p:txBody>
      </p:sp>
    </p:spTree>
    <p:extLst>
      <p:ext uri="{BB962C8B-B14F-4D97-AF65-F5344CB8AC3E}">
        <p14:creationId xmlns:p14="http://schemas.microsoft.com/office/powerpoint/2010/main" val="146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4436805" y="3032781"/>
            <a:ext cx="2841697" cy="10371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FHIR SERVER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542027" y="5433041"/>
            <a:ext cx="2596998" cy="8037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Wearable/</a:t>
            </a:r>
          </a:p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ECG Device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853925" y="931966"/>
            <a:ext cx="1783482" cy="6342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Report Creator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228458" y="3249542"/>
            <a:ext cx="1783482" cy="6342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AI or Evidence Creator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51910" y="4547756"/>
            <a:ext cx="3049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2.1Post ECG Observation(waveform)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2956932" y="4855350"/>
            <a:ext cx="31701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2.2Post ECG Observation (annotation)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7303985" y="3582857"/>
            <a:ext cx="272146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3</a:t>
            </a:r>
            <a:r>
              <a:rPr lang="en-US" altLang="zh-TW" sz="1400" dirty="0" smtClean="0">
                <a:solidFill>
                  <a:prstClr val="black"/>
                </a:solidFill>
              </a:rPr>
              <a:t>.3Put ECG Observation</a:t>
            </a:r>
          </a:p>
          <a:p>
            <a:r>
              <a:rPr lang="en-US" altLang="zh-TW" sz="1400" dirty="0" smtClean="0">
                <a:solidFill>
                  <a:prstClr val="black"/>
                </a:solidFill>
              </a:rPr>
              <a:t>(annotation)</a:t>
            </a:r>
          </a:p>
          <a:p>
            <a:r>
              <a:rPr lang="en-US" altLang="zh-TW" sz="1400" dirty="0">
                <a:solidFill>
                  <a:prstClr val="black"/>
                </a:solidFill>
              </a:rPr>
              <a:t>3</a:t>
            </a:r>
            <a:r>
              <a:rPr lang="en-US" altLang="zh-TW" sz="1400" dirty="0" smtClean="0">
                <a:solidFill>
                  <a:prstClr val="black"/>
                </a:solidFill>
              </a:rPr>
              <a:t>.4Post ECG Observation(findings</a:t>
            </a:r>
            <a:r>
              <a:rPr lang="en-US" altLang="zh-TW" sz="1400" dirty="0">
                <a:solidFill>
                  <a:prstClr val="black"/>
                </a:solidFill>
              </a:rPr>
              <a:t>)</a:t>
            </a:r>
            <a:endParaRPr lang="en-US" altLang="zh-TW" sz="1400" dirty="0" smtClean="0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17054" y="1612645"/>
            <a:ext cx="4821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3</a:t>
            </a:r>
            <a:r>
              <a:rPr lang="en-US" altLang="zh-TW" sz="1400" dirty="0" smtClean="0">
                <a:solidFill>
                  <a:prstClr val="black"/>
                </a:solidFill>
              </a:rPr>
              <a:t>.1Get Patient(or Get Device)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017054" y="1845739"/>
            <a:ext cx="24349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3</a:t>
            </a:r>
            <a:r>
              <a:rPr lang="en-US" altLang="zh-TW" sz="1400" dirty="0" smtClean="0">
                <a:solidFill>
                  <a:prstClr val="black"/>
                </a:solidFill>
              </a:rPr>
              <a:t>.2Get Observation(waveform)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776958" y="1617270"/>
            <a:ext cx="2693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3.4Post DiagnosticReport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7278504" y="3546755"/>
            <a:ext cx="1898169" cy="462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823273" y="1595719"/>
            <a:ext cx="17253" cy="14665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017054" y="2057030"/>
            <a:ext cx="29292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3</a:t>
            </a:r>
            <a:r>
              <a:rPr lang="en-US" altLang="zh-TW" sz="1400" dirty="0" smtClean="0">
                <a:solidFill>
                  <a:prstClr val="black"/>
                </a:solidFill>
              </a:rPr>
              <a:t>.3Get Observation(findings)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278502" y="3078127"/>
            <a:ext cx="220437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3</a:t>
            </a:r>
            <a:r>
              <a:rPr lang="en-US" altLang="zh-TW" sz="1400" dirty="0" smtClean="0">
                <a:solidFill>
                  <a:prstClr val="black"/>
                </a:solidFill>
              </a:rPr>
              <a:t>.2 Get ECG Observation</a:t>
            </a:r>
          </a:p>
          <a:p>
            <a:r>
              <a:rPr lang="en-US" altLang="zh-TW" sz="1400" dirty="0" smtClean="0">
                <a:solidFill>
                  <a:prstClr val="black"/>
                </a:solidFill>
              </a:rPr>
              <a:t>(Waveform)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68411" y="197708"/>
            <a:ext cx="8660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Procedure </a:t>
            </a:r>
            <a:r>
              <a:rPr lang="en-US" altLang="zh-TW" sz="2000" dirty="0"/>
              <a:t>of </a:t>
            </a:r>
            <a:r>
              <a:rPr lang="en-US" altLang="zh-TW" sz="2000" dirty="0" smtClean="0"/>
              <a:t>Out patient’s </a:t>
            </a:r>
            <a:r>
              <a:rPr lang="en-US" altLang="zh-TW" sz="2000" dirty="0"/>
              <a:t>12 Lead </a:t>
            </a:r>
            <a:r>
              <a:rPr lang="en-US" altLang="zh-TW" sz="2000" dirty="0" smtClean="0"/>
              <a:t>ECG or Wearable ECG without ServiceRequest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278502" y="3546755"/>
            <a:ext cx="189817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273461" y="2813235"/>
            <a:ext cx="2189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</a:rPr>
              <a:t>3</a:t>
            </a:r>
            <a:r>
              <a:rPr lang="en-US" altLang="zh-TW" sz="1400" dirty="0" smtClean="0">
                <a:solidFill>
                  <a:prstClr val="black"/>
                </a:solidFill>
              </a:rPr>
              <a:t>.1Get Patient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861630" y="3225238"/>
            <a:ext cx="1783482" cy="6342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Registered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837039" y="2809412"/>
            <a:ext cx="15017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1.1Post Patient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858483" y="3080867"/>
            <a:ext cx="15017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</a:rPr>
              <a:t>1.2Post Device</a:t>
            </a:r>
          </a:p>
        </p:txBody>
      </p:sp>
      <p:cxnSp>
        <p:nvCxnSpPr>
          <p:cNvPr id="11" name="直線單箭頭接點 10"/>
          <p:cNvCxnSpPr>
            <a:stCxn id="7" idx="0"/>
          </p:cNvCxnSpPr>
          <p:nvPr/>
        </p:nvCxnSpPr>
        <p:spPr>
          <a:xfrm flipV="1">
            <a:off x="5840526" y="4091909"/>
            <a:ext cx="0" cy="13411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696897" y="3542350"/>
            <a:ext cx="1688123" cy="184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79979" y="251819"/>
            <a:ext cx="7526215" cy="762780"/>
          </a:xfrm>
        </p:spPr>
        <p:txBody>
          <a:bodyPr>
            <a:normAutofit/>
          </a:bodyPr>
          <a:lstStyle/>
          <a:p>
            <a:pPr lvl="0" algn="ctr"/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Scenarios</a:t>
            </a:r>
            <a:r>
              <a:rPr lang="zh-TW" altLang="en-US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74" y="931271"/>
            <a:ext cx="1467055" cy="16290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694" y="1529383"/>
            <a:ext cx="1114581" cy="10288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142" y="1114838"/>
            <a:ext cx="1104529" cy="1238551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598333" y="1954781"/>
            <a:ext cx="1176867" cy="321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660674" y="1919082"/>
            <a:ext cx="1176867" cy="321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566333" y="2446118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病患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自行上傳生理監測數據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409894" y="2446119"/>
            <a:ext cx="298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PHR(Personal Health Record)</a:t>
            </a:r>
            <a:r>
              <a:rPr lang="zh-TW" altLang="en-US" dirty="0">
                <a:ea typeface="標楷體" panose="03000509000000000000" pitchFamily="65" charset="-120"/>
              </a:rPr>
              <a:t>或院內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5956" y="2473934"/>
            <a:ext cx="369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照護者端下載及呈現生理監測數據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55341" y="3517274"/>
            <a:ext cx="4183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ym typeface="Wingdings 2" panose="05020102010507070707" pitchFamily="18" charset="2"/>
              </a:rPr>
              <a:t></a:t>
            </a:r>
            <a:r>
              <a:rPr lang="en-US" altLang="zh-TW" dirty="0"/>
              <a:t>Vital signs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Body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Body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Body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Pre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Meal / Post Meal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Heart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Percentage of Body Fat Measured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Grip Strength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Hand-Dynamometer</a:t>
            </a:r>
          </a:p>
          <a:p>
            <a:r>
              <a:rPr lang="en-US" altLang="zh-TW" dirty="0" smtClean="0">
                <a:sym typeface="Wingdings 2" panose="05020102010507070707" pitchFamily="18" charset="2"/>
              </a:rPr>
              <a:t>Laboratory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Blood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Glucose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66302" y="3789224"/>
            <a:ext cx="6725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://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hapi.fhir.org/baseR4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Observation?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code=29463-7</a:t>
            </a:r>
            <a:r>
              <a:rPr lang="en-US" altLang="zh-TW" dirty="0" smtClean="0"/>
              <a:t>&amp;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subject=402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48186" y="4736370"/>
            <a:ext cx="2279964" cy="28656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FHIR Server </a:t>
            </a:r>
            <a:r>
              <a:rPr lang="en-US" altLang="zh-TW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RootURL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6687684" y="4394567"/>
            <a:ext cx="200967" cy="300815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8254807" y="4736370"/>
            <a:ext cx="1060015" cy="28656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resource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8684330" y="4379284"/>
            <a:ext cx="200967" cy="300815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576671" y="4752612"/>
            <a:ext cx="1060015" cy="28656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10006194" y="4395526"/>
            <a:ext cx="200967" cy="300815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0963343" y="4733896"/>
            <a:ext cx="1060015" cy="28656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patient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11392866" y="4376810"/>
            <a:ext cx="200967" cy="300815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68790" y="3032030"/>
            <a:ext cx="205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Post observation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470061" y="2907783"/>
            <a:ext cx="205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get observation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" y="151942"/>
            <a:ext cx="10058400" cy="5899556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367479" y="2957558"/>
            <a:ext cx="1309817" cy="288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606377" y="2669060"/>
            <a:ext cx="972065" cy="288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229233" y="4376841"/>
            <a:ext cx="1351006" cy="288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128127"/>
            <a:ext cx="10058400" cy="6466114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804086" y="980303"/>
            <a:ext cx="972065" cy="288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290118" y="1812324"/>
            <a:ext cx="5692347" cy="11638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804086" y="3719384"/>
            <a:ext cx="1301580" cy="288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968843" y="4946822"/>
            <a:ext cx="2314833" cy="288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93058" y="1171144"/>
            <a:ext cx="354424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smtClean="0">
                <a:solidFill>
                  <a:schemeClr val="bg1"/>
                </a:solidFill>
              </a:rPr>
              <a:t>ISO/IEEE </a:t>
            </a:r>
            <a:r>
              <a:rPr lang="en-US" altLang="zh-TW" dirty="0">
                <a:solidFill>
                  <a:schemeClr val="bg1"/>
                </a:solidFill>
              </a:rPr>
              <a:t>11073 Health informatics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向下箭號 5"/>
          <p:cNvSpPr/>
          <p:nvPr/>
        </p:nvSpPr>
        <p:spPr>
          <a:xfrm rot="10800000">
            <a:off x="5725297" y="1515762"/>
            <a:ext cx="214184" cy="428368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412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3" y="939497"/>
            <a:ext cx="7765085" cy="539951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384152" y="197707"/>
            <a:ext cx="393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FHIR 12 Lead ECG</a:t>
            </a:r>
            <a:endParaRPr lang="zh-TW" altLang="en-US" sz="3200" dirty="0"/>
          </a:p>
        </p:txBody>
      </p:sp>
      <p:sp>
        <p:nvSpPr>
          <p:cNvPr id="5" name="圓角矩形 4"/>
          <p:cNvSpPr/>
          <p:nvPr/>
        </p:nvSpPr>
        <p:spPr>
          <a:xfrm>
            <a:off x="8221362" y="1367481"/>
            <a:ext cx="2570206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FHIR Observation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701216" y="2165617"/>
            <a:ext cx="2631990" cy="29583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10" name="肘形接點 9"/>
          <p:cNvCxnSpPr>
            <a:endCxn id="6" idx="1"/>
          </p:cNvCxnSpPr>
          <p:nvPr/>
        </p:nvCxnSpPr>
        <p:spPr>
          <a:xfrm rot="16200000" flipH="1">
            <a:off x="7581570" y="2525130"/>
            <a:ext cx="1880946" cy="358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8978320" y="2800865"/>
            <a:ext cx="1037968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Lead I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9003034" y="3146197"/>
            <a:ext cx="1037968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Lead II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9003034" y="3461572"/>
            <a:ext cx="1037968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Lead III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026825" y="3781445"/>
            <a:ext cx="1105716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Lead AVR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9042378" y="4123505"/>
            <a:ext cx="1105716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Lead AVF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9042378" y="4446277"/>
            <a:ext cx="1105716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Lead AVL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9075328" y="4786130"/>
            <a:ext cx="1279633" cy="17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Lead V1-V6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42378" y="2233389"/>
            <a:ext cx="1813248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2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092082" y="1490057"/>
          <a:ext cx="7815072" cy="5126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3934"/>
                <a:gridCol w="4561138"/>
              </a:tblGrid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Code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Display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131328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131329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MDC_ECG_ELEC_POTL_I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131330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MDC_ECG_ELEC_POTL_II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131389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MDC_ECG_ELEC_POTL_III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131390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MDC_ECG_ELEC_POTL_AVR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131391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MDC_ECG_ELEC_POTL_AVL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131392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MDC_ECG_ELEC_POTL_AVF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131331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MDC_ECG_ELEC_POTL_V1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131332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MDC_ECG_ELEC_POTL_V2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131333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MDC_ECG_ELEC_POTL_V3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131334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MDC_ECG_ELEC_POTL_V4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131335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MDC_ECG_ELEC_POTL_V5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131336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MDC_ECG_ELEC_POTL_V6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377513" y="576649"/>
            <a:ext cx="584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IEEE 11073 12 Lead ECG Code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879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3" y="287673"/>
            <a:ext cx="11730289" cy="5981322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683740" y="461319"/>
            <a:ext cx="1466336" cy="288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537254" y="1482811"/>
            <a:ext cx="4860324" cy="12851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909951" y="1866556"/>
            <a:ext cx="13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 </a:t>
            </a:r>
            <a:r>
              <a:rPr lang="en-US" altLang="zh-TW" dirty="0" smtClean="0">
                <a:solidFill>
                  <a:schemeClr val="bg1"/>
                </a:solidFill>
              </a:rPr>
              <a:t>ECG Lead II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530178" y="3134172"/>
            <a:ext cx="2014151" cy="288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338254" y="3422496"/>
            <a:ext cx="10754498" cy="2253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0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7D093A20-FDB7-4EE4-84EA-16EB7BFD2D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518" y="337940"/>
          <a:ext cx="8344931" cy="5024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8388">
                  <a:extLst>
                    <a:ext uri="{9D8B030D-6E8A-4147-A177-3AD203B41FA5}">
                      <a16:colId xmlns:a16="http://schemas.microsoft.com/office/drawing/2014/main" xmlns="" val="408718208"/>
                    </a:ext>
                  </a:extLst>
                </a:gridCol>
                <a:gridCol w="4565764">
                  <a:extLst>
                    <a:ext uri="{9D8B030D-6E8A-4147-A177-3AD203B41FA5}">
                      <a16:colId xmlns:a16="http://schemas.microsoft.com/office/drawing/2014/main" xmlns="" val="1210931364"/>
                    </a:ext>
                  </a:extLst>
                </a:gridCol>
                <a:gridCol w="2520779">
                  <a:extLst>
                    <a:ext uri="{9D8B030D-6E8A-4147-A177-3AD203B41FA5}">
                      <a16:colId xmlns:a16="http://schemas.microsoft.com/office/drawing/2014/main" xmlns="" val="3329768954"/>
                    </a:ext>
                  </a:extLst>
                </a:gridCol>
              </a:tblGrid>
              <a:tr h="397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Sampled data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2490900078"/>
                  </a:ext>
                </a:extLst>
              </a:tr>
              <a:tr h="397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original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原始零點的數值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59514786"/>
                  </a:ext>
                </a:extLst>
              </a:tr>
              <a:tr h="695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Period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400" kern="100" dirty="0">
                          <a:effectLst/>
                        </a:rPr>
                        <a:t>每組資料裡每個取樣點間隔的</a:t>
                      </a:r>
                      <a:r>
                        <a:rPr lang="zh-TW" sz="1400" kern="100" dirty="0" smtClean="0">
                          <a:effectLst/>
                        </a:rPr>
                        <a:t>時間</a:t>
                      </a:r>
                      <a:r>
                        <a:rPr lang="zh-TW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單位為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million second</a:t>
                      </a:r>
                      <a:endParaRPr lang="zh-TW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Sampling </a:t>
                      </a:r>
                      <a:r>
                        <a:rPr lang="en-US" sz="1400" kern="100" dirty="0" smtClean="0">
                          <a:effectLst/>
                        </a:rPr>
                        <a:t>Rate</a:t>
                      </a:r>
                      <a:r>
                        <a:rPr lang="en-US" altLang="zh-TW" sz="1400" kern="100" dirty="0" smtClean="0">
                          <a:effectLst/>
                        </a:rPr>
                        <a:t>:360</a:t>
                      </a:r>
                      <a:r>
                        <a:rPr lang="en-US" sz="1400" kern="100" dirty="0" smtClean="0">
                          <a:effectLst/>
                        </a:rPr>
                        <a:t>HZ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1000ms/</a:t>
                      </a:r>
                      <a:r>
                        <a:rPr lang="en-US" altLang="zh-TW" sz="1400" kern="100" dirty="0" smtClean="0">
                          <a:effectLst/>
                        </a:rPr>
                        <a:t>360</a:t>
                      </a:r>
                      <a:r>
                        <a:rPr lang="zh-TW" altLang="zh-TW" sz="1400" kern="100" dirty="0" smtClean="0">
                          <a:effectLst/>
                        </a:rPr>
                        <a:t>點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period=</a:t>
                      </a:r>
                      <a:r>
                        <a:rPr lang="en-US" altLang="zh-TW" sz="1400" kern="100" dirty="0" smtClean="0">
                          <a:effectLst/>
                        </a:rPr>
                        <a:t>2.77</a:t>
                      </a:r>
                      <a:r>
                        <a:rPr lang="en-US" sz="1400" kern="100" dirty="0" smtClean="0">
                          <a:effectLst/>
                        </a:rPr>
                        <a:t>ms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1176440418"/>
                  </a:ext>
                </a:extLst>
              </a:tr>
              <a:tr h="7255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Factor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</a:rPr>
                        <a:t>經</a:t>
                      </a:r>
                      <a:r>
                        <a:rPr lang="en-US" altLang="zh-TW" sz="1400" kern="100" dirty="0" smtClean="0">
                          <a:effectLst/>
                        </a:rPr>
                        <a:t>ADC</a:t>
                      </a:r>
                      <a:r>
                        <a:rPr lang="zh-TW" altLang="en-US" sz="1400" kern="100" dirty="0" smtClean="0">
                          <a:effectLst/>
                        </a:rPr>
                        <a:t>後的值</a:t>
                      </a:r>
                      <a:r>
                        <a:rPr lang="en-US" sz="1400" kern="100" dirty="0" smtClean="0">
                          <a:effectLst/>
                        </a:rPr>
                        <a:t>*</a:t>
                      </a:r>
                      <a:r>
                        <a:rPr lang="en-US" sz="1400" kern="100" dirty="0">
                          <a:effectLst/>
                        </a:rPr>
                        <a:t>Factor </a:t>
                      </a:r>
                      <a:r>
                        <a:rPr lang="en-US" sz="1400" kern="100" dirty="0" smtClean="0">
                          <a:effectLst/>
                        </a:rPr>
                        <a:t>=</a:t>
                      </a:r>
                      <a:r>
                        <a:rPr lang="zh-TW" altLang="zh-TW" sz="1400" kern="100" dirty="0" smtClean="0">
                          <a:effectLst/>
                        </a:rPr>
                        <a:t>原始值</a:t>
                      </a:r>
                      <a:r>
                        <a:rPr lang="en-US" altLang="zh-TW" sz="1400" kern="100" dirty="0" smtClean="0">
                          <a:effectLst/>
                        </a:rPr>
                        <a:t>(mV)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</a:rPr>
                        <a:t>1/200=0.005</a:t>
                      </a:r>
                      <a:endParaRPr lang="zh-TW" altLang="zh-TW" sz="14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</a:rPr>
                        <a:t>(1011-1024)*0.005=- 0.07mV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endParaRPr lang="zh-TW" altLang="zh-TW" sz="14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691589590"/>
                  </a:ext>
                </a:extLst>
              </a:tr>
              <a:tr h="595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Lowerlimit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The lower limit of detection of the measured points. This is needed if any of the data points have the value "L" (lower than detection limit).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3770313434"/>
                  </a:ext>
                </a:extLst>
              </a:tr>
              <a:tr h="595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Upperlimit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The upper limit of detection of the measured points. This is needed if any of the data points have the value "U" (higher than detection limit).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1815020718"/>
                  </a:ext>
                </a:extLst>
              </a:tr>
              <a:tr h="600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Dimensions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一組資料裏面包含了幾個導程的訊號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Ex: </a:t>
                      </a:r>
                      <a:r>
                        <a:rPr lang="zh-TW" sz="1400" kern="100" dirty="0">
                          <a:effectLst/>
                        </a:rPr>
                        <a:t>訊號：</a:t>
                      </a:r>
                      <a:r>
                        <a:rPr lang="en-US" sz="1400" kern="100" dirty="0">
                          <a:effectLst/>
                        </a:rPr>
                        <a:t>V1,V2,V1,V2,V1,V2….</a:t>
                      </a:r>
                      <a:r>
                        <a:rPr lang="zh-TW" sz="1400" kern="100" dirty="0">
                          <a:effectLst/>
                        </a:rPr>
                        <a:t>，</a:t>
                      </a:r>
                      <a:r>
                        <a:rPr lang="en-US" sz="1400" kern="100" dirty="0">
                          <a:effectLst/>
                        </a:rPr>
                        <a:t>Dimension=2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2544341018"/>
                  </a:ext>
                </a:extLst>
              </a:tr>
              <a:tr h="9274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data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A series of data points which are decimal values separated by a single space. 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3129924086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64" y="3229232"/>
            <a:ext cx="5220544" cy="3258575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188AD2DB-F18E-4145-85B3-C899757FD6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54" y="601362"/>
            <a:ext cx="1523999" cy="25350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107ED2B5-6768-498B-A5FD-0434593C6E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49" y="688132"/>
            <a:ext cx="1070919" cy="24504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299936" y="601362"/>
            <a:ext cx="400117" cy="2535054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0709189" y="597515"/>
            <a:ext cx="403654" cy="2535054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0206682" y="1589904"/>
            <a:ext cx="329512" cy="1647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9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5" y="203980"/>
            <a:ext cx="8024755" cy="591871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10" y="2215562"/>
            <a:ext cx="4917989" cy="4190922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9" name="矩形 18"/>
          <p:cNvSpPr/>
          <p:nvPr/>
        </p:nvSpPr>
        <p:spPr>
          <a:xfrm>
            <a:off x="8639006" y="1646194"/>
            <a:ext cx="2163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PTB-XL ECG 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7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660594" y="6340036"/>
            <a:ext cx="101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Viewer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" y="134224"/>
            <a:ext cx="6064625" cy="34579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0" y="3592161"/>
            <a:ext cx="5880683" cy="32870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83" y="1828800"/>
            <a:ext cx="7316063" cy="358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4334" y="603833"/>
            <a:ext cx="7916333" cy="8466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Scenarios</a:t>
            </a:r>
            <a:r>
              <a:rPr lang="zh-TW" altLang="en-US" sz="40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V-Vital Signs in EMS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60311" y="2293909"/>
            <a:ext cx="7397122" cy="3172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sym typeface="Wingdings 2" panose="05020102010507070707" pitchFamily="18" charset="2"/>
              </a:rPr>
              <a:t></a:t>
            </a:r>
            <a:r>
              <a:rPr lang="zh-TW" altLang="en-US" dirty="0" smtClean="0">
                <a:sym typeface="Wingdings 2" panose="05020102010507070707" pitchFamily="18" charset="2"/>
              </a:rPr>
              <a:t>救護車到達現場，或是在救護車上，上傳各式生理監測資料一次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ym typeface="Wingdings 2" panose="05020102010507070707" pitchFamily="18" charset="2"/>
              </a:rPr>
              <a:t> </a:t>
            </a:r>
          </a:p>
          <a:p>
            <a:pPr marL="0" indent="0">
              <a:buNone/>
            </a:pPr>
            <a:endParaRPr lang="en-US" altLang="zh-TW" dirty="0" smtClean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TW" altLang="en-US" dirty="0" smtClean="0">
                <a:sym typeface="Wingdings 2" panose="05020102010507070707" pitchFamily="18" charset="2"/>
              </a:rPr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450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912923" y="982180"/>
            <a:ext cx="1121434" cy="5865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>
                <a:solidFill>
                  <a:schemeClr val="tx1"/>
                </a:solidFill>
              </a:rPr>
              <a:t>EMS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center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4813719" y="2691441"/>
            <a:ext cx="1319842" cy="57797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FHIR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stCxn id="2" idx="2"/>
          </p:cNvCxnSpPr>
          <p:nvPr/>
        </p:nvCxnSpPr>
        <p:spPr>
          <a:xfrm>
            <a:off x="5473640" y="1568776"/>
            <a:ext cx="0" cy="10967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473639" y="1747837"/>
            <a:ext cx="204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1.1 post patient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673706" y="2665562"/>
            <a:ext cx="1362972" cy="5865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ambulance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center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13237" y="2480896"/>
            <a:ext cx="166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.1 get patient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097063" y="2980426"/>
            <a:ext cx="163686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4813719" y="5043576"/>
            <a:ext cx="1362972" cy="5865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Contact Site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3" idx="0"/>
            <a:endCxn id="3" idx="2"/>
          </p:cNvCxnSpPr>
          <p:nvPr/>
        </p:nvCxnSpPr>
        <p:spPr>
          <a:xfrm flipH="1" flipV="1">
            <a:off x="5473640" y="3269411"/>
            <a:ext cx="21565" cy="177416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284687" y="3419079"/>
            <a:ext cx="166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3.1 put patient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91698" y="3748555"/>
            <a:ext cx="192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3.3 post condition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84687" y="4612416"/>
            <a:ext cx="23409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3.5 post observation1 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84687" y="4039528"/>
            <a:ext cx="197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3.2 post encounter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8273273" y="2697061"/>
            <a:ext cx="1362972" cy="5865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ambulance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134226" y="4224194"/>
            <a:ext cx="234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4.4 post observation 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134226" y="3302758"/>
            <a:ext cx="192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.1 post condition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134226" y="3632784"/>
            <a:ext cx="197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.2 post encounter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134226" y="3928489"/>
            <a:ext cx="44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.3 post </a:t>
            </a:r>
            <a:r>
              <a:rPr lang="en-US" altLang="zh-TW" dirty="0" err="1" smtClean="0"/>
              <a:t>carePlan</a:t>
            </a:r>
            <a:r>
              <a:rPr lang="en-US" altLang="zh-TW" dirty="0" smtClean="0"/>
              <a:t>/medication/procedure…etc.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21" idx="1"/>
          </p:cNvCxnSpPr>
          <p:nvPr/>
        </p:nvCxnSpPr>
        <p:spPr>
          <a:xfrm flipH="1">
            <a:off x="6176691" y="2990359"/>
            <a:ext cx="209658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284686" y="4326525"/>
            <a:ext cx="234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3.4 post Questionnaire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8121142" y="982180"/>
            <a:ext cx="1362972" cy="5865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Hospital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向下箭號 13"/>
          <p:cNvSpPr/>
          <p:nvPr/>
        </p:nvSpPr>
        <p:spPr>
          <a:xfrm rot="10800000">
            <a:off x="8756800" y="1687923"/>
            <a:ext cx="305431" cy="713433"/>
          </a:xfrm>
          <a:prstGeom prst="downArrow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133" y="1041759"/>
            <a:ext cx="2425100" cy="2575647"/>
          </a:xfrm>
        </p:spPr>
        <p:txBody>
          <a:bodyPr/>
          <a:lstStyle/>
          <a:p>
            <a:r>
              <a:rPr lang="en-US" altLang="zh-TW" sz="3200" dirty="0" smtClean="0"/>
              <a:t>Scenarios I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81" y="0"/>
            <a:ext cx="7881728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11715" y="391885"/>
            <a:ext cx="1801445" cy="28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1715" y="783770"/>
            <a:ext cx="1801445" cy="28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1714" y="2974310"/>
            <a:ext cx="3137877" cy="1406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91617" y="4563624"/>
            <a:ext cx="3047442" cy="517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1907" y="5176572"/>
            <a:ext cx="2987152" cy="28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72002" y="5457927"/>
            <a:ext cx="3449378" cy="1023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11715" y="1158900"/>
            <a:ext cx="7247652" cy="1406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85567"/>
              </p:ext>
            </p:extLst>
          </p:nvPr>
        </p:nvGraphicFramePr>
        <p:xfrm>
          <a:off x="733244" y="189780"/>
          <a:ext cx="11360989" cy="654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440"/>
                <a:gridCol w="2215306"/>
                <a:gridCol w="1463572"/>
                <a:gridCol w="1443200"/>
                <a:gridCol w="1866741"/>
                <a:gridCol w="2532730"/>
              </a:tblGrid>
              <a:tr h="497927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category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code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Unit(UCUM)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</a:tr>
              <a:tr h="888072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rgbClr val="FF0000"/>
                          </a:solidFill>
                        </a:rPr>
                        <a:t>頸動脈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zh-TW" altLang="en-US" sz="1600" dirty="0" smtClean="0"/>
                        <a:t>脈搏</a:t>
                      </a:r>
                      <a:r>
                        <a:rPr lang="en-US" altLang="zh-TW" sz="1600" dirty="0" smtClean="0"/>
                        <a:t>(HR)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Heart</a:t>
                      </a:r>
                      <a:r>
                        <a:rPr lang="en-US" altLang="zh-TW" sz="1600" baseline="0" dirty="0" smtClean="0"/>
                        <a:t> Rate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Vital-signs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</a:rPr>
                        <a:t>8867-4(Loinc)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</a:rPr>
                        <a:t>{beats}/min</a:t>
                      </a:r>
                      <a:endParaRPr lang="en-US" altLang="zh-TW" sz="1600" b="0" i="0" u="none" strike="noStrike" dirty="0" smtClean="0">
                        <a:solidFill>
                          <a:srgbClr val="333333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LOINC Code 8889-8 Heart rate by Pulse </a:t>
                      </a: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oximeter</a:t>
                      </a:r>
                      <a:endParaRPr lang="zh-TW" altLang="en-US" sz="1600" dirty="0"/>
                    </a:p>
                  </a:txBody>
                  <a:tcPr/>
                </a:tc>
              </a:tr>
              <a:tr h="49792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體溫</a:t>
                      </a:r>
                      <a:r>
                        <a:rPr lang="en-US" altLang="zh-TW" sz="1600" dirty="0" smtClean="0"/>
                        <a:t>(BT)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Body</a:t>
                      </a:r>
                      <a:r>
                        <a:rPr lang="en-US" altLang="zh-TW" sz="1600" baseline="0" dirty="0" smtClean="0"/>
                        <a:t> temperature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Vital-signs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8310-5</a:t>
                      </a:r>
                      <a:r>
                        <a:rPr lang="en-US" altLang="zh-TW" sz="1600" u="none" strike="noStrike" dirty="0" smtClean="0">
                          <a:effectLst/>
                        </a:rPr>
                        <a:t>(Loinc)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cel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497927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BP(</a:t>
                      </a:r>
                      <a:r>
                        <a:rPr lang="zh-TW" altLang="en-US" sz="1600" dirty="0" smtClean="0"/>
                        <a:t>血壓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</a:rPr>
                        <a:t>Blood Pressure Panel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Vital-signs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35094-2</a:t>
                      </a:r>
                      <a:r>
                        <a:rPr lang="en-US" altLang="zh-TW" sz="1600" u="none" strike="noStrike" dirty="0" smtClean="0">
                          <a:effectLst/>
                        </a:rPr>
                        <a:t>(Loinc)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mmHg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497927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</a:rPr>
                        <a:t>Systolic Blood Pressure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Vital-signs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8480-6</a:t>
                      </a:r>
                      <a:r>
                        <a:rPr lang="en-US" altLang="zh-TW" sz="1600" u="none" strike="noStrike" dirty="0" smtClean="0">
                          <a:effectLst/>
                        </a:rPr>
                        <a:t>(Loinc)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mmHg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497927"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err="1" smtClean="0">
                          <a:effectLst/>
                        </a:rPr>
                        <a:t>Distolic</a:t>
                      </a:r>
                      <a:r>
                        <a:rPr lang="en-US" altLang="zh-TW" sz="1600" u="none" strike="noStrike" dirty="0" smtClean="0">
                          <a:effectLst/>
                        </a:rPr>
                        <a:t> Blood Pressure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Vital-signs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8462-4</a:t>
                      </a:r>
                      <a:r>
                        <a:rPr lang="en-US" altLang="zh-TW" sz="1600" u="none" strike="noStrike" dirty="0" smtClean="0">
                          <a:effectLst/>
                        </a:rPr>
                        <a:t>(Loinc)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mmHg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621650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呼吸頻率</a:t>
                      </a:r>
                      <a:r>
                        <a:rPr lang="en-US" altLang="zh-TW" sz="1600" dirty="0" smtClean="0"/>
                        <a:t>RR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Respiratory Rate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Vital-signs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9279-1</a:t>
                      </a:r>
                      <a:r>
                        <a:rPr lang="en-US" altLang="zh-TW" sz="1600" u="none" strike="noStrike" dirty="0" smtClean="0">
                          <a:effectLst/>
                        </a:rPr>
                        <a:t>(Loinc)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{breaths}/min;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{counts/min}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562446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spO2</a:t>
                      </a:r>
                      <a:r>
                        <a:rPr lang="zh-TW" altLang="en-US" sz="1600" dirty="0" smtClean="0"/>
                        <a:t>脈搏血氧飽和濃度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pulse oximetry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Vital-signs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59408-5</a:t>
                      </a:r>
                      <a:r>
                        <a:rPr lang="en-US" altLang="zh-TW" sz="1600" u="none" strike="noStrike" dirty="0" smtClean="0">
                          <a:effectLst/>
                        </a:rPr>
                        <a:t>(Loinc)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https://loinc.org/59408-5/</a:t>
                      </a:r>
                      <a:endParaRPr lang="zh-TW" altLang="en-US" sz="1600" dirty="0"/>
                    </a:p>
                  </a:txBody>
                  <a:tcPr/>
                </a:tc>
              </a:tr>
              <a:tr h="6216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EKG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EKG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Procedure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131328(IEEE 11073)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21650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微血管充填時間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Capillary refill Time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exam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44963- 7 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(</a:t>
                      </a:r>
                      <a:r>
                        <a:rPr lang="en-US" altLang="zh-TW" sz="1800" u="none" strike="noStrike" dirty="0" err="1" smtClean="0">
                          <a:effectLst/>
                        </a:rPr>
                        <a:t>Loinc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)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Capillary refill [Time] of Nail bed</a:t>
                      </a:r>
                      <a:endParaRPr lang="zh-TW" altLang="en-US" b="0" dirty="0"/>
                    </a:p>
                  </a:txBody>
                  <a:tcPr/>
                </a:tc>
              </a:tr>
              <a:tr h="5964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血糖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 glucose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laboratory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2339-0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https://loinc.org/2339-0/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873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5" y="145226"/>
            <a:ext cx="7861331" cy="6633713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3373978" y="6385224"/>
            <a:ext cx="1111757" cy="2914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382679" y="2726127"/>
            <a:ext cx="979030" cy="2914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373977" y="3667606"/>
            <a:ext cx="987731" cy="2914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370795" y="4555675"/>
            <a:ext cx="987731" cy="2914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370794" y="5250502"/>
            <a:ext cx="987731" cy="2914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193767" y="2619892"/>
            <a:ext cx="638355" cy="5039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final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6178178" y="5084510"/>
            <a:ext cx="1300923" cy="5039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Patient ID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178177" y="6278989"/>
            <a:ext cx="1784004" cy="5039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現場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救護車上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72" y="48933"/>
            <a:ext cx="7187635" cy="685800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2950593" y="2693311"/>
            <a:ext cx="995666" cy="33643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928848" y="48933"/>
            <a:ext cx="1104180" cy="34654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227014" y="3029741"/>
            <a:ext cx="1438489" cy="33643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227014" y="4879348"/>
            <a:ext cx="995666" cy="33643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845522" y="4879348"/>
            <a:ext cx="733244" cy="4201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spO2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227013" y="395478"/>
            <a:ext cx="1715923" cy="22562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949580" y="1940234"/>
            <a:ext cx="1715923" cy="26812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97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02" y="0"/>
            <a:ext cx="7085553" cy="6858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830199" y="747295"/>
            <a:ext cx="749763" cy="33643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470149" y="747295"/>
            <a:ext cx="2663896" cy="4201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第一次量測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第二次量測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79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23337"/>
            <a:ext cx="8192643" cy="6811326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469873" y="100233"/>
            <a:ext cx="1308495" cy="17581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961579" y="3856008"/>
            <a:ext cx="2222896" cy="31917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543282" y="3856008"/>
            <a:ext cx="603094" cy="3191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EKG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978998" y="1256915"/>
            <a:ext cx="1731662" cy="3623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altLang="zh-TW" dirty="0"/>
              <a:t>Blood Pressure 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961579" y="1256915"/>
            <a:ext cx="1506904" cy="29584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6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9902" y="2725946"/>
            <a:ext cx="6988834" cy="1069586"/>
          </a:xfrm>
        </p:spPr>
        <p:txBody>
          <a:bodyPr/>
          <a:lstStyle/>
          <a:p>
            <a:pPr algn="ctr"/>
            <a:r>
              <a:rPr lang="en-US" altLang="zh-TW" sz="4000" b="1" dirty="0" smtClean="0">
                <a:latin typeface="Monotype Corsiva" panose="03010101010201010101" pitchFamily="66" charset="0"/>
              </a:rPr>
              <a:t>Thank        You</a:t>
            </a:r>
            <a:endParaRPr lang="zh-TW" altLang="en-US" sz="40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88747"/>
              </p:ext>
            </p:extLst>
          </p:nvPr>
        </p:nvGraphicFramePr>
        <p:xfrm>
          <a:off x="1416818" y="1097015"/>
          <a:ext cx="9274628" cy="5263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6412"/>
                <a:gridCol w="3066035"/>
                <a:gridCol w="2492181"/>
              </a:tblGrid>
              <a:tr h="40252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LoincCode</a:t>
                      </a:r>
                      <a:endParaRPr lang="en-US" sz="16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Unit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Body Height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3137-7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cm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Body weight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29463-7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kg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Blood Pressure Panel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35094-2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mmHg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Systolic Blood Pressure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8480-6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mmHg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Distolic</a:t>
                      </a:r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Blood Pressure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8462-4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mmHg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Body Temperature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8310-5</a:t>
                      </a:r>
                      <a:endParaRPr lang="en-US" altLang="zh-TW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Cel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Blood Glucose Post Meal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87422-2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mg/dL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Blood Glucose Pre Meal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88365-2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mg/</a:t>
                      </a:r>
                      <a:r>
                        <a:rPr lang="en-US" sz="16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dL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Heart Rate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8867-4</a:t>
                      </a:r>
                      <a:endParaRPr lang="en-US" altLang="zh-TW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{beats}/min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0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Percentage of body fat Measured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41982-0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%</a:t>
                      </a:r>
                      <a:endParaRPr lang="en-US" altLang="zh-TW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45153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</a:t>
                      </a:r>
                      <a:r>
                        <a:rPr lang="en-US" sz="16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rip </a:t>
                      </a:r>
                      <a:r>
                        <a:rPr lang="en-US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strength Hand - right Dynamometer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83174-3</a:t>
                      </a:r>
                      <a:endParaRPr lang="en-US" altLang="zh-TW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kg</a:t>
                      </a:r>
                      <a:endParaRPr 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384234"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標題 1"/>
          <p:cNvSpPr txBox="1">
            <a:spLocks/>
          </p:cNvSpPr>
          <p:nvPr/>
        </p:nvSpPr>
        <p:spPr>
          <a:xfrm>
            <a:off x="1125789" y="283085"/>
            <a:ext cx="9681549" cy="81392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Scenarios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_Code&amp;Unit</a:t>
            </a:r>
            <a:endParaRPr lang="zh-TW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4334" y="169334"/>
            <a:ext cx="7916333" cy="8466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ea typeface="標楷體" panose="03000509000000000000" pitchFamily="65" charset="-120"/>
                <a:cs typeface="Times New Roman" panose="02020603050405020304" pitchFamily="18" charset="0"/>
              </a:rPr>
              <a:t>Scenarios</a:t>
            </a:r>
            <a:r>
              <a:rPr lang="zh-TW" altLang="en-US" sz="4000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II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9526" y="1245996"/>
            <a:ext cx="8595248" cy="438536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Imaging results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hospital : bone density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>
                <a:latin typeface="+mn-ea"/>
              </a:rPr>
              <a:t>測量部位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測量</a:t>
            </a:r>
            <a:r>
              <a:rPr lang="zh-TW" altLang="en-US" dirty="0" smtClean="0">
                <a:latin typeface="+mn-ea"/>
              </a:rPr>
              <a:t>腰椎</a:t>
            </a:r>
            <a:r>
              <a:rPr lang="en-US" altLang="zh-TW" dirty="0" smtClean="0"/>
              <a:t>(spine bone)</a:t>
            </a:r>
            <a:r>
              <a:rPr lang="zh-TW" altLang="en-US" dirty="0" smtClean="0"/>
              <a:t>、髖骨</a:t>
            </a:r>
            <a:r>
              <a:rPr lang="en-US" altLang="zh-TW" dirty="0" smtClean="0"/>
              <a:t>(Hip)</a:t>
            </a:r>
            <a:r>
              <a:rPr lang="zh-TW" altLang="en-US" dirty="0">
                <a:latin typeface="+mn-ea"/>
              </a:rPr>
              <a:t>或</a:t>
            </a:r>
            <a:r>
              <a:rPr lang="zh-TW" altLang="en-US" dirty="0" smtClean="0">
                <a:latin typeface="+mn-ea"/>
              </a:rPr>
              <a:t>股骨</a:t>
            </a:r>
            <a:r>
              <a:rPr lang="en-US" altLang="zh-TW" dirty="0" smtClean="0">
                <a:latin typeface="+mn-ea"/>
              </a:rPr>
              <a:t>(</a:t>
            </a:r>
            <a:r>
              <a:rPr lang="fr-FR" altLang="zh-TW" dirty="0" smtClean="0"/>
              <a:t>Femur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量測結果以 </a:t>
            </a:r>
            <a:r>
              <a:rPr lang="en-US" altLang="zh-TW" dirty="0" smtClean="0">
                <a:latin typeface="+mn-ea"/>
              </a:rPr>
              <a:t>T-score </a:t>
            </a:r>
            <a:r>
              <a:rPr lang="zh-TW" altLang="en-US" dirty="0" smtClean="0">
                <a:latin typeface="+mn-ea"/>
              </a:rPr>
              <a:t>呈現</a:t>
            </a:r>
            <a:r>
              <a:rPr lang="en-US" altLang="zh-TW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/>
              <a:t>新增</a:t>
            </a:r>
            <a:r>
              <a:rPr lang="en-US" altLang="zh-TW" dirty="0" smtClean="0"/>
              <a:t>note:</a:t>
            </a:r>
            <a:r>
              <a:rPr lang="zh-TW" altLang="en-US" dirty="0" smtClean="0"/>
              <a:t> 標註詳細部位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FFD-AD5C-124E-BE20-6B7A9AE60B5E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40" y="2566042"/>
            <a:ext cx="1552213" cy="143281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682532" y="5523240"/>
            <a:ext cx="1748413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檢查室做</a:t>
            </a:r>
            <a:r>
              <a:rPr lang="zh-TW" altLang="en-US" dirty="0"/>
              <a:t>檢查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202853" y="3015354"/>
            <a:ext cx="1552213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診間看診</a:t>
            </a:r>
            <a:endParaRPr lang="en-US" altLang="zh-TW" dirty="0" smtClean="0"/>
          </a:p>
          <a:p>
            <a:pPr algn="ctr"/>
            <a:r>
              <a:rPr lang="zh-TW" altLang="en-US" dirty="0"/>
              <a:t>開立檢驗單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09" y="134469"/>
            <a:ext cx="1306455" cy="1450674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5064369" y="1115368"/>
            <a:ext cx="834013" cy="2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掛號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8" idx="2"/>
            <a:endCxn id="4" idx="0"/>
          </p:cNvCxnSpPr>
          <p:nvPr/>
        </p:nvCxnSpPr>
        <p:spPr>
          <a:xfrm flipH="1">
            <a:off x="5464347" y="1585143"/>
            <a:ext cx="12090" cy="98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612004" y="1510960"/>
            <a:ext cx="22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1.1Post patient   WG1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903974" y="3277268"/>
            <a:ext cx="2019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964991" y="2750708"/>
            <a:ext cx="169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2.1get patient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964991" y="3282448"/>
            <a:ext cx="202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2.2 post encounter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49243" y="3979186"/>
            <a:ext cx="24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2.4 post serviceRequest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endCxn id="4" idx="2"/>
          </p:cNvCxnSpPr>
          <p:nvPr/>
        </p:nvCxnSpPr>
        <p:spPr>
          <a:xfrm flipH="1" flipV="1">
            <a:off x="5464347" y="3998854"/>
            <a:ext cx="12090" cy="14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566786" y="3935306"/>
            <a:ext cx="24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3.1 get serviceRequest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49922" y="4528131"/>
            <a:ext cx="23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3.3 put serviceRequest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549922" y="4232844"/>
            <a:ext cx="202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.2 post encounter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566786" y="4840590"/>
            <a:ext cx="23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3.4 post observation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8920296" y="3005963"/>
            <a:ext cx="1748413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回診間看結果</a:t>
            </a:r>
          </a:p>
        </p:txBody>
      </p:sp>
      <p:cxnSp>
        <p:nvCxnSpPr>
          <p:cNvPr id="30" name="直線單箭頭接點 29"/>
          <p:cNvCxnSpPr>
            <a:endCxn id="4" idx="3"/>
          </p:cNvCxnSpPr>
          <p:nvPr/>
        </p:nvCxnSpPr>
        <p:spPr>
          <a:xfrm flipH="1">
            <a:off x="6240453" y="3282448"/>
            <a:ext cx="2561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378490" y="2227366"/>
            <a:ext cx="169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.1get patient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370232" y="2536597"/>
            <a:ext cx="255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4.2get serviceRequest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6370232" y="2861587"/>
            <a:ext cx="218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4.3get observation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58393" y="3286660"/>
            <a:ext cx="275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4.4Post diagnosticReport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640998" y="1795925"/>
            <a:ext cx="208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1.2Post encounter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964991" y="3632112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2.3 post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condition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4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5" y="155274"/>
            <a:ext cx="7861331" cy="6633713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3373978" y="5302261"/>
            <a:ext cx="978875" cy="24940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708078" y="2745499"/>
            <a:ext cx="729301" cy="3968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altLang="zh-TW" smtClean="0">
                <a:solidFill>
                  <a:schemeClr val="bg1"/>
                </a:solidFill>
              </a:rPr>
              <a:t>final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558690" y="3286243"/>
            <a:ext cx="7699446" cy="7122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Code system https</a:t>
            </a:r>
            <a:r>
              <a:rPr lang="en-US" altLang="zh-TW" dirty="0">
                <a:solidFill>
                  <a:schemeClr val="bg1"/>
                </a:solidFill>
              </a:rPr>
              <a:t>://www.hl7.org/fhir/codesystem-observation-category.html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Code: image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3410775" y="2794267"/>
            <a:ext cx="793630" cy="29927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410775" y="3675115"/>
            <a:ext cx="1007346" cy="3233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410775" y="4564726"/>
            <a:ext cx="633068" cy="34264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614414" y="4499572"/>
            <a:ext cx="5860445" cy="9273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"system": "http://loinc.org",</a:t>
            </a:r>
          </a:p>
          <a:p>
            <a:r>
              <a:rPr lang="en-US" altLang="zh-TW" dirty="0"/>
              <a:t>        "code": </a:t>
            </a:r>
            <a:r>
              <a:rPr lang="en-US" altLang="zh-TW" dirty="0" smtClean="0"/>
              <a:t>"</a:t>
            </a:r>
            <a:r>
              <a:rPr lang="en-US" altLang="zh-TW" dirty="0" smtClean="0">
                <a:solidFill>
                  <a:schemeClr val="bg1"/>
                </a:solidFill>
              </a:rPr>
              <a:t>80953-3</a:t>
            </a:r>
            <a:r>
              <a:rPr lang="en-US" altLang="zh-TW" dirty="0" smtClean="0"/>
              <a:t>",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“display”: “</a:t>
            </a:r>
            <a:r>
              <a:rPr lang="en-US" altLang="zh-TW" dirty="0">
                <a:solidFill>
                  <a:schemeClr val="bg1"/>
                </a:solidFill>
              </a:rPr>
              <a:t>DXA Femur - right [Mass/Area] Bone </a:t>
            </a:r>
            <a:r>
              <a:rPr lang="en-US" altLang="zh-TW" dirty="0" smtClean="0">
                <a:solidFill>
                  <a:schemeClr val="bg1"/>
                </a:solidFill>
              </a:rPr>
              <a:t>density”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2504" y="534155"/>
            <a:ext cx="201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Example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64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79" y="0"/>
            <a:ext cx="7396469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459858" y="76148"/>
            <a:ext cx="1104180" cy="34654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FF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660386" y="498841"/>
            <a:ext cx="1740414" cy="34654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351216" y="3169695"/>
            <a:ext cx="995666" cy="33643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370209" y="3506125"/>
            <a:ext cx="1532169" cy="33643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189786" y="3169696"/>
            <a:ext cx="3688476" cy="202864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"valueQuantity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":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value: -1.1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Unit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T-score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system : "http ://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unitsofmeasure.org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" 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"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code":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{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T-score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4578</TotalTime>
  <Words>1478</Words>
  <Application>Microsoft Office PowerPoint</Application>
  <PresentationFormat>寬螢幕</PresentationFormat>
  <Paragraphs>528</Paragraphs>
  <Slides>45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7" baseType="lpstr">
      <vt:lpstr>BiauKai</vt:lpstr>
      <vt:lpstr>Playfair Display</vt:lpstr>
      <vt:lpstr>新細明體</vt:lpstr>
      <vt:lpstr>標楷體</vt:lpstr>
      <vt:lpstr>Arial</vt:lpstr>
      <vt:lpstr>Calibri</vt:lpstr>
      <vt:lpstr>Calibri Light</vt:lpstr>
      <vt:lpstr>Monotype Corsiva</vt:lpstr>
      <vt:lpstr>Times New Roman</vt:lpstr>
      <vt:lpstr>verdana</vt:lpstr>
      <vt:lpstr>Wingdings 2</vt:lpstr>
      <vt:lpstr>Office 佈景主題</vt:lpstr>
      <vt:lpstr>MI-TW 2021聯測介紹</vt:lpstr>
      <vt:lpstr>PowerPoint 簡報</vt:lpstr>
      <vt:lpstr>Scenarios I</vt:lpstr>
      <vt:lpstr>PowerPoint 簡報</vt:lpstr>
      <vt:lpstr>PowerPoint 簡報</vt:lpstr>
      <vt:lpstr>Scenarios II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Scenarios III-Query</vt:lpstr>
      <vt:lpstr>PowerPoint 簡報</vt:lpstr>
      <vt:lpstr>PowerPoint 簡報</vt:lpstr>
      <vt:lpstr>PowerPoint 簡報</vt:lpstr>
      <vt:lpstr>PowerPoint 簡報</vt:lpstr>
      <vt:lpstr>Query</vt:lpstr>
      <vt:lpstr>PowerPoint 簡報</vt:lpstr>
      <vt:lpstr>Scenarios VI-12-lead ECG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Scenarios V-Vital Signs in EMS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     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torilin0530@gmail.com</cp:lastModifiedBy>
  <cp:revision>309</cp:revision>
  <dcterms:created xsi:type="dcterms:W3CDTF">2020-09-07T05:20:58Z</dcterms:created>
  <dcterms:modified xsi:type="dcterms:W3CDTF">2021-05-24T08:02:11Z</dcterms:modified>
</cp:coreProperties>
</file>