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2A9"/>
    <a:srgbClr val="BFBFBF"/>
    <a:srgbClr val="00294E"/>
    <a:srgbClr val="00529C"/>
    <a:srgbClr val="D5EBFF"/>
    <a:srgbClr val="E0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531EF-BDCB-4432-8724-ED0D6097DD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8153A-C393-41AA-BC2F-47C5CFEA66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9.svg"/><Relationship Id="rId23" Type="http://schemas.openxmlformats.org/officeDocument/2006/relationships/image" Target="../media/image28.png"/><Relationship Id="rId22" Type="http://schemas.openxmlformats.org/officeDocument/2006/relationships/image" Target="../media/image27.svg"/><Relationship Id="rId21" Type="http://schemas.openxmlformats.org/officeDocument/2006/relationships/image" Target="../media/image26.png"/><Relationship Id="rId20" Type="http://schemas.openxmlformats.org/officeDocument/2006/relationships/image" Target="../media/image25.svg"/><Relationship Id="rId2" Type="http://schemas.openxmlformats.org/officeDocument/2006/relationships/image" Target="../media/image7.svg"/><Relationship Id="rId19" Type="http://schemas.openxmlformats.org/officeDocument/2006/relationships/image" Target="../media/image24.png"/><Relationship Id="rId18" Type="http://schemas.openxmlformats.org/officeDocument/2006/relationships/image" Target="../media/image23.svg"/><Relationship Id="rId17" Type="http://schemas.openxmlformats.org/officeDocument/2006/relationships/image" Target="../media/image22.png"/><Relationship Id="rId16" Type="http://schemas.openxmlformats.org/officeDocument/2006/relationships/image" Target="../media/image21.svg"/><Relationship Id="rId15" Type="http://schemas.openxmlformats.org/officeDocument/2006/relationships/image" Target="../media/image20.png"/><Relationship Id="rId14" Type="http://schemas.openxmlformats.org/officeDocument/2006/relationships/image" Target="../media/image19.svg"/><Relationship Id="rId13" Type="http://schemas.openxmlformats.org/officeDocument/2006/relationships/image" Target="../media/image18.png"/><Relationship Id="rId12" Type="http://schemas.openxmlformats.org/officeDocument/2006/relationships/image" Target="../media/image17.svg"/><Relationship Id="rId11" Type="http://schemas.openxmlformats.org/officeDocument/2006/relationships/image" Target="../media/image16.png"/><Relationship Id="rId10" Type="http://schemas.openxmlformats.org/officeDocument/2006/relationships/image" Target="../media/image15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 rot="10800000">
            <a:off x="-1" y="0"/>
            <a:ext cx="12192001" cy="598600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17000">
                  <a:schemeClr val="bg1"/>
                </a:gs>
                <a:gs pos="3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 rot="10800000" flipH="1" flipV="1">
            <a:off x="9427" y="6523349"/>
            <a:ext cx="12182573" cy="334651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chemeClr val="bg1"/>
                </a:gs>
                <a:gs pos="47000">
                  <a:schemeClr val="bg1"/>
                </a:gs>
                <a:gs pos="8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96865" y="123628"/>
            <a:ext cx="257083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400" b="1" spc="700" dirty="0">
                <a:solidFill>
                  <a:schemeClr val="accent1"/>
                </a:solidFill>
                <a:latin typeface="Trade Gothic Inline" panose="020B0504030203020204" pitchFamily="34" charset="0"/>
                <a:ea typeface="华文楷体" panose="02010600040101010101" pitchFamily="2" charset="-122"/>
              </a:rPr>
              <a:t>AUST</a:t>
            </a:r>
            <a:r>
              <a:rPr lang="en-US" sz="2400" b="1" spc="700" dirty="0">
                <a:solidFill>
                  <a:schemeClr val="accent6"/>
                </a:solidFill>
                <a:latin typeface="Trade Gothic Inline" panose="020B0504030203020204" pitchFamily="34" charset="0"/>
                <a:ea typeface="华文楷体" panose="02010600040101010101" pitchFamily="2" charset="-122"/>
              </a:rPr>
              <a:t>INTEL</a:t>
            </a:r>
            <a:br>
              <a:rPr lang="en-US" sz="2400" b="1" spc="700" dirty="0">
                <a:solidFill>
                  <a:schemeClr val="accent6"/>
                </a:solidFill>
                <a:latin typeface="Trade Gothic Inline" panose="020B0504030203020204" pitchFamily="34" charset="0"/>
                <a:ea typeface="华文楷体" panose="02010600040101010101" pitchFamily="2" charset="-122"/>
              </a:rPr>
            </a:br>
            <a:r>
              <a:rPr lang="en-US" sz="1200" spc="100" dirty="0">
                <a:gradFill flip="none" rotWithShape="1">
                  <a:gsLst>
                    <a:gs pos="21101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华文楷体" panose="02010600040101010101" pitchFamily="2" charset="-122"/>
                <a:cs typeface="Segoe UI Light" panose="020B0502040204020203" pitchFamily="34" charset="0"/>
              </a:rPr>
              <a:t>AUSTIN REAL ESTATE INSIGHTS</a:t>
            </a:r>
            <a:endParaRPr lang="en-US" sz="1200" spc="100" dirty="0">
              <a:gradFill flip="none" rotWithShape="1">
                <a:gsLst>
                  <a:gs pos="21101">
                    <a:schemeClr val="accent1"/>
                  </a:gs>
                  <a:gs pos="80000">
                    <a:schemeClr val="accent6"/>
                  </a:gs>
                </a:gsLst>
                <a:lin ang="0" scaled="1"/>
                <a:tileRect/>
              </a:gradFill>
              <a:latin typeface="Trade Gothic Inline" panose="020B050403020302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586798" y="30384"/>
            <a:ext cx="548640" cy="502920"/>
            <a:chOff x="7316531" y="2786799"/>
            <a:chExt cx="800100" cy="685799"/>
          </a:xfrm>
        </p:grpSpPr>
        <p:sp>
          <p:nvSpPr>
            <p:cNvPr id="19" name="Freeform: Shape 18"/>
            <p:cNvSpPr/>
            <p:nvPr/>
          </p:nvSpPr>
          <p:spPr>
            <a:xfrm>
              <a:off x="7316531" y="2786799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69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7430831" y="2918243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413012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58488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413012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58488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87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Research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526837" y="3045976"/>
              <a:ext cx="417195" cy="41719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TextBox 23"/>
          <p:cNvSpPr txBox="1"/>
          <p:nvPr/>
        </p:nvSpPr>
        <p:spPr>
          <a:xfrm>
            <a:off x="480769" y="6556298"/>
            <a:ext cx="237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50" dirty="0">
                <a:gradFill flip="none" rotWithShape="1">
                  <a:gsLst>
                    <a:gs pos="21101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华文楷体" panose="02010600040101010101" pitchFamily="2" charset="-122"/>
                <a:cs typeface="Segoe UI Light" panose="020B0502040204020203" pitchFamily="34" charset="0"/>
              </a:rPr>
              <a:t>Tool Designed by Sweatpants BI</a:t>
            </a:r>
            <a:endParaRPr lang="en-US" sz="1400" spc="-50" dirty="0">
              <a:gradFill flip="none" rotWithShape="1">
                <a:gsLst>
                  <a:gs pos="21101">
                    <a:schemeClr val="accent1"/>
                  </a:gs>
                  <a:gs pos="80000">
                    <a:schemeClr val="accent6"/>
                  </a:gs>
                </a:gsLst>
                <a:lin ang="0" scaled="1"/>
                <a:tileRect/>
              </a:gradFill>
              <a:latin typeface="Segoe UI Light" panose="020B0502040204020203" pitchFamily="34" charset="0"/>
              <a:ea typeface="华文楷体" panose="02010600040101010101" pitchFamily="2" charset="-122"/>
              <a:cs typeface="Segoe UI Light" panose="020B0502040204020203" pitchFamily="34" charset="0"/>
            </a:endParaRPr>
          </a:p>
        </p:txBody>
      </p:sp>
      <p:pic>
        <p:nvPicPr>
          <p:cNvPr id="26" name="Graphic 25" descr="Bar chart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70" y="6499783"/>
            <a:ext cx="395925" cy="39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0663" y="220447"/>
            <a:ext cx="113605" cy="65105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erial view of housing community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8" r="19867"/>
          <a:stretch>
            <a:fillRect/>
          </a:stretch>
        </p:blipFill>
        <p:spPr>
          <a:xfrm>
            <a:off x="-1" y="-1"/>
            <a:ext cx="639233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8174" y="61813"/>
            <a:ext cx="4670707" cy="6734371"/>
          </a:xfrm>
          <a:prstGeom prst="rect">
            <a:avLst/>
          </a:prstGeom>
          <a:solidFill>
            <a:srgbClr val="00294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to the AUSTINTEL 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Estate Insights Tool!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tool, you will find a variety of views to help you evaluate current listings in the Austin, Texas area.  Please use the buttons to the right to navigate these views and have fun exploring!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: Shape 10"/>
          <p:cNvSpPr/>
          <p:nvPr/>
        </p:nvSpPr>
        <p:spPr>
          <a:xfrm rot="10800000">
            <a:off x="-1" y="0"/>
            <a:ext cx="12192001" cy="598600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17000">
                  <a:schemeClr val="bg1"/>
                </a:gs>
                <a:gs pos="3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: Shape 11"/>
          <p:cNvSpPr/>
          <p:nvPr/>
        </p:nvSpPr>
        <p:spPr>
          <a:xfrm rot="10800000" flipH="1" flipV="1">
            <a:off x="9427" y="6523349"/>
            <a:ext cx="12182573" cy="334651"/>
          </a:xfrm>
          <a:custGeom>
            <a:avLst/>
            <a:gdLst>
              <a:gd name="connsiteX0" fmla="*/ 12192001 w 12192001"/>
              <a:gd name="connsiteY0" fmla="*/ 650449 h 650449"/>
              <a:gd name="connsiteX1" fmla="*/ 3264816 w 12192001"/>
              <a:gd name="connsiteY1" fmla="*/ 650449 h 650449"/>
              <a:gd name="connsiteX2" fmla="*/ 2802904 w 12192001"/>
              <a:gd name="connsiteY2" fmla="*/ 650449 h 650449"/>
              <a:gd name="connsiteX3" fmla="*/ 0 w 12192001"/>
              <a:gd name="connsiteY3" fmla="*/ 650449 h 650449"/>
              <a:gd name="connsiteX4" fmla="*/ 0 w 12192001"/>
              <a:gd name="connsiteY4" fmla="*/ 0 h 650449"/>
              <a:gd name="connsiteX5" fmla="*/ 2939592 w 12192001"/>
              <a:gd name="connsiteY5" fmla="*/ 0 h 650449"/>
              <a:gd name="connsiteX6" fmla="*/ 3264816 w 12192001"/>
              <a:gd name="connsiteY6" fmla="*/ 325225 h 650449"/>
              <a:gd name="connsiteX7" fmla="*/ 3264816 w 12192001"/>
              <a:gd name="connsiteY7" fmla="*/ 329938 h 650449"/>
              <a:gd name="connsiteX8" fmla="*/ 12192001 w 12192001"/>
              <a:gd name="connsiteY8" fmla="*/ 329938 h 6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50449">
                <a:moveTo>
                  <a:pt x="12192001" y="650449"/>
                </a:moveTo>
                <a:lnTo>
                  <a:pt x="3264816" y="650449"/>
                </a:lnTo>
                <a:lnTo>
                  <a:pt x="2802904" y="650449"/>
                </a:lnTo>
                <a:lnTo>
                  <a:pt x="0" y="650449"/>
                </a:lnTo>
                <a:lnTo>
                  <a:pt x="0" y="0"/>
                </a:lnTo>
                <a:lnTo>
                  <a:pt x="2939592" y="0"/>
                </a:lnTo>
                <a:lnTo>
                  <a:pt x="3264816" y="325225"/>
                </a:lnTo>
                <a:lnTo>
                  <a:pt x="3264816" y="329938"/>
                </a:lnTo>
                <a:lnTo>
                  <a:pt x="12192001" y="329938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chemeClr val="bg1"/>
                </a:gs>
                <a:gs pos="47000">
                  <a:schemeClr val="bg1"/>
                </a:gs>
                <a:gs pos="80000">
                  <a:schemeClr val="accent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96865" y="123628"/>
            <a:ext cx="257083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Trade Gothic Inline" panose="020B0504030203020204" pitchFamily="34" charset="0"/>
                <a:ea typeface="华文楷体" panose="02010600040101010101" pitchFamily="2" charset="-122"/>
                <a:cs typeface="+mn-cs"/>
              </a:rPr>
              <a:t>AUST</a:t>
            </a:r>
            <a: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E0144C"/>
                </a:solidFill>
                <a:effectLst/>
                <a:uLnTx/>
                <a:uFillTx/>
                <a:latin typeface="Trade Gothic Inline" panose="020B0504030203020204" pitchFamily="34" charset="0"/>
                <a:ea typeface="华文楷体" panose="02010600040101010101" pitchFamily="2" charset="-122"/>
                <a:cs typeface="+mn-cs"/>
              </a:rPr>
              <a:t>INTEL</a:t>
            </a:r>
            <a:br>
              <a:rPr kumimoji="0" lang="en-US" sz="2400" b="1" i="0" u="none" strike="noStrike" kern="1200" cap="none" spc="700" normalizeH="0" baseline="0" noProof="0" dirty="0">
                <a:ln>
                  <a:noFill/>
                </a:ln>
                <a:solidFill>
                  <a:srgbClr val="E0144C"/>
                </a:solidFill>
                <a:effectLst/>
                <a:uLnTx/>
                <a:uFillTx/>
                <a:latin typeface="Trade Gothic Inline" panose="020B0504030203020204" pitchFamily="34" charset="0"/>
                <a:ea typeface="华文楷体" panose="02010600040101010101" pitchFamily="2" charset="-122"/>
                <a:cs typeface="+mn-cs"/>
              </a:rPr>
            </a:b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gradFill flip="none" rotWithShape="1">
                  <a:gsLst>
                    <a:gs pos="21101">
                      <a:srgbClr val="00529C"/>
                    </a:gs>
                    <a:gs pos="80000">
                      <a:srgbClr val="E0144C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华文楷体" panose="02010600040101010101" pitchFamily="2" charset="-122"/>
                <a:cs typeface="Segoe UI Light" panose="020B0502040204020203" pitchFamily="34" charset="0"/>
              </a:rPr>
              <a:t>AUSTIN REAL ESTATE INSIGHTS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gradFill flip="none" rotWithShape="1">
                <a:gsLst>
                  <a:gs pos="21101">
                    <a:srgbClr val="00529C"/>
                  </a:gs>
                  <a:gs pos="80000">
                    <a:srgbClr val="E0144C"/>
                  </a:gs>
                </a:gsLst>
                <a:lin ang="0" scaled="1"/>
                <a:tileRect/>
              </a:gradFill>
              <a:effectLst/>
              <a:uLnTx/>
              <a:uFillTx/>
              <a:latin typeface="Trade Gothic Inline" panose="020B0504030203020204" pitchFamily="34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586798" y="30384"/>
            <a:ext cx="548640" cy="502920"/>
            <a:chOff x="7316531" y="2786799"/>
            <a:chExt cx="800100" cy="685799"/>
          </a:xfrm>
        </p:grpSpPr>
        <p:sp>
          <p:nvSpPr>
            <p:cNvPr id="19" name="Freeform: Shape 18"/>
            <p:cNvSpPr/>
            <p:nvPr/>
          </p:nvSpPr>
          <p:spPr>
            <a:xfrm>
              <a:off x="7316531" y="2786799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69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7430831" y="2918243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413012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58488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413012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58488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accent1"/>
                </a:gs>
                <a:gs pos="87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5" name="Graphic 14" descr="Research with solid fi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6837" y="3045976"/>
              <a:ext cx="417195" cy="41719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TextBox 23"/>
          <p:cNvSpPr txBox="1"/>
          <p:nvPr/>
        </p:nvSpPr>
        <p:spPr>
          <a:xfrm>
            <a:off x="480769" y="6556298"/>
            <a:ext cx="237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gradFill flip="none" rotWithShape="1">
                  <a:gsLst>
                    <a:gs pos="21101">
                      <a:srgbClr val="00529C"/>
                    </a:gs>
                    <a:gs pos="80000">
                      <a:srgbClr val="E0144C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华文楷体" panose="02010600040101010101" pitchFamily="2" charset="-122"/>
                <a:cs typeface="Segoe UI Light" panose="020B0502040204020203" pitchFamily="34" charset="0"/>
              </a:rPr>
              <a:t>Tool Designed by Sweatpants BI</a:t>
            </a:r>
            <a:endParaRPr kumimoji="0" lang="en-US" sz="1400" b="0" i="0" u="none" strike="noStrike" kern="1200" cap="none" spc="-50" normalizeH="0" baseline="0" noProof="0" dirty="0">
              <a:ln>
                <a:noFill/>
              </a:ln>
              <a:gradFill flip="none" rotWithShape="1">
                <a:gsLst>
                  <a:gs pos="21101">
                    <a:srgbClr val="00529C"/>
                  </a:gs>
                  <a:gs pos="80000">
                    <a:srgbClr val="E0144C"/>
                  </a:gs>
                </a:gsLst>
                <a:lin ang="0" scaled="1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华文楷体" panose="02010600040101010101" pitchFamily="2" charset="-122"/>
              <a:cs typeface="Segoe UI Light" panose="020B0502040204020203" pitchFamily="34" charset="0"/>
            </a:endParaRPr>
          </a:p>
        </p:txBody>
      </p:sp>
      <p:pic>
        <p:nvPicPr>
          <p:cNvPr id="26" name="Graphic 25" descr="Bar chart with solid f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70" y="6499783"/>
            <a:ext cx="395925" cy="3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ment Fire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89178" y="3911642"/>
            <a:ext cx="914400" cy="914400"/>
          </a:xfrm>
          <a:prstGeom prst="rect">
            <a:avLst/>
          </a:prstGeom>
        </p:spPr>
      </p:pic>
      <p:pic>
        <p:nvPicPr>
          <p:cNvPr id="5" name="Graphic 4" descr="Graduation cap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4369" y="2997242"/>
            <a:ext cx="914400" cy="914400"/>
          </a:xfrm>
          <a:prstGeom prst="rect">
            <a:avLst/>
          </a:prstGeom>
        </p:spPr>
      </p:pic>
      <p:pic>
        <p:nvPicPr>
          <p:cNvPr id="7" name="Graphic 6" descr="Marker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9560" y="2152731"/>
            <a:ext cx="914400" cy="914400"/>
          </a:xfrm>
          <a:prstGeom prst="rect">
            <a:avLst/>
          </a:prstGeom>
        </p:spPr>
      </p:pic>
      <p:pic>
        <p:nvPicPr>
          <p:cNvPr id="9" name="Graphic 8" descr="Magnifying glass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3702" y="1238331"/>
            <a:ext cx="914400" cy="914400"/>
          </a:xfrm>
          <a:prstGeom prst="rect">
            <a:avLst/>
          </a:prstGeom>
        </p:spPr>
      </p:pic>
      <p:pic>
        <p:nvPicPr>
          <p:cNvPr id="6" name="Graphic 5" descr="Comment Fire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7312" y="3911642"/>
            <a:ext cx="914400" cy="914400"/>
          </a:xfrm>
          <a:prstGeom prst="rect">
            <a:avLst/>
          </a:prstGeom>
        </p:spPr>
      </p:pic>
      <p:pic>
        <p:nvPicPr>
          <p:cNvPr id="8" name="Graphic 7" descr="Graduation cap with solid fill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92503" y="2997242"/>
            <a:ext cx="914400" cy="914400"/>
          </a:xfrm>
          <a:prstGeom prst="rect">
            <a:avLst/>
          </a:prstGeom>
        </p:spPr>
      </p:pic>
      <p:pic>
        <p:nvPicPr>
          <p:cNvPr id="10" name="Graphic 9" descr="Marker with solid fill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97694" y="2152731"/>
            <a:ext cx="914400" cy="914400"/>
          </a:xfrm>
          <a:prstGeom prst="rect">
            <a:avLst/>
          </a:prstGeom>
        </p:spPr>
      </p:pic>
      <p:pic>
        <p:nvPicPr>
          <p:cNvPr id="11" name="Graphic 10" descr="Magnifying glass with solid fill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11836" y="1238331"/>
            <a:ext cx="914400" cy="914400"/>
          </a:xfrm>
          <a:prstGeom prst="rect">
            <a:avLst/>
          </a:prstGeom>
        </p:spPr>
      </p:pic>
      <p:pic>
        <p:nvPicPr>
          <p:cNvPr id="2" name="Graphic 1" descr="Comment Fire with solid fill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1889" y="3911642"/>
            <a:ext cx="914400" cy="914400"/>
          </a:xfrm>
          <a:prstGeom prst="rect">
            <a:avLst/>
          </a:prstGeom>
        </p:spPr>
      </p:pic>
      <p:pic>
        <p:nvPicPr>
          <p:cNvPr id="3" name="Graphic 2" descr="Graduation cap with solid fill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47080" y="2997242"/>
            <a:ext cx="914400" cy="914400"/>
          </a:xfrm>
          <a:prstGeom prst="rect">
            <a:avLst/>
          </a:prstGeom>
        </p:spPr>
      </p:pic>
      <p:pic>
        <p:nvPicPr>
          <p:cNvPr id="12" name="Graphic 11" descr="Marker with solid fill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52271" y="2152731"/>
            <a:ext cx="914400" cy="914400"/>
          </a:xfrm>
          <a:prstGeom prst="rect">
            <a:avLst/>
          </a:prstGeom>
        </p:spPr>
      </p:pic>
      <p:pic>
        <p:nvPicPr>
          <p:cNvPr id="13" name="Graphic 12" descr="Magnifying glass with solid fill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66413" y="123833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FhMzg4ZDY4MzExNzlmNzdiODJmMTMyN2NkNTFiODMifQ=="/>
</p:tagLst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Trade Gothic Inline</vt:lpstr>
      <vt:lpstr>Yu Gothic UI</vt:lpstr>
      <vt:lpstr>华文楷体</vt:lpstr>
      <vt:lpstr>Segoe UI Light</vt:lpstr>
      <vt:lpstr>Calibri</vt:lpstr>
      <vt:lpstr>Aptos</vt:lpstr>
      <vt:lpstr>Segoe Print</vt:lpstr>
      <vt:lpstr>微软雅黑</vt:lpstr>
      <vt:lpstr>Arial Unicode MS</vt:lpstr>
      <vt:lpstr>Aptos Display</vt:lpstr>
      <vt:lpstr>等线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傅启蕾</cp:lastModifiedBy>
  <cp:revision>2</cp:revision>
  <dcterms:created xsi:type="dcterms:W3CDTF">2024-01-11T13:52:00Z</dcterms:created>
  <dcterms:modified xsi:type="dcterms:W3CDTF">2024-12-16T08:56:28Z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C205A7973E044F4281E13D6B07A5D5D8_12</vt:lpwstr>
  </property>
  <property fmtid="{D5CDD505-2E9C-101B-9397-08002B2CF9AE}" pid="3" name="KSOProductBuildVer">
    <vt:lpwstr>2052-12.1.0.16412</vt:lpwstr>
  </property>
</Properties>
</file>