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099B22-9973-43B5-B967-532A10AAE78E}">
  <a:tblStyle styleId="{E4099B22-9973-43B5-B967-532A10AAE7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a727744b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25a727744be_0_7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a727744be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25a727744be_0_8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a727744be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5a727744be_0_8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5a727744be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25a727744be_0_8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a727744be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25a727744be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5a727744be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g25a727744be_0_9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5a727744be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4" name="Google Shape;534;g25a727744be_0_1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a727744be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g25a727744be_0_10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a727744be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8" name="Google Shape;598;g25a727744be_0_1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a727744be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1" name="Google Shape;621;g25a727744be_0_1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a727744b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5a727744be_0_6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727744b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g25a727744be_0_1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a727744be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1" name="Google Shape;631;g25a727744be_0_1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a727744be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g25a727744be_0_1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5a727744be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g25a727744be_0_1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5a727744be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g25a727744be_0_1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a727744b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5a727744be_0_6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a727744b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25a727744be_0_6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a727744b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5a727744be_0_6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a727744be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5a727744be_0_6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a727744b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25a727744be_0_6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a727744b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5a727744be_0_7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a727744be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5a727744be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4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Convolutional Neural Networks</a:t>
            </a:r>
            <a:endParaRPr sz="4600"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Dongchul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</a:t>
            </a:r>
            <a:endParaRPr/>
          </a:p>
        </p:txBody>
      </p:sp>
      <p:graphicFrame>
        <p:nvGraphicFramePr>
          <p:cNvPr id="272" name="Google Shape;272;p35"/>
          <p:cNvGraphicFramePr/>
          <p:nvPr/>
        </p:nvGraphicFramePr>
        <p:xfrm>
          <a:off x="1882379" y="1799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73" name="Google Shape;273;p35"/>
          <p:cNvSpPr txBox="1"/>
          <p:nvPr/>
        </p:nvSpPr>
        <p:spPr>
          <a:xfrm>
            <a:off x="2080023" y="4042173"/>
            <a:ext cx="1759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4685111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5316142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5947173" y="2090738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6578204" y="2090738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4685111" y="2690813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5316142" y="2690813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5947173" y="2690813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6578204" y="2690813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4685111" y="3334942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5316142" y="3334942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5947173" y="3334942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6578204" y="3334942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4685111" y="3935017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5316142" y="3935017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5947173" y="3935017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6578204" y="3935017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5407819" y="273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/>
        </p:nvSpPr>
        <p:spPr>
          <a:xfrm>
            <a:off x="6624638" y="615554"/>
            <a:ext cx="1086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1882379" y="1799035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2259806" y="1799035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2590800" y="1800226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2947988" y="1799035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1882379" y="2107407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4822032" y="2246711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5453063" y="2246711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6085286" y="2246711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6716317" y="2246711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4822032" y="2846786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5453063" y="2846786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6085286" y="2846786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6716317" y="2846786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4822032" y="3490913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5453063" y="3490913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6085286" y="3490913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6716317" y="3490913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4822032" y="4090988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5453063" y="4090988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6085286" y="4090988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6716317" y="4090988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4457700" y="1543051"/>
            <a:ext cx="3429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Repeat this for each filter</a:t>
            </a:r>
            <a:endParaRPr b="0" i="0" sz="2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2955131" y="2837260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018111" y="1298973"/>
            <a:ext cx="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stride=1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4857750" y="4629151"/>
            <a:ext cx="2743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4 x 4 images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Forming 2 x 4 x 4 matrix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5143501" y="3028950"/>
            <a:ext cx="1740600" cy="7299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Color image: RGB 3 channels</a:t>
            </a:r>
            <a:endParaRPr/>
          </a:p>
        </p:txBody>
      </p:sp>
      <p:graphicFrame>
        <p:nvGraphicFramePr>
          <p:cNvPr id="323" name="Google Shape;323;p36"/>
          <p:cNvGraphicFramePr/>
          <p:nvPr/>
        </p:nvGraphicFramePr>
        <p:xfrm>
          <a:off x="4858941" y="258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3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4" name="Google Shape;324;p36"/>
          <p:cNvGraphicFramePr/>
          <p:nvPr/>
        </p:nvGraphicFramePr>
        <p:xfrm>
          <a:off x="4981575" y="2736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Google Shape;325;p36"/>
          <p:cNvGraphicFramePr/>
          <p:nvPr/>
        </p:nvGraphicFramePr>
        <p:xfrm>
          <a:off x="5136356" y="288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80825"/>
                <a:gridCol w="33752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Google Shape;326;p36"/>
          <p:cNvGraphicFramePr/>
          <p:nvPr/>
        </p:nvGraphicFramePr>
        <p:xfrm>
          <a:off x="3368279" y="1210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6"/>
          <p:cNvSpPr txBox="1"/>
          <p:nvPr/>
        </p:nvSpPr>
        <p:spPr>
          <a:xfrm>
            <a:off x="4650581" y="1756172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8" name="Google Shape;328;p36"/>
          <p:cNvGraphicFramePr/>
          <p:nvPr/>
        </p:nvGraphicFramePr>
        <p:xfrm>
          <a:off x="5622131" y="1179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36"/>
          <p:cNvSpPr txBox="1"/>
          <p:nvPr/>
        </p:nvSpPr>
        <p:spPr>
          <a:xfrm>
            <a:off x="6903244" y="1726407"/>
            <a:ext cx="10869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36"/>
          <p:cNvGraphicFramePr/>
          <p:nvPr/>
        </p:nvGraphicFramePr>
        <p:xfrm>
          <a:off x="3482579" y="13251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36"/>
          <p:cNvGraphicFramePr/>
          <p:nvPr/>
        </p:nvGraphicFramePr>
        <p:xfrm>
          <a:off x="3596879" y="1412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p36"/>
          <p:cNvGraphicFramePr/>
          <p:nvPr/>
        </p:nvGraphicFramePr>
        <p:xfrm>
          <a:off x="5736431" y="1281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Google Shape;333;p36"/>
          <p:cNvGraphicFramePr/>
          <p:nvPr/>
        </p:nvGraphicFramePr>
        <p:xfrm>
          <a:off x="5850731" y="1395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36"/>
          <p:cNvSpPr/>
          <p:nvPr/>
        </p:nvSpPr>
        <p:spPr>
          <a:xfrm>
            <a:off x="4364831" y="3284935"/>
            <a:ext cx="381000" cy="6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36"/>
          <p:cNvGrpSpPr/>
          <p:nvPr/>
        </p:nvGrpSpPr>
        <p:grpSpPr>
          <a:xfrm>
            <a:off x="1408513" y="2294265"/>
            <a:ext cx="2945631" cy="2722876"/>
            <a:chOff x="353684" y="3059766"/>
            <a:chExt cx="3927508" cy="3629534"/>
          </a:xfrm>
        </p:grpSpPr>
        <p:pic>
          <p:nvPicPr>
            <p:cNvPr id="336" name="Google Shape;33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36"/>
            <p:cNvSpPr txBox="1"/>
            <p:nvPr/>
          </p:nvSpPr>
          <p:spPr>
            <a:xfrm>
              <a:off x="353684" y="3059766"/>
              <a:ext cx="199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 image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37"/>
          <p:cNvGraphicFramePr/>
          <p:nvPr/>
        </p:nvGraphicFramePr>
        <p:xfrm>
          <a:off x="2231231" y="966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225625"/>
                <a:gridCol w="225625"/>
                <a:gridCol w="225625"/>
                <a:gridCol w="225625"/>
                <a:gridCol w="225625"/>
                <a:gridCol w="225625"/>
              </a:tblGrid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</a:tr>
              <a:tr h="21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50" marB="21550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50" marB="21550" marR="43075" marL="43075"/>
                </a:tc>
              </a:tr>
            </a:tbl>
          </a:graphicData>
        </a:graphic>
      </p:graphicFrame>
      <p:sp>
        <p:nvSpPr>
          <p:cNvPr id="343" name="Google Shape;343;p37"/>
          <p:cNvSpPr txBox="1"/>
          <p:nvPr/>
        </p:nvSpPr>
        <p:spPr>
          <a:xfrm>
            <a:off x="2440781" y="2259807"/>
            <a:ext cx="93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2347" y="984647"/>
            <a:ext cx="1437084" cy="14049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/>
          <p:nvPr/>
        </p:nvSpPr>
        <p:spPr>
          <a:xfrm>
            <a:off x="3898106" y="1613297"/>
            <a:ext cx="1410900" cy="5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886201" y="2057401"/>
            <a:ext cx="1503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37"/>
          <p:cNvGraphicFramePr/>
          <p:nvPr/>
        </p:nvGraphicFramePr>
        <p:xfrm>
          <a:off x="4582716" y="951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240900"/>
                <a:gridCol w="240900"/>
                <a:gridCol w="240900"/>
              </a:tblGrid>
              <a:tr h="20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</a:tr>
              <a:tr h="20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</a:tr>
              <a:tr h="20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375" marB="20375" marR="40750" marL="4075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37"/>
          <p:cNvGraphicFramePr/>
          <p:nvPr/>
        </p:nvGraphicFramePr>
        <p:xfrm>
          <a:off x="3770710" y="954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236925"/>
                <a:gridCol w="236925"/>
                <a:gridCol w="236925"/>
              </a:tblGrid>
              <a:tr h="20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</a:tr>
              <a:tr h="20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</a:tr>
              <a:tr h="200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-1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20025" marB="20025" marR="40075" marL="40075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37"/>
          <p:cNvSpPr/>
          <p:nvPr/>
        </p:nvSpPr>
        <p:spPr>
          <a:xfrm>
            <a:off x="1924051" y="784622"/>
            <a:ext cx="5317500" cy="1952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5097067" y="2924175"/>
            <a:ext cx="373800" cy="1968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5148263" y="3462338"/>
            <a:ext cx="257100" cy="257100"/>
          </a:xfrm>
          <a:prstGeom prst="rect">
            <a:avLst/>
          </a:prstGeom>
          <a:gradFill>
            <a:gsLst>
              <a:gs pos="0">
                <a:srgbClr val="EDEDED"/>
              </a:gs>
              <a:gs pos="65000">
                <a:srgbClr val="D0D0D0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5153025" y="3033713"/>
            <a:ext cx="257100" cy="257100"/>
          </a:xfrm>
          <a:prstGeom prst="rect">
            <a:avLst/>
          </a:prstGeom>
          <a:gradFill>
            <a:gsLst>
              <a:gs pos="0">
                <a:srgbClr val="EDEDED"/>
              </a:gs>
              <a:gs pos="65000">
                <a:srgbClr val="D0D0D0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550" y="2962276"/>
            <a:ext cx="244078" cy="34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6123" y="3400426"/>
            <a:ext cx="264318" cy="34647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/>
          <p:nvPr/>
        </p:nvSpPr>
        <p:spPr>
          <a:xfrm>
            <a:off x="6262688" y="2902745"/>
            <a:ext cx="559500" cy="2007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343651" y="2914651"/>
            <a:ext cx="431100" cy="4311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37698" y="3495675"/>
            <a:ext cx="429600" cy="429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6328173" y="4416029"/>
            <a:ext cx="431100" cy="4311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 rot="5400000">
            <a:off x="6327003" y="3821363"/>
            <a:ext cx="576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155406" y="4510088"/>
            <a:ext cx="257100" cy="257100"/>
          </a:xfrm>
          <a:prstGeom prst="rect">
            <a:avLst/>
          </a:prstGeom>
          <a:gradFill>
            <a:gsLst>
              <a:gs pos="0">
                <a:srgbClr val="EDEDED"/>
              </a:gs>
              <a:gs pos="65000">
                <a:srgbClr val="D0D0D0"/>
              </a:gs>
              <a:gs pos="100000">
                <a:srgbClr val="BCBCBC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2785" y="4438650"/>
            <a:ext cx="346472" cy="36671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/>
        </p:nvSpPr>
        <p:spPr>
          <a:xfrm rot="5400000">
            <a:off x="5073870" y="3783263"/>
            <a:ext cx="5763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37"/>
          <p:cNvCxnSpPr>
            <a:endCxn id="356" idx="2"/>
          </p:cNvCxnSpPr>
          <p:nvPr/>
        </p:nvCxnSpPr>
        <p:spPr>
          <a:xfrm flipH="1" rot="10800000">
            <a:off x="5414851" y="3130201"/>
            <a:ext cx="928800" cy="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4" name="Google Shape;364;p37"/>
          <p:cNvCxnSpPr>
            <a:stCxn id="352" idx="3"/>
            <a:endCxn id="357" idx="2"/>
          </p:cNvCxnSpPr>
          <p:nvPr/>
        </p:nvCxnSpPr>
        <p:spPr>
          <a:xfrm>
            <a:off x="5410125" y="3162263"/>
            <a:ext cx="927600" cy="548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5" name="Google Shape;365;p37"/>
          <p:cNvCxnSpPr>
            <a:stCxn id="352" idx="3"/>
            <a:endCxn id="358" idx="2"/>
          </p:cNvCxnSpPr>
          <p:nvPr/>
        </p:nvCxnSpPr>
        <p:spPr>
          <a:xfrm>
            <a:off x="5410125" y="3162263"/>
            <a:ext cx="918000" cy="1469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6" name="Google Shape;366;p37"/>
          <p:cNvCxnSpPr>
            <a:endCxn id="356" idx="2"/>
          </p:cNvCxnSpPr>
          <p:nvPr/>
        </p:nvCxnSpPr>
        <p:spPr>
          <a:xfrm flipH="1" rot="10800000">
            <a:off x="5438851" y="3130201"/>
            <a:ext cx="904800" cy="44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37"/>
          <p:cNvCxnSpPr>
            <a:stCxn id="351" idx="3"/>
            <a:endCxn id="357" idx="2"/>
          </p:cNvCxnSpPr>
          <p:nvPr/>
        </p:nvCxnSpPr>
        <p:spPr>
          <a:xfrm>
            <a:off x="5405363" y="3590888"/>
            <a:ext cx="932400" cy="119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37"/>
          <p:cNvCxnSpPr>
            <a:stCxn id="351" idx="3"/>
            <a:endCxn id="358" idx="2"/>
          </p:cNvCxnSpPr>
          <p:nvPr/>
        </p:nvCxnSpPr>
        <p:spPr>
          <a:xfrm>
            <a:off x="5405363" y="3590888"/>
            <a:ext cx="922800" cy="104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37"/>
          <p:cNvCxnSpPr>
            <a:endCxn id="356" idx="2"/>
          </p:cNvCxnSpPr>
          <p:nvPr/>
        </p:nvCxnSpPr>
        <p:spPr>
          <a:xfrm flipH="1" rot="10800000">
            <a:off x="5487451" y="3130201"/>
            <a:ext cx="856200" cy="149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37"/>
          <p:cNvCxnSpPr>
            <a:endCxn id="357" idx="2"/>
          </p:cNvCxnSpPr>
          <p:nvPr/>
        </p:nvCxnSpPr>
        <p:spPr>
          <a:xfrm flipH="1" rot="10800000">
            <a:off x="5479398" y="3710475"/>
            <a:ext cx="858300" cy="91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37"/>
          <p:cNvCxnSpPr>
            <a:endCxn id="358" idx="2"/>
          </p:cNvCxnSpPr>
          <p:nvPr/>
        </p:nvCxnSpPr>
        <p:spPr>
          <a:xfrm>
            <a:off x="5479173" y="4621979"/>
            <a:ext cx="849000" cy="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372" name="Google Shape;372;p37"/>
          <p:cNvGraphicFramePr/>
          <p:nvPr/>
        </p:nvGraphicFramePr>
        <p:xfrm>
          <a:off x="3642122" y="32063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225625"/>
                <a:gridCol w="225625"/>
                <a:gridCol w="225625"/>
                <a:gridCol w="225625"/>
                <a:gridCol w="225625"/>
                <a:gridCol w="225625"/>
              </a:tblGrid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1525" marB="21525" marR="43075" marL="430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21525" marB="21525" marR="43075" marL="43075"/>
                </a:tc>
              </a:tr>
            </a:tbl>
          </a:graphicData>
        </a:graphic>
      </p:graphicFrame>
      <p:sp>
        <p:nvSpPr>
          <p:cNvPr id="373" name="Google Shape;373;p37"/>
          <p:cNvSpPr/>
          <p:nvPr/>
        </p:nvSpPr>
        <p:spPr>
          <a:xfrm>
            <a:off x="1382316" y="113111"/>
            <a:ext cx="4984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 v.s. Fully Connected</a:t>
            </a:r>
            <a:endParaRPr b="1" i="1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2250281" y="3515917"/>
            <a:ext cx="14526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Fully-connected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6192442" y="2847975"/>
            <a:ext cx="687000" cy="2062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5393531" y="925116"/>
            <a:ext cx="1563300" cy="154320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38"/>
          <p:cNvGraphicFramePr/>
          <p:nvPr/>
        </p:nvGraphicFramePr>
        <p:xfrm>
          <a:off x="1443038" y="1387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382" name="Google Shape;382;p38"/>
          <p:cNvSpPr txBox="1"/>
          <p:nvPr/>
        </p:nvSpPr>
        <p:spPr>
          <a:xfrm>
            <a:off x="1674020" y="3480197"/>
            <a:ext cx="1761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38"/>
          <p:cNvGraphicFramePr/>
          <p:nvPr/>
        </p:nvGraphicFramePr>
        <p:xfrm>
          <a:off x="1443038" y="114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38"/>
          <p:cNvSpPr txBox="1"/>
          <p:nvPr/>
        </p:nvSpPr>
        <p:spPr>
          <a:xfrm>
            <a:off x="2527697" y="177403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443038" y="1387079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2782" y="897732"/>
            <a:ext cx="1679973" cy="167044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41570"/>
              </a:srgbClr>
            </a:outerShdw>
          </a:effectLst>
        </p:spPr>
      </p:pic>
      <p:cxnSp>
        <p:nvCxnSpPr>
          <p:cNvPr id="387" name="Google Shape;387;p38"/>
          <p:cNvCxnSpPr/>
          <p:nvPr/>
        </p:nvCxnSpPr>
        <p:spPr>
          <a:xfrm>
            <a:off x="2659857" y="628651"/>
            <a:ext cx="645300" cy="427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38"/>
          <p:cNvCxnSpPr/>
          <p:nvPr/>
        </p:nvCxnSpPr>
        <p:spPr>
          <a:xfrm flipH="1" rot="10800000">
            <a:off x="2522936" y="1178719"/>
            <a:ext cx="782400" cy="72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38"/>
          <p:cNvSpPr txBox="1"/>
          <p:nvPr/>
        </p:nvSpPr>
        <p:spPr>
          <a:xfrm>
            <a:off x="5226844" y="36910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5226844" y="383382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5226844" y="720329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 rot="5400000">
            <a:off x="5124385" y="1358485"/>
            <a:ext cx="615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5238750" y="2026445"/>
            <a:ext cx="290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 txBox="1"/>
          <p:nvPr/>
        </p:nvSpPr>
        <p:spPr>
          <a:xfrm>
            <a:off x="5238750" y="2363391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 rot="5400000">
            <a:off x="5228194" y="2990898"/>
            <a:ext cx="404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5119688" y="3328988"/>
            <a:ext cx="391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5114926" y="3676651"/>
            <a:ext cx="393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5114925" y="4035029"/>
            <a:ext cx="447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 txBox="1"/>
          <p:nvPr/>
        </p:nvSpPr>
        <p:spPr>
          <a:xfrm rot="5400000">
            <a:off x="5264401" y="4663238"/>
            <a:ext cx="318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6015038" y="3977879"/>
            <a:ext cx="1777500" cy="900300"/>
          </a:xfrm>
          <a:prstGeom prst="rect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connect to 9 inputs, not fully connected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5233988" y="1056085"/>
            <a:ext cx="291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5064920" y="2671763"/>
            <a:ext cx="480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5111354" y="4342210"/>
            <a:ext cx="447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5559029" y="109538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5559029" y="460773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5559029" y="792957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5559029" y="1138238"/>
            <a:ext cx="202500" cy="203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5559029" y="1766888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5559029" y="2119313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5559029" y="2450307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5559029" y="2796779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5559029" y="3389711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5559029" y="3740945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5559029" y="4073129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5559029" y="4419601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38"/>
          <p:cNvCxnSpPr>
            <a:stCxn id="404" idx="3"/>
          </p:cNvCxnSpPr>
          <p:nvPr/>
        </p:nvCxnSpPr>
        <p:spPr>
          <a:xfrm>
            <a:off x="5761529" y="210788"/>
            <a:ext cx="1065600" cy="9573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38"/>
          <p:cNvCxnSpPr>
            <a:stCxn id="405" idx="3"/>
          </p:cNvCxnSpPr>
          <p:nvPr/>
        </p:nvCxnSpPr>
        <p:spPr>
          <a:xfrm>
            <a:off x="5761529" y="562023"/>
            <a:ext cx="1065600" cy="60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38"/>
          <p:cNvCxnSpPr>
            <a:stCxn id="406" idx="3"/>
          </p:cNvCxnSpPr>
          <p:nvPr/>
        </p:nvCxnSpPr>
        <p:spPr>
          <a:xfrm>
            <a:off x="5761529" y="894207"/>
            <a:ext cx="1065600" cy="2739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9" name="Google Shape;419;p38"/>
          <p:cNvCxnSpPr/>
          <p:nvPr/>
        </p:nvCxnSpPr>
        <p:spPr>
          <a:xfrm flipH="1" rot="10800000">
            <a:off x="5775722" y="1197892"/>
            <a:ext cx="1013100" cy="67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38"/>
          <p:cNvCxnSpPr>
            <a:endCxn id="421" idx="2"/>
          </p:cNvCxnSpPr>
          <p:nvPr/>
        </p:nvCxnSpPr>
        <p:spPr>
          <a:xfrm flipH="1" rot="10800000">
            <a:off x="5775723" y="1153144"/>
            <a:ext cx="1028700" cy="10620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38"/>
          <p:cNvCxnSpPr>
            <a:endCxn id="421" idx="2"/>
          </p:cNvCxnSpPr>
          <p:nvPr/>
        </p:nvCxnSpPr>
        <p:spPr>
          <a:xfrm flipH="1" rot="10800000">
            <a:off x="5775723" y="1153144"/>
            <a:ext cx="1028700" cy="1397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38"/>
          <p:cNvCxnSpPr>
            <a:stCxn id="412" idx="3"/>
          </p:cNvCxnSpPr>
          <p:nvPr/>
        </p:nvCxnSpPr>
        <p:spPr>
          <a:xfrm flipH="1" rot="10800000">
            <a:off x="5761529" y="1233461"/>
            <a:ext cx="1013100" cy="22575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38"/>
          <p:cNvCxnSpPr>
            <a:endCxn id="421" idx="2"/>
          </p:cNvCxnSpPr>
          <p:nvPr/>
        </p:nvCxnSpPr>
        <p:spPr>
          <a:xfrm flipH="1" rot="10800000">
            <a:off x="5761323" y="1153144"/>
            <a:ext cx="1043100" cy="2674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38"/>
          <p:cNvCxnSpPr>
            <a:endCxn id="421" idx="2"/>
          </p:cNvCxnSpPr>
          <p:nvPr/>
        </p:nvCxnSpPr>
        <p:spPr>
          <a:xfrm flipH="1" rot="10800000">
            <a:off x="5761323" y="1153144"/>
            <a:ext cx="1043100" cy="30099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p38"/>
          <p:cNvSpPr/>
          <p:nvPr/>
        </p:nvSpPr>
        <p:spPr>
          <a:xfrm>
            <a:off x="6804423" y="883444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1477566" y="120253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1891904" y="98822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275285" y="109538"/>
            <a:ext cx="341700" cy="340500"/>
          </a:xfrm>
          <a:prstGeom prst="ellipse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1477566" y="464344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1891904" y="442913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2275285" y="452438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1487091" y="806054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1901429" y="784622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2284810" y="794147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1428750" y="3943921"/>
            <a:ext cx="2457600" cy="3924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fewer parameters!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39"/>
          <p:cNvGraphicFramePr/>
          <p:nvPr/>
        </p:nvGraphicFramePr>
        <p:xfrm>
          <a:off x="1443038" y="1387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graphicFrame>
        <p:nvGraphicFramePr>
          <p:cNvPr id="441" name="Google Shape;441;p39"/>
          <p:cNvGraphicFramePr/>
          <p:nvPr/>
        </p:nvGraphicFramePr>
        <p:xfrm>
          <a:off x="1443038" y="114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39"/>
          <p:cNvSpPr txBox="1"/>
          <p:nvPr/>
        </p:nvSpPr>
        <p:spPr>
          <a:xfrm>
            <a:off x="2659856" y="454819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1826419" y="1376363"/>
            <a:ext cx="1063200" cy="10359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5226844" y="36910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5226844" y="383382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226844" y="720329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 rot="5400000">
            <a:off x="5124385" y="1358485"/>
            <a:ext cx="615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5238750" y="1679972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5238750" y="2026445"/>
            <a:ext cx="2904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5238750" y="2363391"/>
            <a:ext cx="290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 rot="5400000">
            <a:off x="5228194" y="2990898"/>
            <a:ext cx="4047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5119688" y="3328988"/>
            <a:ext cx="391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5114926" y="3676651"/>
            <a:ext cx="393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5114925" y="4035029"/>
            <a:ext cx="447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 rot="5400000">
            <a:off x="5264401" y="4663238"/>
            <a:ext cx="318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5233988" y="1056085"/>
            <a:ext cx="291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064920" y="2671763"/>
            <a:ext cx="480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5111354" y="4342210"/>
            <a:ext cx="447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559029" y="109538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5559029" y="460773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5559029" y="792957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5559029" y="1138238"/>
            <a:ext cx="202500" cy="203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5559029" y="1766888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5559029" y="2119313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5559029" y="2450307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5559029" y="2796779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5559029" y="3389711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5559029" y="3740945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5559029" y="4073129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5559029" y="4419601"/>
            <a:ext cx="202500" cy="202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39"/>
          <p:cNvCxnSpPr>
            <a:stCxn id="459" idx="3"/>
          </p:cNvCxnSpPr>
          <p:nvPr/>
        </p:nvCxnSpPr>
        <p:spPr>
          <a:xfrm>
            <a:off x="5761529" y="210788"/>
            <a:ext cx="1065600" cy="9573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2" name="Google Shape;472;p39"/>
          <p:cNvCxnSpPr>
            <a:stCxn id="460" idx="3"/>
          </p:cNvCxnSpPr>
          <p:nvPr/>
        </p:nvCxnSpPr>
        <p:spPr>
          <a:xfrm>
            <a:off x="5761529" y="562023"/>
            <a:ext cx="1065600" cy="60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3" name="Google Shape;473;p39"/>
          <p:cNvCxnSpPr>
            <a:stCxn id="461" idx="3"/>
          </p:cNvCxnSpPr>
          <p:nvPr/>
        </p:nvCxnSpPr>
        <p:spPr>
          <a:xfrm>
            <a:off x="5761529" y="894207"/>
            <a:ext cx="1065600" cy="2739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4" name="Google Shape;474;p39"/>
          <p:cNvCxnSpPr/>
          <p:nvPr/>
        </p:nvCxnSpPr>
        <p:spPr>
          <a:xfrm flipH="1" rot="10800000">
            <a:off x="5775722" y="1197892"/>
            <a:ext cx="1013100" cy="67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39"/>
          <p:cNvCxnSpPr>
            <a:endCxn id="476" idx="2"/>
          </p:cNvCxnSpPr>
          <p:nvPr/>
        </p:nvCxnSpPr>
        <p:spPr>
          <a:xfrm flipH="1" rot="10800000">
            <a:off x="5775723" y="1153144"/>
            <a:ext cx="1028700" cy="10620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39"/>
          <p:cNvCxnSpPr>
            <a:endCxn id="476" idx="2"/>
          </p:cNvCxnSpPr>
          <p:nvPr/>
        </p:nvCxnSpPr>
        <p:spPr>
          <a:xfrm flipH="1" rot="10800000">
            <a:off x="5775723" y="1153144"/>
            <a:ext cx="1028700" cy="1397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8" name="Google Shape;478;p39"/>
          <p:cNvCxnSpPr>
            <a:stCxn id="467" idx="3"/>
          </p:cNvCxnSpPr>
          <p:nvPr/>
        </p:nvCxnSpPr>
        <p:spPr>
          <a:xfrm flipH="1" rot="10800000">
            <a:off x="5761529" y="1233461"/>
            <a:ext cx="1013100" cy="22575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39"/>
          <p:cNvCxnSpPr>
            <a:endCxn id="476" idx="2"/>
          </p:cNvCxnSpPr>
          <p:nvPr/>
        </p:nvCxnSpPr>
        <p:spPr>
          <a:xfrm flipH="1" rot="10800000">
            <a:off x="5761323" y="1153144"/>
            <a:ext cx="1043100" cy="2674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39"/>
          <p:cNvCxnSpPr>
            <a:endCxn id="476" idx="2"/>
          </p:cNvCxnSpPr>
          <p:nvPr/>
        </p:nvCxnSpPr>
        <p:spPr>
          <a:xfrm flipH="1" rot="10800000">
            <a:off x="5761323" y="1153144"/>
            <a:ext cx="1043100" cy="30099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39"/>
          <p:cNvSpPr/>
          <p:nvPr/>
        </p:nvSpPr>
        <p:spPr>
          <a:xfrm>
            <a:off x="6804423" y="883444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6788945" y="2230042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1477566" y="120253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1891904" y="98822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2275285" y="109538"/>
            <a:ext cx="341700" cy="340500"/>
          </a:xfrm>
          <a:prstGeom prst="ellipse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1477566" y="464344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1891904" y="442913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2275285" y="452438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1487091" y="806054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1901429" y="784622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2284810" y="794147"/>
            <a:ext cx="341700" cy="341700"/>
          </a:xfrm>
          <a:prstGeom prst="ellipse">
            <a:avLst/>
          </a:prstGeom>
          <a:noFill/>
          <a:ln cap="flat" cmpd="sng" w="762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6029325" y="4320779"/>
            <a:ext cx="1971600" cy="345300"/>
          </a:xfrm>
          <a:prstGeom prst="rect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weights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39"/>
          <p:cNvCxnSpPr>
            <a:stCxn id="460" idx="3"/>
            <a:endCxn id="481" idx="2"/>
          </p:cNvCxnSpPr>
          <p:nvPr/>
        </p:nvCxnSpPr>
        <p:spPr>
          <a:xfrm>
            <a:off x="5761529" y="562023"/>
            <a:ext cx="1027500" cy="19383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39"/>
          <p:cNvCxnSpPr>
            <a:stCxn id="461" idx="3"/>
            <a:endCxn id="481" idx="2"/>
          </p:cNvCxnSpPr>
          <p:nvPr/>
        </p:nvCxnSpPr>
        <p:spPr>
          <a:xfrm>
            <a:off x="5761529" y="894207"/>
            <a:ext cx="1027500" cy="160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39"/>
          <p:cNvCxnSpPr>
            <a:stCxn id="462" idx="3"/>
            <a:endCxn id="481" idx="2"/>
          </p:cNvCxnSpPr>
          <p:nvPr/>
        </p:nvCxnSpPr>
        <p:spPr>
          <a:xfrm>
            <a:off x="5761529" y="1240088"/>
            <a:ext cx="1027500" cy="1260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39"/>
          <p:cNvCxnSpPr>
            <a:endCxn id="481" idx="2"/>
          </p:cNvCxnSpPr>
          <p:nvPr/>
        </p:nvCxnSpPr>
        <p:spPr>
          <a:xfrm>
            <a:off x="5783044" y="2236042"/>
            <a:ext cx="1005900" cy="264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39"/>
          <p:cNvCxnSpPr>
            <a:endCxn id="481" idx="2"/>
          </p:cNvCxnSpPr>
          <p:nvPr/>
        </p:nvCxnSpPr>
        <p:spPr>
          <a:xfrm flipH="1" rot="10800000">
            <a:off x="5773144" y="2500342"/>
            <a:ext cx="1015800" cy="939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39"/>
          <p:cNvCxnSpPr>
            <a:endCxn id="481" idx="2"/>
          </p:cNvCxnSpPr>
          <p:nvPr/>
        </p:nvCxnSpPr>
        <p:spPr>
          <a:xfrm flipH="1" rot="10800000">
            <a:off x="5773144" y="2500342"/>
            <a:ext cx="1015800" cy="427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39"/>
          <p:cNvCxnSpPr>
            <a:stCxn id="468" idx="3"/>
          </p:cNvCxnSpPr>
          <p:nvPr/>
        </p:nvCxnSpPr>
        <p:spPr>
          <a:xfrm flipH="1" rot="10800000">
            <a:off x="5761529" y="2520695"/>
            <a:ext cx="1002600" cy="13215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39"/>
          <p:cNvCxnSpPr>
            <a:stCxn id="469" idx="3"/>
          </p:cNvCxnSpPr>
          <p:nvPr/>
        </p:nvCxnSpPr>
        <p:spPr>
          <a:xfrm flipH="1" rot="10800000">
            <a:off x="5761529" y="2495579"/>
            <a:ext cx="1019400" cy="16788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0" name="Google Shape;500;p39"/>
          <p:cNvCxnSpPr>
            <a:stCxn id="470" idx="3"/>
          </p:cNvCxnSpPr>
          <p:nvPr/>
        </p:nvCxnSpPr>
        <p:spPr>
          <a:xfrm flipH="1" rot="10800000">
            <a:off x="5761529" y="2542051"/>
            <a:ext cx="1007400" cy="19788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1" name="Google Shape;501;p39"/>
          <p:cNvSpPr txBox="1"/>
          <p:nvPr/>
        </p:nvSpPr>
        <p:spPr>
          <a:xfrm>
            <a:off x="1674020" y="3480197"/>
            <a:ext cx="1761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969" y="912019"/>
            <a:ext cx="1672829" cy="168235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808080">
                <a:alpha val="41570"/>
              </a:srgbClr>
            </a:outerShdw>
          </a:effectLst>
        </p:spPr>
      </p:pic>
      <p:cxnSp>
        <p:nvCxnSpPr>
          <p:cNvPr id="503" name="Google Shape;503;p39"/>
          <p:cNvCxnSpPr/>
          <p:nvPr/>
        </p:nvCxnSpPr>
        <p:spPr>
          <a:xfrm flipH="1" rot="10800000">
            <a:off x="2889647" y="1168191"/>
            <a:ext cx="708600" cy="69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4" name="Google Shape;504;p39"/>
          <p:cNvCxnSpPr/>
          <p:nvPr/>
        </p:nvCxnSpPr>
        <p:spPr>
          <a:xfrm>
            <a:off x="2659856" y="628650"/>
            <a:ext cx="938100" cy="51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5" name="Google Shape;505;p39"/>
          <p:cNvSpPr txBox="1"/>
          <p:nvPr/>
        </p:nvSpPr>
        <p:spPr>
          <a:xfrm>
            <a:off x="1600200" y="3943351"/>
            <a:ext cx="2612400" cy="346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Fewer parameters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1615109" y="4453470"/>
            <a:ext cx="2614200" cy="3462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fewer parameters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whole CNN</a:t>
            </a:r>
            <a:endParaRPr/>
          </a:p>
        </p:txBody>
      </p:sp>
      <p:grpSp>
        <p:nvGrpSpPr>
          <p:cNvPr id="512" name="Google Shape;512;p40"/>
          <p:cNvGrpSpPr/>
          <p:nvPr/>
        </p:nvGrpSpPr>
        <p:grpSpPr>
          <a:xfrm>
            <a:off x="1705037" y="1706376"/>
            <a:ext cx="2180025" cy="2400467"/>
            <a:chOff x="-1626455" y="3999117"/>
            <a:chExt cx="2906700" cy="3201477"/>
          </a:xfrm>
        </p:grpSpPr>
        <p:pic>
          <p:nvPicPr>
            <p:cNvPr id="513" name="Google Shape;513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40"/>
            <p:cNvSpPr txBox="1"/>
            <p:nvPr/>
          </p:nvSpPr>
          <p:spPr>
            <a:xfrm>
              <a:off x="-1626455" y="5442856"/>
              <a:ext cx="2906700" cy="708000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Fully Connected Feedforward network</a:t>
              </a:r>
              <a:endPara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s.hswstatic.com/gif/whiskers-sam.jpg" id="515" name="Google Shape;5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204" y="144067"/>
            <a:ext cx="1328738" cy="90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0"/>
          <p:cNvSpPr txBox="1"/>
          <p:nvPr/>
        </p:nvSpPr>
        <p:spPr>
          <a:xfrm>
            <a:off x="2101454" y="1279923"/>
            <a:ext cx="1534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dog ……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0"/>
          <p:cNvSpPr/>
          <p:nvPr/>
        </p:nvSpPr>
        <p:spPr>
          <a:xfrm>
            <a:off x="5080442" y="1447129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5080442" y="2272138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0"/>
          <p:cNvSpPr/>
          <p:nvPr/>
        </p:nvSpPr>
        <p:spPr>
          <a:xfrm>
            <a:off x="5080442" y="3073298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5080442" y="3848237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3636164" y="4541750"/>
            <a:ext cx="1167900" cy="3003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Flattened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5544741" y="1088232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5544741" y="1921670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5544741" y="2740820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5544741" y="3517107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0"/>
          <p:cNvSpPr/>
          <p:nvPr/>
        </p:nvSpPr>
        <p:spPr>
          <a:xfrm rot="10800000">
            <a:off x="4804135" y="4314882"/>
            <a:ext cx="1033500" cy="564300"/>
          </a:xfrm>
          <a:prstGeom prst="bentArrow">
            <a:avLst>
              <a:gd fmla="val 36585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0"/>
          <p:cNvSpPr/>
          <p:nvPr/>
        </p:nvSpPr>
        <p:spPr>
          <a:xfrm rot="-5400000">
            <a:off x="2758725" y="4005198"/>
            <a:ext cx="726300" cy="928800"/>
          </a:xfrm>
          <a:prstGeom prst="bentArrow">
            <a:avLst>
              <a:gd fmla="val 28061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6711554" y="2561035"/>
            <a:ext cx="1268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repeat many times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0"/>
          <p:cNvSpPr/>
          <p:nvPr/>
        </p:nvSpPr>
        <p:spPr>
          <a:xfrm flipH="1">
            <a:off x="6412529" y="1354932"/>
            <a:ext cx="251400" cy="3036000"/>
          </a:xfrm>
          <a:prstGeom prst="leftBrace">
            <a:avLst>
              <a:gd fmla="val 7289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0"/>
          <p:cNvSpPr/>
          <p:nvPr/>
        </p:nvSpPr>
        <p:spPr>
          <a:xfrm>
            <a:off x="5019676" y="2232422"/>
            <a:ext cx="1392900" cy="5226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0"/>
          <p:cNvSpPr/>
          <p:nvPr/>
        </p:nvSpPr>
        <p:spPr>
          <a:xfrm>
            <a:off x="5019676" y="3810001"/>
            <a:ext cx="1392900" cy="5226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1814513" y="2463404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1"/>
          <p:cNvSpPr/>
          <p:nvPr/>
        </p:nvSpPr>
        <p:spPr>
          <a:xfrm>
            <a:off x="2445545" y="2463404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1"/>
          <p:cNvSpPr/>
          <p:nvPr/>
        </p:nvSpPr>
        <p:spPr>
          <a:xfrm>
            <a:off x="3077767" y="2463404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1"/>
          <p:cNvSpPr/>
          <p:nvPr/>
        </p:nvSpPr>
        <p:spPr>
          <a:xfrm>
            <a:off x="3708798" y="2463404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1814513" y="3063479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2445545" y="3063479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/>
          <p:nvPr/>
        </p:nvSpPr>
        <p:spPr>
          <a:xfrm>
            <a:off x="3077767" y="3063479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1"/>
          <p:cNvSpPr/>
          <p:nvPr/>
        </p:nvSpPr>
        <p:spPr>
          <a:xfrm>
            <a:off x="3708798" y="3063479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1"/>
          <p:cNvSpPr/>
          <p:nvPr/>
        </p:nvSpPr>
        <p:spPr>
          <a:xfrm>
            <a:off x="1814513" y="3707606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2445545" y="3707606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1"/>
          <p:cNvSpPr/>
          <p:nvPr/>
        </p:nvSpPr>
        <p:spPr>
          <a:xfrm>
            <a:off x="3077767" y="3707606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3708798" y="3707606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1814513" y="4307681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/>
          <p:nvPr/>
        </p:nvSpPr>
        <p:spPr>
          <a:xfrm>
            <a:off x="2445545" y="4307681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077767" y="4307681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708798" y="4307681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41"/>
          <p:cNvGraphicFramePr/>
          <p:nvPr/>
        </p:nvGraphicFramePr>
        <p:xfrm>
          <a:off x="5426869" y="1213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554" name="Google Shape;554;p41"/>
          <p:cNvSpPr txBox="1"/>
          <p:nvPr/>
        </p:nvSpPr>
        <p:spPr>
          <a:xfrm>
            <a:off x="6543675" y="1564482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4941095" y="2515792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5572126" y="2515792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6204348" y="2515792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6835379" y="2515792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4941095" y="3115867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5572126" y="3115867"/>
            <a:ext cx="5406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6204348" y="3115867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6835379" y="3115867"/>
            <a:ext cx="539400" cy="5394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1"/>
          <p:cNvSpPr/>
          <p:nvPr/>
        </p:nvSpPr>
        <p:spPr>
          <a:xfrm>
            <a:off x="4941095" y="3758804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1"/>
          <p:cNvSpPr/>
          <p:nvPr/>
        </p:nvSpPr>
        <p:spPr>
          <a:xfrm>
            <a:off x="5572126" y="3758804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/>
          <p:nvPr/>
        </p:nvSpPr>
        <p:spPr>
          <a:xfrm>
            <a:off x="6204348" y="3758804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6835379" y="3758804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4941095" y="4358879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5572126" y="4358879"/>
            <a:ext cx="5406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1"/>
          <p:cNvSpPr/>
          <p:nvPr/>
        </p:nvSpPr>
        <p:spPr>
          <a:xfrm>
            <a:off x="6204348" y="4358879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1"/>
          <p:cNvSpPr/>
          <p:nvPr/>
        </p:nvSpPr>
        <p:spPr>
          <a:xfrm>
            <a:off x="6835379" y="4358879"/>
            <a:ext cx="539400" cy="540600"/>
          </a:xfrm>
          <a:prstGeom prst="ellipse">
            <a:avLst/>
          </a:prstGeom>
          <a:gradFill>
            <a:gsLst>
              <a:gs pos="0">
                <a:srgbClr val="F0F0FF"/>
              </a:gs>
              <a:gs pos="65000">
                <a:srgbClr val="DDDDFF"/>
              </a:gs>
              <a:gs pos="100000">
                <a:srgbClr val="D0D0FF"/>
              </a:gs>
            </a:gsLst>
            <a:lin ang="5400012" scaled="0"/>
          </a:gradFill>
          <a:ln cap="flat" cmpd="sng" w="9525">
            <a:solidFill>
              <a:srgbClr val="C6C6F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1" name="Google Shape;571;p41"/>
          <p:cNvGraphicFramePr/>
          <p:nvPr/>
        </p:nvGraphicFramePr>
        <p:xfrm>
          <a:off x="2422922" y="1213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572" name="Google Shape;572;p41"/>
          <p:cNvSpPr txBox="1"/>
          <p:nvPr/>
        </p:nvSpPr>
        <p:spPr>
          <a:xfrm>
            <a:off x="3639741" y="1553766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1814513" y="2463404"/>
            <a:ext cx="1171500" cy="114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3077766" y="2463404"/>
            <a:ext cx="1170600" cy="114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1814513" y="3705226"/>
            <a:ext cx="1171500" cy="114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/>
          <p:nvPr/>
        </p:nvSpPr>
        <p:spPr>
          <a:xfrm>
            <a:off x="3077766" y="3705226"/>
            <a:ext cx="1170600" cy="114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1"/>
          <p:cNvSpPr/>
          <p:nvPr/>
        </p:nvSpPr>
        <p:spPr>
          <a:xfrm>
            <a:off x="4941094" y="2494361"/>
            <a:ext cx="1171500" cy="1139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6204347" y="2494361"/>
            <a:ext cx="1170600" cy="1139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941094" y="3736181"/>
            <a:ext cx="1171500" cy="1139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6204347" y="3736181"/>
            <a:ext cx="1170600" cy="1139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Why Pooling</a:t>
            </a:r>
            <a:endParaRPr/>
          </a:p>
        </p:txBody>
      </p:sp>
      <p:sp>
        <p:nvSpPr>
          <p:cNvPr id="586" name="Google Shape;586;p42"/>
          <p:cNvSpPr txBox="1"/>
          <p:nvPr>
            <p:ph idx="1" type="body"/>
          </p:nvPr>
        </p:nvSpPr>
        <p:spPr>
          <a:xfrm>
            <a:off x="1614488" y="1369219"/>
            <a:ext cx="591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Subsampling pixels will not change the object</a:t>
            </a:r>
            <a:endParaRPr/>
          </a:p>
        </p:txBody>
      </p:sp>
      <p:pic>
        <p:nvPicPr>
          <p:cNvPr descr="http://insider.si.edu/wordpress/wp-content/uploads/2016/04/Mountain_Bluebird.jpg" id="587" name="Google Shape;58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756" y="2193131"/>
            <a:ext cx="2501504" cy="1695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nsider.si.edu/wordpress/wp-content/uploads/2016/04/Mountain_Bluebird.jpg" id="588" name="Google Shape;5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179" y="2575323"/>
            <a:ext cx="1318021" cy="892969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2"/>
          <p:cNvSpPr/>
          <p:nvPr/>
        </p:nvSpPr>
        <p:spPr>
          <a:xfrm>
            <a:off x="4441031" y="2720579"/>
            <a:ext cx="1395300" cy="60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4361260" y="3318272"/>
            <a:ext cx="15576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Subsampling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2550320" y="1806179"/>
            <a:ext cx="1121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bird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6096000" y="2175273"/>
            <a:ext cx="1120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bird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1727598" y="4133851"/>
            <a:ext cx="5473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subsample the pixels to make image smaller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2550319" y="4516041"/>
            <a:ext cx="5450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parameters to characterize the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1859756" y="4516041"/>
            <a:ext cx="690600" cy="36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601" name="Google Shape;601;p43"/>
          <p:cNvGraphicFramePr/>
          <p:nvPr/>
        </p:nvGraphicFramePr>
        <p:xfrm>
          <a:off x="1396603" y="18776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375"/>
                <a:gridCol w="359375"/>
                <a:gridCol w="359375"/>
                <a:gridCol w="359375"/>
                <a:gridCol w="359375"/>
                <a:gridCol w="3593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602" name="Google Shape;602;p43"/>
          <p:cNvSpPr txBox="1"/>
          <p:nvPr/>
        </p:nvSpPr>
        <p:spPr>
          <a:xfrm>
            <a:off x="1594247" y="4119563"/>
            <a:ext cx="1761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3"/>
          <p:cNvSpPr/>
          <p:nvPr/>
        </p:nvSpPr>
        <p:spPr>
          <a:xfrm>
            <a:off x="6092429" y="2314576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3"/>
          <p:cNvSpPr/>
          <p:nvPr/>
        </p:nvSpPr>
        <p:spPr>
          <a:xfrm>
            <a:off x="6821092" y="2314576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3"/>
          <p:cNvSpPr/>
          <p:nvPr/>
        </p:nvSpPr>
        <p:spPr>
          <a:xfrm>
            <a:off x="6821092" y="3146823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3"/>
          <p:cNvSpPr/>
          <p:nvPr/>
        </p:nvSpPr>
        <p:spPr>
          <a:xfrm>
            <a:off x="6092429" y="3146823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6234113" y="2477692"/>
            <a:ext cx="540600" cy="540600"/>
          </a:xfrm>
          <a:prstGeom prst="ellipse">
            <a:avLst/>
          </a:prstGeom>
          <a:gradFill>
            <a:gsLst>
              <a:gs pos="0">
                <a:srgbClr val="F6F6FF"/>
              </a:gs>
              <a:gs pos="65000">
                <a:srgbClr val="EBEBFF"/>
              </a:gs>
              <a:gs pos="100000">
                <a:srgbClr val="E3E3FF"/>
              </a:gs>
            </a:gsLst>
            <a:lin ang="5400012" scaled="0"/>
          </a:gradFill>
          <a:ln cap="flat" cmpd="sng" w="9525">
            <a:solidFill>
              <a:srgbClr val="DCDCF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6988970" y="2461023"/>
            <a:ext cx="540600" cy="540600"/>
          </a:xfrm>
          <a:prstGeom prst="ellipse">
            <a:avLst/>
          </a:prstGeom>
          <a:gradFill>
            <a:gsLst>
              <a:gs pos="0">
                <a:srgbClr val="F6F6FF"/>
              </a:gs>
              <a:gs pos="65000">
                <a:srgbClr val="EBEBFF"/>
              </a:gs>
              <a:gs pos="100000">
                <a:srgbClr val="E3E3FF"/>
              </a:gs>
            </a:gsLst>
            <a:lin ang="5400012" scaled="0"/>
          </a:gradFill>
          <a:ln cap="flat" cmpd="sng" w="9525">
            <a:solidFill>
              <a:srgbClr val="DCDCF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43"/>
          <p:cNvSpPr/>
          <p:nvPr/>
        </p:nvSpPr>
        <p:spPr>
          <a:xfrm>
            <a:off x="6988970" y="3264694"/>
            <a:ext cx="540600" cy="539400"/>
          </a:xfrm>
          <a:prstGeom prst="ellipse">
            <a:avLst/>
          </a:prstGeom>
          <a:gradFill>
            <a:gsLst>
              <a:gs pos="0">
                <a:srgbClr val="F6F6FF"/>
              </a:gs>
              <a:gs pos="65000">
                <a:srgbClr val="EBEBFF"/>
              </a:gs>
              <a:gs pos="100000">
                <a:srgbClr val="E3E3FF"/>
              </a:gs>
            </a:gsLst>
            <a:lin ang="5400012" scaled="0"/>
          </a:gradFill>
          <a:ln cap="flat" cmpd="sng" w="9525">
            <a:solidFill>
              <a:srgbClr val="DCDCF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3"/>
          <p:cNvSpPr/>
          <p:nvPr/>
        </p:nvSpPr>
        <p:spPr>
          <a:xfrm>
            <a:off x="6244829" y="3265885"/>
            <a:ext cx="540600" cy="540600"/>
          </a:xfrm>
          <a:prstGeom prst="ellipse">
            <a:avLst/>
          </a:prstGeom>
          <a:gradFill>
            <a:gsLst>
              <a:gs pos="0">
                <a:srgbClr val="F6F6FF"/>
              </a:gs>
              <a:gs pos="65000">
                <a:srgbClr val="EBEBFF"/>
              </a:gs>
              <a:gs pos="100000">
                <a:srgbClr val="E3E3FF"/>
              </a:gs>
            </a:gsLst>
            <a:lin ang="5400012" scaled="0"/>
          </a:gradFill>
          <a:ln cap="flat" cmpd="sng" w="9525">
            <a:solidFill>
              <a:srgbClr val="DCDCF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5962651" y="3889772"/>
            <a:ext cx="1759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2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3"/>
          <p:cNvSpPr txBox="1"/>
          <p:nvPr/>
        </p:nvSpPr>
        <p:spPr>
          <a:xfrm>
            <a:off x="5970985" y="4274345"/>
            <a:ext cx="1700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filter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a channel</a:t>
            </a:r>
            <a:endParaRPr b="0" i="0" sz="2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3507581" y="2046686"/>
            <a:ext cx="644100" cy="6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5970985" y="1468042"/>
            <a:ext cx="17097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image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smaller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3"/>
          <p:cNvSpPr/>
          <p:nvPr/>
        </p:nvSpPr>
        <p:spPr>
          <a:xfrm>
            <a:off x="4154092" y="1957388"/>
            <a:ext cx="1031100" cy="8013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3"/>
          <p:cNvSpPr/>
          <p:nvPr/>
        </p:nvSpPr>
        <p:spPr>
          <a:xfrm>
            <a:off x="4151710" y="3140869"/>
            <a:ext cx="1033500" cy="8001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Pooling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5176838" y="3217069"/>
            <a:ext cx="644100" cy="6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3"/>
          <p:cNvSpPr/>
          <p:nvPr/>
        </p:nvSpPr>
        <p:spPr>
          <a:xfrm rot="5400000">
            <a:off x="4483838" y="2638276"/>
            <a:ext cx="369000" cy="63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390650"/>
            <a:ext cx="6696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We know the performance is sometimes good with a larger (deeper) model.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From this fully connected model (Dense layers), do we really need all the edges?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Can some of these be shared?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2571750"/>
            <a:ext cx="50292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390650"/>
            <a:ext cx="66960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whole CNN</a:t>
            </a:r>
            <a:endParaRPr/>
          </a:p>
        </p:txBody>
      </p:sp>
      <p:pic>
        <p:nvPicPr>
          <p:cNvPr descr="http://s.hswstatic.com/gif/whiskers-sam.jpg" id="634" name="Google Shape;6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204" y="144067"/>
            <a:ext cx="1328738" cy="90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6"/>
          <p:cNvSpPr/>
          <p:nvPr/>
        </p:nvSpPr>
        <p:spPr>
          <a:xfrm>
            <a:off x="5080442" y="1447129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46"/>
          <p:cNvSpPr/>
          <p:nvPr/>
        </p:nvSpPr>
        <p:spPr>
          <a:xfrm>
            <a:off x="5080442" y="2272138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6"/>
          <p:cNvSpPr/>
          <p:nvPr/>
        </p:nvSpPr>
        <p:spPr>
          <a:xfrm>
            <a:off x="5080442" y="3073298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6"/>
          <p:cNvSpPr/>
          <p:nvPr/>
        </p:nvSpPr>
        <p:spPr>
          <a:xfrm>
            <a:off x="5080442" y="3848237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6"/>
          <p:cNvSpPr/>
          <p:nvPr/>
        </p:nvSpPr>
        <p:spPr>
          <a:xfrm>
            <a:off x="5544741" y="1088232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6"/>
          <p:cNvSpPr/>
          <p:nvPr/>
        </p:nvSpPr>
        <p:spPr>
          <a:xfrm>
            <a:off x="5544741" y="1921670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5544741" y="2740820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5544741" y="3563849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6"/>
          <p:cNvSpPr txBox="1"/>
          <p:nvPr/>
        </p:nvSpPr>
        <p:spPr>
          <a:xfrm>
            <a:off x="6711554" y="2561035"/>
            <a:ext cx="1268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repeat many times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"/>
          <p:cNvSpPr/>
          <p:nvPr/>
        </p:nvSpPr>
        <p:spPr>
          <a:xfrm flipH="1">
            <a:off x="6412529" y="1354932"/>
            <a:ext cx="251400" cy="3036000"/>
          </a:xfrm>
          <a:prstGeom prst="leftBrace">
            <a:avLst>
              <a:gd fmla="val 7289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5035154" y="1385888"/>
            <a:ext cx="1392900" cy="1425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6"/>
          <p:cNvSpPr txBox="1"/>
          <p:nvPr/>
        </p:nvSpPr>
        <p:spPr>
          <a:xfrm>
            <a:off x="2179093" y="2676485"/>
            <a:ext cx="15729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new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6"/>
          <p:cNvSpPr txBox="1"/>
          <p:nvPr/>
        </p:nvSpPr>
        <p:spPr>
          <a:xfrm>
            <a:off x="1574007" y="3907631"/>
            <a:ext cx="3217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channels is the number of filters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6"/>
          <p:cNvSpPr txBox="1"/>
          <p:nvPr/>
        </p:nvSpPr>
        <p:spPr>
          <a:xfrm>
            <a:off x="1574006" y="3188494"/>
            <a:ext cx="3187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than the original image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46"/>
          <p:cNvCxnSpPr/>
          <p:nvPr/>
        </p:nvCxnSpPr>
        <p:spPr>
          <a:xfrm rot="10800000">
            <a:off x="3794617" y="2906316"/>
            <a:ext cx="17025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0" name="Google Shape;650;p46"/>
          <p:cNvSpPr/>
          <p:nvPr/>
        </p:nvSpPr>
        <p:spPr>
          <a:xfrm>
            <a:off x="5035154" y="3001567"/>
            <a:ext cx="1392900" cy="1425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46"/>
          <p:cNvGrpSpPr/>
          <p:nvPr/>
        </p:nvGrpSpPr>
        <p:grpSpPr>
          <a:xfrm>
            <a:off x="2314607" y="1208425"/>
            <a:ext cx="1460828" cy="1328605"/>
            <a:chOff x="1561968" y="1612084"/>
            <a:chExt cx="1947771" cy="1771473"/>
          </a:xfrm>
        </p:grpSpPr>
        <p:sp>
          <p:nvSpPr>
            <p:cNvPr id="652" name="Google Shape;652;p46"/>
            <p:cNvSpPr/>
            <p:nvPr/>
          </p:nvSpPr>
          <p:spPr>
            <a:xfrm>
              <a:off x="1593719" y="1612084"/>
              <a:ext cx="719100" cy="7206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2565295" y="1612084"/>
              <a:ext cx="719100" cy="7206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2533544" y="2504215"/>
              <a:ext cx="720600" cy="7206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1561968" y="2504215"/>
              <a:ext cx="720600" cy="720600"/>
            </a:xfrm>
            <a:prstGeom prst="ellipse">
              <a:avLst/>
            </a:prstGeom>
            <a:gradFill>
              <a:gsLst>
                <a:gs pos="0">
                  <a:srgbClr val="F7F6FF"/>
                </a:gs>
                <a:gs pos="65000">
                  <a:srgbClr val="ECEBFF"/>
                </a:gs>
                <a:gs pos="100000">
                  <a:srgbClr val="E5E3FF"/>
                </a:gs>
              </a:gsLst>
              <a:lin ang="5400012" scaled="0"/>
            </a:gradFill>
            <a:ln cap="flat" cmpd="sng" w="9525">
              <a:solidFill>
                <a:srgbClr val="D4D3E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1782637" y="1829560"/>
              <a:ext cx="720600" cy="719100"/>
            </a:xfrm>
            <a:prstGeom prst="ellipse">
              <a:avLst/>
            </a:prstGeom>
            <a:gradFill>
              <a:gsLst>
                <a:gs pos="0">
                  <a:srgbClr val="F6F6FF"/>
                </a:gs>
                <a:gs pos="65000">
                  <a:srgbClr val="EBEBFF"/>
                </a:gs>
                <a:gs pos="100000">
                  <a:srgbClr val="E3E3FF"/>
                </a:gs>
              </a:gsLst>
              <a:lin ang="5400012" scaled="0"/>
            </a:gradFill>
            <a:ln cap="flat" cmpd="sng" w="9525">
              <a:solidFill>
                <a:srgbClr val="DCDC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2789139" y="1805749"/>
              <a:ext cx="720600" cy="720600"/>
            </a:xfrm>
            <a:prstGeom prst="ellipse">
              <a:avLst/>
            </a:prstGeom>
            <a:gradFill>
              <a:gsLst>
                <a:gs pos="0">
                  <a:srgbClr val="F6F6FF"/>
                </a:gs>
                <a:gs pos="65000">
                  <a:srgbClr val="EBEBFF"/>
                </a:gs>
                <a:gs pos="100000">
                  <a:srgbClr val="E3E3FF"/>
                </a:gs>
              </a:gsLst>
              <a:lin ang="5400012" scaled="0"/>
            </a:gradFill>
            <a:ln cap="flat" cmpd="sng" w="9525">
              <a:solidFill>
                <a:srgbClr val="DCDC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2758975" y="2661369"/>
              <a:ext cx="719100" cy="719100"/>
            </a:xfrm>
            <a:prstGeom prst="ellipse">
              <a:avLst/>
            </a:prstGeom>
            <a:gradFill>
              <a:gsLst>
                <a:gs pos="0">
                  <a:srgbClr val="F6F6FF"/>
                </a:gs>
                <a:gs pos="65000">
                  <a:srgbClr val="EBEBFF"/>
                </a:gs>
                <a:gs pos="100000">
                  <a:srgbClr val="E3E3FF"/>
                </a:gs>
              </a:gsLst>
              <a:lin ang="5400012" scaled="0"/>
            </a:gradFill>
            <a:ln cap="flat" cmpd="sng" w="9525">
              <a:solidFill>
                <a:srgbClr val="DCDC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766761" y="2662957"/>
              <a:ext cx="719100" cy="720600"/>
            </a:xfrm>
            <a:prstGeom prst="ellipse">
              <a:avLst/>
            </a:prstGeom>
            <a:gradFill>
              <a:gsLst>
                <a:gs pos="0">
                  <a:srgbClr val="F6F6FF"/>
                </a:gs>
                <a:gs pos="65000">
                  <a:srgbClr val="EBEBFF"/>
                </a:gs>
                <a:gs pos="100000">
                  <a:srgbClr val="E3E3FF"/>
                </a:gs>
              </a:gsLst>
              <a:lin ang="5400012" scaled="0"/>
            </a:gradFill>
            <a:ln cap="flat" cmpd="sng" w="9525">
              <a:solidFill>
                <a:srgbClr val="DCDC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808080">
                  <a:alpha val="364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whole CNN</a:t>
            </a:r>
            <a:endParaRPr/>
          </a:p>
        </p:txBody>
      </p:sp>
      <p:grpSp>
        <p:nvGrpSpPr>
          <p:cNvPr id="665" name="Google Shape;665;p47"/>
          <p:cNvGrpSpPr/>
          <p:nvPr/>
        </p:nvGrpSpPr>
        <p:grpSpPr>
          <a:xfrm>
            <a:off x="1705037" y="1706376"/>
            <a:ext cx="2180025" cy="2400467"/>
            <a:chOff x="-1626455" y="3999117"/>
            <a:chExt cx="2906700" cy="3201477"/>
          </a:xfrm>
        </p:grpSpPr>
        <p:pic>
          <p:nvPicPr>
            <p:cNvPr id="666" name="Google Shape;66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47"/>
            <p:cNvSpPr txBox="1"/>
            <p:nvPr/>
          </p:nvSpPr>
          <p:spPr>
            <a:xfrm>
              <a:off x="-1626455" y="5442856"/>
              <a:ext cx="2906700" cy="708000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Fully Connected Feedforward network</a:t>
              </a:r>
              <a:endPara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s.hswstatic.com/gif/whiskers-sam.jpg" id="668" name="Google Shape;66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4204" y="144067"/>
            <a:ext cx="1328738" cy="90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7"/>
          <p:cNvSpPr txBox="1"/>
          <p:nvPr/>
        </p:nvSpPr>
        <p:spPr>
          <a:xfrm>
            <a:off x="2101454" y="1279923"/>
            <a:ext cx="1534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 dog ……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5080442" y="1447129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5080442" y="2272138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7"/>
          <p:cNvSpPr/>
          <p:nvPr/>
        </p:nvSpPr>
        <p:spPr>
          <a:xfrm>
            <a:off x="5080442" y="3073298"/>
            <a:ext cx="1302600" cy="417300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7"/>
          <p:cNvSpPr/>
          <p:nvPr/>
        </p:nvSpPr>
        <p:spPr>
          <a:xfrm>
            <a:off x="5080442" y="3848237"/>
            <a:ext cx="1302600" cy="417300"/>
          </a:xfrm>
          <a:prstGeom prst="rect">
            <a:avLst/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 Pooling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47"/>
          <p:cNvSpPr txBox="1"/>
          <p:nvPr/>
        </p:nvSpPr>
        <p:spPr>
          <a:xfrm>
            <a:off x="3636164" y="4541750"/>
            <a:ext cx="1167900" cy="346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Flattened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47"/>
          <p:cNvSpPr/>
          <p:nvPr/>
        </p:nvSpPr>
        <p:spPr>
          <a:xfrm>
            <a:off x="5544741" y="1088232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7"/>
          <p:cNvSpPr/>
          <p:nvPr/>
        </p:nvSpPr>
        <p:spPr>
          <a:xfrm>
            <a:off x="5544741" y="1921670"/>
            <a:ext cx="409500" cy="33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7"/>
          <p:cNvSpPr/>
          <p:nvPr/>
        </p:nvSpPr>
        <p:spPr>
          <a:xfrm>
            <a:off x="5544741" y="2740820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7"/>
          <p:cNvSpPr/>
          <p:nvPr/>
        </p:nvSpPr>
        <p:spPr>
          <a:xfrm>
            <a:off x="5544741" y="3517107"/>
            <a:ext cx="409500" cy="3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47"/>
          <p:cNvSpPr/>
          <p:nvPr/>
        </p:nvSpPr>
        <p:spPr>
          <a:xfrm rot="10800000">
            <a:off x="4804135" y="4314882"/>
            <a:ext cx="1033500" cy="564300"/>
          </a:xfrm>
          <a:prstGeom prst="bentArrow">
            <a:avLst>
              <a:gd fmla="val 36585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7"/>
          <p:cNvSpPr/>
          <p:nvPr/>
        </p:nvSpPr>
        <p:spPr>
          <a:xfrm rot="-5400000">
            <a:off x="2758725" y="4005198"/>
            <a:ext cx="726300" cy="928800"/>
          </a:xfrm>
          <a:prstGeom prst="bentArrow">
            <a:avLst>
              <a:gd fmla="val 28061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1614488" y="1921669"/>
            <a:ext cx="3276600" cy="3054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7"/>
          <p:cNvSpPr txBox="1"/>
          <p:nvPr/>
        </p:nvSpPr>
        <p:spPr>
          <a:xfrm>
            <a:off x="6172201" y="2743201"/>
            <a:ext cx="15729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new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7"/>
          <p:cNvSpPr txBox="1"/>
          <p:nvPr/>
        </p:nvSpPr>
        <p:spPr>
          <a:xfrm>
            <a:off x="6000751" y="4457701"/>
            <a:ext cx="1572900" cy="3462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new image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8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Flattening</a:t>
            </a:r>
            <a:endParaRPr/>
          </a:p>
        </p:txBody>
      </p:sp>
      <p:grpSp>
        <p:nvGrpSpPr>
          <p:cNvPr id="689" name="Google Shape;689;p48"/>
          <p:cNvGrpSpPr/>
          <p:nvPr/>
        </p:nvGrpSpPr>
        <p:grpSpPr>
          <a:xfrm>
            <a:off x="1342983" y="1854895"/>
            <a:ext cx="1457216" cy="1537023"/>
            <a:chOff x="758373" y="2759289"/>
            <a:chExt cx="1943214" cy="2049364"/>
          </a:xfrm>
        </p:grpSpPr>
        <p:sp>
          <p:nvSpPr>
            <p:cNvPr id="690" name="Google Shape;690;p48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48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8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8" name="Google Shape;698;p48"/>
          <p:cNvSpPr txBox="1"/>
          <p:nvPr/>
        </p:nvSpPr>
        <p:spPr>
          <a:xfrm>
            <a:off x="2914650" y="2914651"/>
            <a:ext cx="1143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Flattened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8"/>
          <p:cNvSpPr/>
          <p:nvPr/>
        </p:nvSpPr>
        <p:spPr>
          <a:xfrm>
            <a:off x="4302000" y="146164"/>
            <a:ext cx="540000" cy="540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8"/>
          <p:cNvSpPr/>
          <p:nvPr/>
        </p:nvSpPr>
        <p:spPr>
          <a:xfrm>
            <a:off x="4302000" y="813288"/>
            <a:ext cx="540000" cy="540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8"/>
          <p:cNvSpPr/>
          <p:nvPr/>
        </p:nvSpPr>
        <p:spPr>
          <a:xfrm>
            <a:off x="4302000" y="1442463"/>
            <a:ext cx="540000" cy="540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8"/>
          <p:cNvSpPr/>
          <p:nvPr/>
        </p:nvSpPr>
        <p:spPr>
          <a:xfrm>
            <a:off x="4302000" y="2083665"/>
            <a:ext cx="540000" cy="540000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8"/>
          <p:cNvSpPr/>
          <p:nvPr/>
        </p:nvSpPr>
        <p:spPr>
          <a:xfrm>
            <a:off x="4302000" y="2711300"/>
            <a:ext cx="540000" cy="5400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8"/>
          <p:cNvSpPr/>
          <p:nvPr/>
        </p:nvSpPr>
        <p:spPr>
          <a:xfrm>
            <a:off x="4302000" y="3302067"/>
            <a:ext cx="540000" cy="5400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8"/>
          <p:cNvSpPr/>
          <p:nvPr/>
        </p:nvSpPr>
        <p:spPr>
          <a:xfrm>
            <a:off x="4302000" y="3903434"/>
            <a:ext cx="540000" cy="5400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8"/>
          <p:cNvSpPr/>
          <p:nvPr/>
        </p:nvSpPr>
        <p:spPr>
          <a:xfrm>
            <a:off x="4302000" y="4521957"/>
            <a:ext cx="540000" cy="540000"/>
          </a:xfrm>
          <a:prstGeom prst="ellipse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8"/>
          <p:cNvSpPr/>
          <p:nvPr/>
        </p:nvSpPr>
        <p:spPr>
          <a:xfrm>
            <a:off x="4883945" y="2393157"/>
            <a:ext cx="417900" cy="54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8"/>
          <p:cNvSpPr/>
          <p:nvPr/>
        </p:nvSpPr>
        <p:spPr>
          <a:xfrm>
            <a:off x="6748463" y="2564607"/>
            <a:ext cx="417900" cy="54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9" name="Google Shape;709;p48"/>
          <p:cNvGrpSpPr/>
          <p:nvPr/>
        </p:nvGrpSpPr>
        <p:grpSpPr>
          <a:xfrm>
            <a:off x="5344578" y="2043350"/>
            <a:ext cx="2400467" cy="1880216"/>
            <a:chOff x="-2630921" y="4440114"/>
            <a:chExt cx="3201477" cy="2506621"/>
          </a:xfrm>
        </p:grpSpPr>
        <p:pic>
          <p:nvPicPr>
            <p:cNvPr id="710" name="Google Shape;71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1" name="Google Shape;711;p48"/>
            <p:cNvSpPr txBox="1"/>
            <p:nvPr/>
          </p:nvSpPr>
          <p:spPr>
            <a:xfrm>
              <a:off x="-2630921" y="6238735"/>
              <a:ext cx="2906700" cy="708000"/>
            </a:xfrm>
            <a:prstGeom prst="rect">
              <a:avLst/>
            </a:prstGeom>
            <a:gradFill>
              <a:gsLst>
                <a:gs pos="0">
                  <a:srgbClr val="70A5DA"/>
                </a:gs>
                <a:gs pos="50000">
                  <a:srgbClr val="539BDB"/>
                </a:gs>
                <a:gs pos="100000">
                  <a:srgbClr val="42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157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Fully Connected Feedforward network</a:t>
              </a:r>
              <a:endParaRPr b="0" i="0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2" name="Google Shape;712;p48"/>
          <p:cNvSpPr/>
          <p:nvPr/>
        </p:nvSpPr>
        <p:spPr>
          <a:xfrm>
            <a:off x="2887267" y="2401491"/>
            <a:ext cx="1374000" cy="54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CNN Implementation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descr="https://lh6.googleusercontent.com/ax28LsnK-WEnDrvIxao1itiFgdKRba-MjAadaQUB4aCxZnBEk1FjYziQg59-8JufFwUJ9YPmEasx-2cgFVI7krOPRmc9bY22g25DDAZbfg-wZMwZhMWqBpW3P7OjNS8xtSvVdnJE_I8" id="718" name="Google Shape;7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825" y="1600122"/>
            <a:ext cx="66103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Consider learning an image: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614488" y="1369219"/>
            <a:ext cx="5915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Some patterns are much smaller than the whole image</a:t>
            </a:r>
            <a:endParaRPr/>
          </a:p>
        </p:txBody>
      </p:sp>
      <p:pic>
        <p:nvPicPr>
          <p:cNvPr descr="https://upload.wikimedia.org/wikipedia/commons/5/5e/Silverbird_in_Murchison_Falls_National_Park,_Uganda.JPG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6" y="3519488"/>
            <a:ext cx="1864519" cy="1243013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 id="151" name="Google Shape;151;p28"/>
          <p:cNvSpPr/>
          <p:nvPr/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623" y="3554017"/>
            <a:ext cx="972740" cy="85486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6135" y="3492104"/>
            <a:ext cx="1613296" cy="95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5772151" y="4400551"/>
            <a:ext cx="1816800" cy="451500"/>
          </a:xfrm>
          <a:prstGeom prst="wedgeRoundRectCallout">
            <a:avLst>
              <a:gd fmla="val -16286" name="adj1"/>
              <a:gd fmla="val -92191" name="adj2"/>
              <a:gd fmla="val 16667" name="adj3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beak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detector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2247900" y="3554016"/>
            <a:ext cx="304800" cy="284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8"/>
          <p:cNvCxnSpPr>
            <a:stCxn id="155" idx="3"/>
            <a:endCxn id="152" idx="1"/>
          </p:cNvCxnSpPr>
          <p:nvPr/>
        </p:nvCxnSpPr>
        <p:spPr>
          <a:xfrm>
            <a:off x="2552700" y="3696366"/>
            <a:ext cx="1660800" cy="285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8"/>
          <p:cNvSpPr txBox="1"/>
          <p:nvPr/>
        </p:nvSpPr>
        <p:spPr>
          <a:xfrm>
            <a:off x="2000250" y="2727509"/>
            <a:ext cx="5543700" cy="3462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represent a small region with fewer parameters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all4desktop.com/data_images/original/4244361-bird.jpg"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373" y="3357563"/>
            <a:ext cx="1864519" cy="13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type="title"/>
          </p:nvPr>
        </p:nvSpPr>
        <p:spPr>
          <a:xfrm>
            <a:off x="1614488" y="273844"/>
            <a:ext cx="6158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rPr lang="en" sz="1900"/>
              <a:t>Same pattern appears in different places:</a:t>
            </a:r>
            <a:br>
              <a:rPr lang="en" sz="1900"/>
            </a:br>
            <a:r>
              <a:rPr lang="en" sz="1900"/>
              <a:t>They can be compressed!</a:t>
            </a:r>
            <a:br>
              <a:rPr lang="en" sz="1900"/>
            </a:br>
            <a:r>
              <a:rPr lang="en" sz="1900">
                <a:solidFill>
                  <a:srgbClr val="FF0000"/>
                </a:solidFill>
              </a:rPr>
              <a:t>What about training a lot of such “small” detectors</a:t>
            </a:r>
            <a:br>
              <a:rPr lang="en" sz="1900">
                <a:solidFill>
                  <a:srgbClr val="FF0000"/>
                </a:solidFill>
              </a:rPr>
            </a:br>
            <a:r>
              <a:rPr lang="en" sz="1900">
                <a:solidFill>
                  <a:srgbClr val="FF0000"/>
                </a:solidFill>
              </a:rPr>
              <a:t>and each detector must “move around”.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descr="https://upload.wikimedia.org/wikipedia/commons/5/5e/Silverbird_in_Murchison_Falls_National_Park,_Uganda.JPG"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373" y="1933575"/>
            <a:ext cx="1864519" cy="1243013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 id="165" name="Google Shape;165;p29"/>
          <p:cNvSpPr/>
          <p:nvPr/>
        </p:nvSpPr>
        <p:spPr>
          <a:xfrm>
            <a:off x="1259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6" y="2151460"/>
            <a:ext cx="1613298" cy="95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4949429" y="1819275"/>
            <a:ext cx="2477700" cy="714300"/>
          </a:xfrm>
          <a:prstGeom prst="cloudCallout">
            <a:avLst>
              <a:gd fmla="val -48303" name="adj1"/>
              <a:gd fmla="val 5589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“upper-left beak” detector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2109788" y="1971676"/>
            <a:ext cx="304800" cy="284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495550" y="3745707"/>
            <a:ext cx="304800" cy="2847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8107" y="3489723"/>
            <a:ext cx="1721644" cy="119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4949480" y="4135280"/>
            <a:ext cx="2477700" cy="713700"/>
          </a:xfrm>
          <a:prstGeom prst="cloudCallout">
            <a:avLst>
              <a:gd fmla="val -40531" name="adj1"/>
              <a:gd fmla="val -6065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15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“middle beak” detector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629150" y="3028951"/>
            <a:ext cx="27432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be compressed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same parameters.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9"/>
          <p:cNvCxnSpPr/>
          <p:nvPr/>
        </p:nvCxnSpPr>
        <p:spPr>
          <a:xfrm>
            <a:off x="4476750" y="2826544"/>
            <a:ext cx="0" cy="1004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 convolutional layer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343150"/>
            <a:ext cx="288607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457700" y="4114800"/>
            <a:ext cx="628800" cy="27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filter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1371601" y="1085850"/>
            <a:ext cx="6361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CNN is a neural network with some convolutional layers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some other layers).  A convolutional layer has a number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filters that does convolutional operation.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000501" y="2571750"/>
            <a:ext cx="1207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Beak detector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0"/>
          <p:cNvCxnSpPr/>
          <p:nvPr/>
        </p:nvCxnSpPr>
        <p:spPr>
          <a:xfrm>
            <a:off x="4514850" y="2857500"/>
            <a:ext cx="0" cy="228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</a:t>
            </a:r>
            <a:endParaRPr/>
          </a:p>
        </p:txBody>
      </p:sp>
      <p:graphicFrame>
        <p:nvGraphicFramePr>
          <p:cNvPr id="189" name="Google Shape;189;p31"/>
          <p:cNvGraphicFramePr/>
          <p:nvPr/>
        </p:nvGraphicFramePr>
        <p:xfrm>
          <a:off x="1882379" y="1799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190" name="Google Shape;190;p31"/>
          <p:cNvSpPr txBox="1"/>
          <p:nvPr/>
        </p:nvSpPr>
        <p:spPr>
          <a:xfrm>
            <a:off x="2080023" y="4042173"/>
            <a:ext cx="1759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5087541" y="1551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31"/>
          <p:cNvSpPr txBox="1"/>
          <p:nvPr/>
        </p:nvSpPr>
        <p:spPr>
          <a:xfrm>
            <a:off x="6236494" y="1815704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5087541" y="27705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DDEAF6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31"/>
          <p:cNvSpPr txBox="1"/>
          <p:nvPr/>
        </p:nvSpPr>
        <p:spPr>
          <a:xfrm>
            <a:off x="6236494" y="3024188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 rot="5400000">
            <a:off x="5515621" y="3764186"/>
            <a:ext cx="531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4914900" y="753666"/>
            <a:ext cx="2971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 are the network parameters to be learned.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5053013" y="4387454"/>
            <a:ext cx="26670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filter detects a small pattern (3 x 3).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</a:t>
            </a:r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1882379" y="1799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04" name="Google Shape;204;p32"/>
          <p:cNvSpPr txBox="1"/>
          <p:nvPr/>
        </p:nvSpPr>
        <p:spPr>
          <a:xfrm>
            <a:off x="2080023" y="4042173"/>
            <a:ext cx="1759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5316141" y="358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2"/>
          <p:cNvSpPr txBox="1"/>
          <p:nvPr/>
        </p:nvSpPr>
        <p:spPr>
          <a:xfrm>
            <a:off x="6532960" y="700088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1882379" y="1799035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4685111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5316142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2256236" y="1799035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2018111" y="1298973"/>
            <a:ext cx="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stride=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2"/>
          <p:cNvCxnSpPr/>
          <p:nvPr/>
        </p:nvCxnSpPr>
        <p:spPr>
          <a:xfrm>
            <a:off x="4114800" y="2343150"/>
            <a:ext cx="5145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</a:t>
            </a:r>
            <a:endParaRPr/>
          </a:p>
        </p:txBody>
      </p:sp>
      <p:graphicFrame>
        <p:nvGraphicFramePr>
          <p:cNvPr id="218" name="Google Shape;218;p33"/>
          <p:cNvGraphicFramePr/>
          <p:nvPr/>
        </p:nvGraphicFramePr>
        <p:xfrm>
          <a:off x="1882379" y="1799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19" name="Google Shape;219;p33"/>
          <p:cNvSpPr txBox="1"/>
          <p:nvPr/>
        </p:nvSpPr>
        <p:spPr>
          <a:xfrm>
            <a:off x="2080023" y="4042173"/>
            <a:ext cx="1759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5316141" y="358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6532960" y="700088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1882379" y="1799035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4685111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5316142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2615803" y="1799035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2018110" y="1298973"/>
            <a:ext cx="1158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stride=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614488" y="273844"/>
            <a:ext cx="5915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Convolution</a:t>
            </a:r>
            <a:endParaRPr/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1882379" y="1799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359175"/>
                <a:gridCol w="359175"/>
                <a:gridCol w="359175"/>
                <a:gridCol w="359175"/>
                <a:gridCol w="359175"/>
                <a:gridCol w="3591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1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0000FF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  <p:sp>
        <p:nvSpPr>
          <p:cNvPr id="233" name="Google Shape;233;p34"/>
          <p:cNvSpPr txBox="1"/>
          <p:nvPr/>
        </p:nvSpPr>
        <p:spPr>
          <a:xfrm>
            <a:off x="2080023" y="4042173"/>
            <a:ext cx="17598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x 6 image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5316141" y="358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{E4099B22-9973-43B5-B967-532A10AAE78E}</a:tableStyleId>
              </a:tblPr>
              <a:tblGrid>
                <a:gridCol w="405600"/>
                <a:gridCol w="405600"/>
                <a:gridCol w="4056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-1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34300" marB="34300" marR="68600" marL="68600">
                    <a:solidFill>
                      <a:srgbClr val="FBE4D4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4"/>
          <p:cNvSpPr txBox="1"/>
          <p:nvPr/>
        </p:nvSpPr>
        <p:spPr>
          <a:xfrm>
            <a:off x="6532960" y="700088"/>
            <a:ext cx="1086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1882379" y="1799035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4685111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5316142" y="2090738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5947173" y="2090738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6578204" y="2090738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4685111" y="2690813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5316142" y="2690813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5947173" y="2690813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6578204" y="2690813"/>
            <a:ext cx="5406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4685111" y="3334942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5316142" y="3334942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947173" y="3334942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6578204" y="3334942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4692254" y="3944542"/>
            <a:ext cx="539400" cy="5406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5316142" y="3935017"/>
            <a:ext cx="5394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5947173" y="3935017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6578204" y="3935017"/>
            <a:ext cx="540600" cy="539400"/>
          </a:xfrm>
          <a:prstGeom prst="ellipse">
            <a:avLst/>
          </a:prstGeom>
          <a:gradFill>
            <a:gsLst>
              <a:gs pos="0">
                <a:srgbClr val="F7F6FF"/>
              </a:gs>
              <a:gs pos="65000">
                <a:srgbClr val="ECEBFF"/>
              </a:gs>
              <a:gs pos="100000">
                <a:srgbClr val="E5E3FF"/>
              </a:gs>
            </a:gsLst>
            <a:lin ang="5400012" scaled="0"/>
          </a:gradFill>
          <a:ln cap="flat" cmpd="sng" w="9525">
            <a:solidFill>
              <a:srgbClr val="D4D3E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808080">
                <a:alpha val="364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2256236" y="1799035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590800" y="1801416"/>
            <a:ext cx="10632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2968229" y="1803797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1882379" y="2107407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2018111" y="1298973"/>
            <a:ext cx="96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stride=1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2968229" y="2825354"/>
            <a:ext cx="1062000" cy="103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5316142" y="358379"/>
            <a:ext cx="393000" cy="341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5732860" y="702470"/>
            <a:ext cx="394200" cy="341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6126957" y="1053704"/>
            <a:ext cx="393000" cy="341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>
            <a:off x="5316141" y="358379"/>
            <a:ext cx="1203900" cy="1037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34"/>
          <p:cNvSpPr/>
          <p:nvPr/>
        </p:nvSpPr>
        <p:spPr>
          <a:xfrm>
            <a:off x="4677966" y="2089548"/>
            <a:ext cx="546600" cy="5310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4692254" y="3946923"/>
            <a:ext cx="546600" cy="5310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>
            <a:off x="1839516" y="1819276"/>
            <a:ext cx="1204800" cy="1037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34"/>
          <p:cNvCxnSpPr/>
          <p:nvPr/>
        </p:nvCxnSpPr>
        <p:spPr>
          <a:xfrm>
            <a:off x="1803797" y="2820591"/>
            <a:ext cx="1203900" cy="10371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