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c02ce1b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c02ce1b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80230a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80230a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c02ce1b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c02ce1b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c02ce1b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c02ce1b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Math for Intro to DL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Review in 5 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Partial Differentiation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Differentiating a function of multiple variables with respect to only one variable is partial differentiation.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Instead of differentiating for all variables, </a:t>
            </a:r>
            <a:r>
              <a:rPr b="1" lang="en"/>
              <a:t>we differentiate only one variable</a:t>
            </a:r>
            <a:r>
              <a:rPr lang="en"/>
              <a:t> we want and treat all other variables as constants.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For example, if you only want to differentiate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write the equation as follows.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880350" y="3626175"/>
            <a:ext cx="3403200" cy="12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x, y) = x^2 + xy + 2 \\&#10;\frac{\partial f}{\partial x} = 2x + y" id="141" name="Google Shape;141;p22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726" y="3687450"/>
            <a:ext cx="3200526" cy="11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4466275" y="1063000"/>
            <a:ext cx="4289700" cy="35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Sigmoid Function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876" y="1333351"/>
            <a:ext cx="3846675" cy="30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475408" y="3272566"/>
            <a:ext cx="441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coefficient to adjust the slope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to adjust the position of the center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6387813" y="4281225"/>
            <a:ext cx="651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846050" y="1845400"/>
            <a:ext cx="26490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6627075" y="4185100"/>
            <a:ext cx="172800" cy="15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(x) = \frac{1}{1 + e^{-(ax+b)}}" id="153" name="Google Shape;153;p23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375" y="1967338"/>
            <a:ext cx="24113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4764925" y="2717275"/>
            <a:ext cx="172800" cy="15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377775" y="2608325"/>
            <a:ext cx="651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Courier New"/>
                <a:ea typeface="Courier New"/>
                <a:cs typeface="Courier New"/>
                <a:sym typeface="Courier New"/>
              </a:rPr>
              <a:t>f(x)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3643325" y="3591875"/>
            <a:ext cx="1851600" cy="6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3926200" y="2451725"/>
            <a:ext cx="1328700" cy="5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Logarithm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understand the logarithm, let's start with the exponent.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If </a:t>
            </a:r>
            <a:r>
              <a:rPr b="1" lang="en"/>
              <a:t>a</a:t>
            </a:r>
            <a:r>
              <a:rPr lang="en"/>
              <a:t> is raised to the power of </a:t>
            </a:r>
            <a:r>
              <a:rPr b="1" lang="en"/>
              <a:t>x</a:t>
            </a:r>
            <a:r>
              <a:rPr lang="en"/>
              <a:t> and it’s equal to </a:t>
            </a:r>
            <a:r>
              <a:rPr b="1" lang="en"/>
              <a:t>b</a:t>
            </a:r>
            <a:r>
              <a:rPr lang="en"/>
              <a:t>, the expression 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Let's say you know </a:t>
            </a:r>
            <a:r>
              <a:rPr b="1" lang="en"/>
              <a:t>a</a:t>
            </a:r>
            <a:r>
              <a:rPr lang="en"/>
              <a:t> and </a:t>
            </a:r>
            <a:r>
              <a:rPr b="1" lang="en"/>
              <a:t>b</a:t>
            </a:r>
            <a:r>
              <a:rPr lang="en"/>
              <a:t> but don't know </a:t>
            </a:r>
            <a:r>
              <a:rPr b="1" lang="en"/>
              <a:t>x</a:t>
            </a:r>
            <a:r>
              <a:rPr lang="en"/>
              <a:t>. In that case, you can use log to get it.</a:t>
            </a:r>
            <a:endParaRPr/>
          </a:p>
        </p:txBody>
      </p:sp>
      <p:pic>
        <p:nvPicPr>
          <p:cNvPr descr="a^x = b" id="164" name="Google Shape;164;p24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498" y="2514625"/>
            <a:ext cx="1191000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_a b = x" id="165" name="Google Shape;165;p24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0800" y="3691900"/>
            <a:ext cx="1682400" cy="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1260150" y="2254575"/>
            <a:ext cx="1808700" cy="5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 function (natural log)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4025" y="1272013"/>
            <a:ext cx="4236451" cy="3177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\log{x}" id="173" name="Google Shape;173;p25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6775" y="2314275"/>
            <a:ext cx="1557200" cy="4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1743375" y="3622100"/>
            <a:ext cx="15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1234450" y="2297425"/>
            <a:ext cx="1971600" cy="5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674" y="661263"/>
            <a:ext cx="50946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-\log{x}" id="182" name="Google Shape;182;p26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700" y="2367850"/>
            <a:ext cx="1802574" cy="407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1148725" y="2571750"/>
            <a:ext cx="2229000" cy="4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350" y="1409638"/>
            <a:ext cx="3869434" cy="290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-\log{(-x)}" id="190" name="Google Shape;190;p27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2400" y="2623650"/>
            <a:ext cx="2028608" cy="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994400" y="2348875"/>
            <a:ext cx="23745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475" y="911425"/>
            <a:ext cx="4427526" cy="332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-\log{(1-x)}" id="198" name="Google Shape;198;p28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075" y="2393788"/>
            <a:ext cx="2157150" cy="35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563" y="1452749"/>
            <a:ext cx="4654867" cy="34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 functions</a:t>
            </a:r>
            <a:endParaRPr/>
          </a:p>
        </p:txBody>
      </p:sp>
      <p:pic>
        <p:nvPicPr>
          <p:cNvPr descr="y = -\log{(1-x)}" id="205" name="Google Shape;205;p29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700" y="1512625"/>
            <a:ext cx="2157150" cy="355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-\log{x}" id="206" name="Google Shape;206;p29" title="MathEquation,#0000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0300" y="1512627"/>
            <a:ext cx="1573178" cy="3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2 - 3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matplotlib package in python, please plot two log functions below. Submit source code and output image file.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1096" y="2272925"/>
            <a:ext cx="3100074" cy="232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-\log{(1-x)}" id="214" name="Google Shape;214;p30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450" y="2299350"/>
            <a:ext cx="1509724" cy="24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-\log{x}" id="215" name="Google Shape;215;p30" title="MathEquation,#0000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7125" y="2299350"/>
            <a:ext cx="1101048" cy="2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np.seterr(divide = 'ignore')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x = np.linspace(0,1)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y1 = -np.log(x)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y2 = -np.log(1-x)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plt.plot(x, y1)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plt.plot(x, y2)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167"/>
              <a:buFont typeface="Arial"/>
              <a:buNone/>
            </a:pPr>
            <a:r>
              <a:rPr lang="en" sz="1828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Summation is denoted by using </a:t>
            </a:r>
            <a:r>
              <a:rPr b="1" lang="en"/>
              <a:t>Σ</a:t>
            </a:r>
            <a:r>
              <a:rPr lang="en"/>
              <a:t> notation, where </a:t>
            </a:r>
            <a:r>
              <a:rPr b="1" lang="en"/>
              <a:t>Σ</a:t>
            </a:r>
            <a:r>
              <a:rPr lang="en"/>
              <a:t> is an enlarged capital Greek letter sigma. For example, the sum of the first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natural integers can denoted as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160275" y="2546025"/>
            <a:ext cx="4817700" cy="7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sum_{i=1}^n i = 1 + 2 + ... + n" id="72" name="Google Shape;72;p14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105" y="2645600"/>
            <a:ext cx="449178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Pi Notation, or Product Notation, is used in mathematics to indicate repeated multiplication. For example,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271725" y="2486025"/>
            <a:ext cx="4586400" cy="7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prod_{i=1}^n i = 1 \times 2 \times ... \times n" id="80" name="Google Shape;80;p15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329" y="2571750"/>
            <a:ext cx="440534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Linear Function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50331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function is a mathematical concept that describes the relationship between two sets. When there are variables </a:t>
            </a:r>
            <a:r>
              <a:rPr b="1" lang="en" sz="1100">
                <a:solidFill>
                  <a:schemeClr val="dk1"/>
                </a:solidFill>
              </a:rPr>
              <a:t>x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b="1" lang="en" sz="1100">
                <a:solidFill>
                  <a:schemeClr val="dk1"/>
                </a:solidFill>
              </a:rPr>
              <a:t>y</a:t>
            </a:r>
            <a:r>
              <a:rPr lang="en" sz="1100">
                <a:solidFill>
                  <a:schemeClr val="dk1"/>
                </a:solidFill>
              </a:rPr>
              <a:t>, if </a:t>
            </a:r>
            <a:r>
              <a:rPr b="1" lang="en" sz="1100">
                <a:solidFill>
                  <a:schemeClr val="dk1"/>
                </a:solidFill>
              </a:rPr>
              <a:t>x </a:t>
            </a:r>
            <a:r>
              <a:rPr lang="en" sz="1100">
                <a:solidFill>
                  <a:schemeClr val="dk1"/>
                </a:solidFill>
              </a:rPr>
              <a:t>changes, </a:t>
            </a:r>
            <a:r>
              <a:rPr b="1" lang="en" sz="1100">
                <a:solidFill>
                  <a:schemeClr val="dk1"/>
                </a:solidFill>
              </a:rPr>
              <a:t>y </a:t>
            </a:r>
            <a:r>
              <a:rPr lang="en" sz="1100">
                <a:solidFill>
                  <a:schemeClr val="dk1"/>
                </a:solidFill>
              </a:rPr>
              <a:t>indicates what rule changes. Usually, a function is expressed as y=f(x) using the function f and the variable </a:t>
            </a:r>
            <a:r>
              <a:rPr b="1" lang="en" sz="1100">
                <a:solidFill>
                  <a:schemeClr val="dk1"/>
                </a:solidFill>
              </a:rPr>
              <a:t>x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linear function is a case in which </a:t>
            </a:r>
            <a:r>
              <a:rPr b="1" lang="en" sz="1100">
                <a:solidFill>
                  <a:schemeClr val="dk1"/>
                </a:solidFill>
              </a:rPr>
              <a:t>y </a:t>
            </a:r>
            <a:r>
              <a:rPr lang="en" sz="1100">
                <a:solidFill>
                  <a:schemeClr val="dk1"/>
                </a:solidFill>
              </a:rPr>
              <a:t>is expressed as a linear expression with respect to </a:t>
            </a:r>
            <a:r>
              <a:rPr b="1" lang="en" sz="1100">
                <a:solidFill>
                  <a:schemeClr val="dk1"/>
                </a:solidFill>
              </a:rPr>
              <a:t>x</a:t>
            </a:r>
            <a:r>
              <a:rPr lang="en" sz="1100">
                <a:solidFill>
                  <a:schemeClr val="dk1"/>
                </a:solidFill>
              </a:rPr>
              <a:t>. For example, it can be expressed as the following function expression.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y=ax+b (a not = 0)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x </a:t>
            </a:r>
            <a:r>
              <a:rPr lang="en" sz="1100">
                <a:solidFill>
                  <a:schemeClr val="dk1"/>
                </a:solidFill>
              </a:rPr>
              <a:t>is a linear form, a must be nonzero for </a:t>
            </a:r>
            <a:r>
              <a:rPr b="1" lang="en" sz="1100">
                <a:solidFill>
                  <a:schemeClr val="dk1"/>
                </a:solidFill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remain linear.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the linear function formula y=ax+b, a is the slope and </a:t>
            </a:r>
            <a:r>
              <a:rPr b="1" lang="en" sz="1100">
                <a:solidFill>
                  <a:schemeClr val="dk1"/>
                </a:solidFill>
              </a:rPr>
              <a:t>b </a:t>
            </a:r>
            <a:r>
              <a:rPr lang="en" sz="1100">
                <a:solidFill>
                  <a:schemeClr val="dk1"/>
                </a:solidFill>
              </a:rPr>
              <a:t>is the </a:t>
            </a:r>
            <a:r>
              <a:rPr b="1" lang="en" sz="1100">
                <a:solidFill>
                  <a:schemeClr val="dk1"/>
                </a:solidFill>
              </a:rPr>
              <a:t>y-intercept</a:t>
            </a:r>
            <a:r>
              <a:rPr lang="en" sz="1100">
                <a:solidFill>
                  <a:schemeClr val="dk1"/>
                </a:solidFill>
              </a:rPr>
              <a:t>. The slope refers to the degree of inclination, and the slope </a:t>
            </a:r>
            <a:r>
              <a:rPr b="1" lang="en" sz="1100">
                <a:solidFill>
                  <a:schemeClr val="dk1"/>
                </a:solidFill>
              </a:rPr>
              <a:t>a </a:t>
            </a:r>
            <a:r>
              <a:rPr lang="en" sz="1100">
                <a:solidFill>
                  <a:schemeClr val="dk1"/>
                </a:solidFill>
              </a:rPr>
              <a:t>of the graph is determined according to how much the </a:t>
            </a:r>
            <a:r>
              <a:rPr b="1" lang="en" sz="1100">
                <a:solidFill>
                  <a:schemeClr val="dk1"/>
                </a:solidFill>
              </a:rPr>
              <a:t>y </a:t>
            </a:r>
            <a:r>
              <a:rPr lang="en" sz="1100">
                <a:solidFill>
                  <a:schemeClr val="dk1"/>
                </a:solidFill>
              </a:rPr>
              <a:t>value increases when the </a:t>
            </a:r>
            <a:r>
              <a:rPr b="1" lang="en" sz="1100">
                <a:solidFill>
                  <a:schemeClr val="dk1"/>
                </a:solidFill>
              </a:rPr>
              <a:t>x </a:t>
            </a:r>
            <a:r>
              <a:rPr lang="en" sz="1100">
                <a:solidFill>
                  <a:schemeClr val="dk1"/>
                </a:solidFill>
              </a:rPr>
              <a:t>value in the figure increases. The </a:t>
            </a:r>
            <a:r>
              <a:rPr b="1" lang="en" sz="1100">
                <a:solidFill>
                  <a:schemeClr val="dk1"/>
                </a:solidFill>
              </a:rPr>
              <a:t>y-intercept</a:t>
            </a:r>
            <a:r>
              <a:rPr lang="en" sz="1100">
                <a:solidFill>
                  <a:schemeClr val="dk1"/>
                </a:solidFill>
              </a:rPr>
              <a:t> is the point at which the graph intersects the </a:t>
            </a:r>
            <a:r>
              <a:rPr b="1" lang="en" sz="1100">
                <a:solidFill>
                  <a:schemeClr val="dk1"/>
                </a:solidFill>
              </a:rPr>
              <a:t>y-axis</a:t>
            </a:r>
            <a:r>
              <a:rPr lang="en" sz="1100">
                <a:solidFill>
                  <a:schemeClr val="dk1"/>
                </a:solidFill>
              </a:rPr>
              <a:t>. In the figure, the </a:t>
            </a:r>
            <a:r>
              <a:rPr b="1" lang="en" sz="1100">
                <a:solidFill>
                  <a:schemeClr val="dk1"/>
                </a:solidFill>
              </a:rPr>
              <a:t>y-intercept</a:t>
            </a:r>
            <a:r>
              <a:rPr lang="en" sz="1100">
                <a:solidFill>
                  <a:schemeClr val="dk1"/>
                </a:solidFill>
              </a:rPr>
              <a:t> that intersects the </a:t>
            </a:r>
            <a:r>
              <a:rPr b="1" lang="en" sz="1100">
                <a:solidFill>
                  <a:schemeClr val="dk1"/>
                </a:solidFill>
              </a:rPr>
              <a:t>y-axis </a:t>
            </a:r>
            <a:r>
              <a:rPr lang="en" sz="1100">
                <a:solidFill>
                  <a:schemeClr val="dk1"/>
                </a:solidFill>
              </a:rPr>
              <a:t>is </a:t>
            </a:r>
            <a:r>
              <a:rPr b="1" lang="en" sz="1100">
                <a:solidFill>
                  <a:schemeClr val="dk1"/>
                </a:solidFill>
              </a:rPr>
              <a:t>b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750" y="1396500"/>
            <a:ext cx="3562976" cy="25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Function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are some real-life applications of the linear function.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 movie streaming service charges a monthly fee of $4.50 and an additional fee of $0.35 for every movie downloaded. Now, the total monthly fee is represented by the linear function </a:t>
            </a:r>
            <a:r>
              <a:rPr i="1" lang="en"/>
              <a:t>f(x) = 0.35x + 4.50</a:t>
            </a:r>
            <a:r>
              <a:rPr lang="en"/>
              <a:t>, where x is the number of movies downloaded in a month.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 t-shirt company charges a one-time fee of $50 and $7 per T-shirt to print logos on T-shirts. So, the total fee is expressed by the linear function </a:t>
            </a:r>
            <a:r>
              <a:rPr i="1" lang="en"/>
              <a:t>f(x) = 7x + 50</a:t>
            </a:r>
            <a:r>
              <a:rPr lang="en"/>
              <a:t>, where x is the number of t-shirts.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Quadratic Function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43025"/>
            <a:ext cx="53202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 </a:t>
            </a:r>
            <a:r>
              <a:rPr b="1" lang="en" sz="1400">
                <a:solidFill>
                  <a:schemeClr val="dk1"/>
                </a:solidFill>
              </a:rPr>
              <a:t>quadratic function</a:t>
            </a:r>
            <a:r>
              <a:rPr lang="en" sz="1400">
                <a:solidFill>
                  <a:schemeClr val="dk1"/>
                </a:solidFill>
              </a:rPr>
              <a:t> is a polynomial function with one or more variables in which the highest exponent of the variable is two. Since the highest degree term in a quadratic function is of the second degree, therefore it is also called the polynomial of degree 2. A quadratic function has a minimum of one term which is of the second degree. It is an algebraic function.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parent quadratic function is of the form </a:t>
            </a:r>
            <a:r>
              <a:rPr b="1" lang="en" sz="1400">
                <a:solidFill>
                  <a:schemeClr val="dk1"/>
                </a:solidFill>
              </a:rPr>
              <a:t>f(x) = x</a:t>
            </a:r>
            <a:r>
              <a:rPr b="1" baseline="30000" lang="en" sz="1400">
                <a:solidFill>
                  <a:schemeClr val="dk1"/>
                </a:solidFill>
              </a:rPr>
              <a:t>2</a:t>
            </a:r>
            <a:r>
              <a:rPr b="1"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and it connects the points whose coordinates are of the form (number, number</a:t>
            </a:r>
            <a:r>
              <a:rPr baseline="30000" lang="en" sz="14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). Transformations can be applied on this function on which it typically looks of the form </a:t>
            </a:r>
            <a:r>
              <a:rPr b="1" lang="en" sz="1400">
                <a:solidFill>
                  <a:schemeClr val="dk1"/>
                </a:solidFill>
              </a:rPr>
              <a:t>f(x) = a (x - h)</a:t>
            </a:r>
            <a:r>
              <a:rPr b="1" baseline="30000" lang="en" sz="1400">
                <a:solidFill>
                  <a:schemeClr val="dk1"/>
                </a:solidFill>
              </a:rPr>
              <a:t>2</a:t>
            </a:r>
            <a:r>
              <a:rPr b="1" lang="en" sz="1400">
                <a:solidFill>
                  <a:schemeClr val="dk1"/>
                </a:solidFill>
              </a:rPr>
              <a:t> + k </a:t>
            </a:r>
            <a:r>
              <a:rPr lang="en" sz="1400">
                <a:solidFill>
                  <a:schemeClr val="dk1"/>
                </a:solidFill>
              </a:rPr>
              <a:t>and further it can be converted into the form </a:t>
            </a:r>
            <a:r>
              <a:rPr b="1" lang="en" sz="1400">
                <a:solidFill>
                  <a:schemeClr val="dk1"/>
                </a:solidFill>
              </a:rPr>
              <a:t>f(x) = ax</a:t>
            </a:r>
            <a:r>
              <a:rPr b="1" baseline="30000" lang="en" sz="1400">
                <a:solidFill>
                  <a:schemeClr val="dk1"/>
                </a:solidFill>
              </a:rPr>
              <a:t>2</a:t>
            </a:r>
            <a:r>
              <a:rPr b="1" lang="en" sz="1400">
                <a:solidFill>
                  <a:schemeClr val="dk1"/>
                </a:solidFill>
              </a:rPr>
              <a:t> + bx + c</a:t>
            </a:r>
            <a:r>
              <a:rPr lang="en" sz="1400">
                <a:solidFill>
                  <a:schemeClr val="dk1"/>
                </a:solidFill>
              </a:rPr>
              <a:t>. Let us study each of these in detail in the upcoming sections.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638" y="1565350"/>
            <a:ext cx="2683774" cy="2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Quadratic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you move the graph in parallel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/>
              <a:t> in the x-axis direction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/>
              <a:t> in the y-axis direction, it is as follows.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5" y="2168438"/>
            <a:ext cx="3333750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 flipH="1" rot="10800000">
            <a:off x="4739275" y="3727825"/>
            <a:ext cx="7800" cy="3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4020400" y="4095925"/>
            <a:ext cx="7362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10" name="Google Shape;110;p19"/>
          <p:cNvSpPr txBox="1"/>
          <p:nvPr/>
        </p:nvSpPr>
        <p:spPr>
          <a:xfrm>
            <a:off x="4489075" y="4104650"/>
            <a:ext cx="508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512200" y="3531050"/>
            <a:ext cx="508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4020400" y="3753050"/>
            <a:ext cx="7362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3" name="Google Shape;113;p19"/>
          <p:cNvSpPr txBox="1"/>
          <p:nvPr/>
        </p:nvSpPr>
        <p:spPr>
          <a:xfrm>
            <a:off x="6292800" y="2180100"/>
            <a:ext cx="2463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a(x -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/>
              <a:t>Ordinary differential, Instantaneous rate of change, and Gradient</a:t>
            </a:r>
            <a:endParaRPr sz="22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15150" y="1236750"/>
            <a:ext cx="405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Derivative, in mathematics, is the rate of change of a function with respect to a variable. Derivatives are fundamental to the solution of problems in calculus and differential equations. The derivative tells us the rate of change of one quantity compared to another at a particular instant or point (so we call it "instantaneous rate of change")</a:t>
            </a:r>
            <a:endParaRPr sz="1600"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6325" y="1616738"/>
            <a:ext cx="3333750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 flipH="1" rot="10800000">
            <a:off x="5633200" y="1977600"/>
            <a:ext cx="2189400" cy="19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0"/>
          <p:cNvCxnSpPr/>
          <p:nvPr/>
        </p:nvCxnSpPr>
        <p:spPr>
          <a:xfrm flipH="1">
            <a:off x="6723300" y="1902075"/>
            <a:ext cx="14100" cy="16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3" name="Google Shape;123;p20"/>
          <p:cNvCxnSpPr/>
          <p:nvPr/>
        </p:nvCxnSpPr>
        <p:spPr>
          <a:xfrm>
            <a:off x="5491625" y="2943900"/>
            <a:ext cx="1959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4" name="Google Shape;124;p20"/>
          <p:cNvSpPr txBox="1"/>
          <p:nvPr/>
        </p:nvSpPr>
        <p:spPr>
          <a:xfrm>
            <a:off x="7360275" y="1520950"/>
            <a:ext cx="13119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f(x)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793250" y="2718300"/>
            <a:ext cx="651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f(a)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404700" y="3591975"/>
            <a:ext cx="651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7255475" y="2375925"/>
            <a:ext cx="1850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Gradient: f’(a)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nstantaneous speed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The derivative predicts change. Ok, how do we measure speed (change in distance)?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Officer: Do you know how fast you were going?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Driver: I have no idea.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Officer: 95 miles per hour.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Driver: But I haven't been driving for an hour!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We clearly don't need a "full hour" to measure your speed. We can take a before-and-after measurement (over 1 second, let's say) and get your instantaneous speed. If you moved 140 feet in one second, you're going ~95mph. Simple, right?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