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19"/>
  </p:notesMasterIdLst>
  <p:sldIdLst>
    <p:sldId id="256" r:id="rId2"/>
    <p:sldId id="261" r:id="rId3"/>
    <p:sldId id="257" r:id="rId4"/>
    <p:sldId id="269" r:id="rId5"/>
    <p:sldId id="260" r:id="rId6"/>
    <p:sldId id="278" r:id="rId7"/>
    <p:sldId id="267" r:id="rId8"/>
    <p:sldId id="279" r:id="rId9"/>
    <p:sldId id="283" r:id="rId10"/>
    <p:sldId id="258" r:id="rId11"/>
    <p:sldId id="262" r:id="rId12"/>
    <p:sldId id="280" r:id="rId13"/>
    <p:sldId id="259" r:id="rId14"/>
    <p:sldId id="271" r:id="rId15"/>
    <p:sldId id="282" r:id="rId16"/>
    <p:sldId id="281" r:id="rId17"/>
    <p:sldId id="27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ACC7A-6822-4EBB-A047-FE9F19F403F0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5396-6631-4ED9-B108-D7B13C0A1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15396-6631-4ED9-B108-D7B13C0A1C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15396-6631-4ED9-B108-D7B13C0A1C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0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15396-6631-4ED9-B108-D7B13C0A1C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15396-6631-4ED9-B108-D7B13C0A1C4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99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140B-19CA-4B78-8649-9912DE67E067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E6C-5101-4572-B366-E0928C9A2C60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7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FB2A-581E-4F3F-9593-97AF7658F24A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A9E6-8074-4F18-BE79-A32CE8F09BE7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52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7D5-251D-433F-9F2B-2D139F443365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93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58BD-5591-4F35-BD4C-030A2291C614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AB9E-B9C3-4AD1-8E6B-0A779D9EFCCF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0898-D761-4708-AB3D-029F10C7CD00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9CAC-E3F2-47E4-86B1-40DF8D18C9E3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0052-0429-4155-B5AD-7DF1DD454AF4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8020-A83E-46FD-91C1-3B9DFCFB3AD6}" type="datetime1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518-76FE-4765-A146-4949307C7701}" type="datetime1">
              <a:rPr lang="fr-FR" smtClean="0"/>
              <a:t>26/04/2017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F0E-E5EC-4B2A-BF29-8E9068A1CAEC}" type="datetime1">
              <a:rPr lang="fr-FR" smtClean="0"/>
              <a:t>26/04/2017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DCB8-7289-4833-ACBA-F9E4CF6F2380}" type="datetime1">
              <a:rPr lang="fr-FR" smtClean="0"/>
              <a:t>26/04/2017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E225-24A7-49ED-AC71-3C3BF74D476C}" type="datetime1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E8DE-36DC-4928-984C-9F45FD8B81BB}" type="datetime1">
              <a:rPr lang="fr-FR" smtClean="0"/>
              <a:t>26/04/2017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AAC4-9F36-4BF0-8F9C-2CBFB9F3261F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90BAC3-7454-429D-BCF3-90019577F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7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the </a:t>
            </a:r>
            <a:r>
              <a:rPr lang="fr-FR" dirty="0" err="1" smtClean="0"/>
              <a:t>movie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Alice Jacquot, Groupe Open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4" y="5585660"/>
            <a:ext cx="2686425" cy="127652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8" y="1619249"/>
            <a:ext cx="9076507" cy="436591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08" y="311727"/>
            <a:ext cx="10515600" cy="765897"/>
          </a:xfrm>
        </p:spPr>
        <p:txBody>
          <a:bodyPr>
            <a:normAutofit/>
          </a:bodyPr>
          <a:lstStyle/>
          <a:p>
            <a:r>
              <a:rPr lang="fr-FR" dirty="0" smtClean="0"/>
              <a:t>Product/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Backlog</a:t>
            </a:r>
            <a:r>
              <a:rPr lang="fr-FR" dirty="0" smtClean="0"/>
              <a:t> (extrait)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49544"/>
              </p:ext>
            </p:extLst>
          </p:nvPr>
        </p:nvGraphicFramePr>
        <p:xfrm>
          <a:off x="7485111" y="3634602"/>
          <a:ext cx="4447246" cy="1332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879"/>
                <a:gridCol w="3334494"/>
                <a:gridCol w="454873"/>
              </a:tblGrid>
              <a:tr h="34593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Top films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580177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accéder au</a:t>
                      </a:r>
                      <a:r>
                        <a:rPr lang="fr-FR" sz="1600" baseline="0" dirty="0" smtClean="0">
                          <a:solidFill>
                            <a:srgbClr val="C00000"/>
                          </a:solidFill>
                        </a:rPr>
                        <a:t> top </a:t>
                      </a:r>
                      <a:r>
                        <a:rPr lang="fr-FR" sz="1600" baseline="0" dirty="0" smtClean="0"/>
                        <a:t>des films du moment afin de le consulter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6562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les films</a:t>
                      </a:r>
                      <a:r>
                        <a:rPr lang="fr-FR" sz="1600" baseline="0" dirty="0" smtClean="0"/>
                        <a:t> du moment s’affichent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62449"/>
              </p:ext>
            </p:extLst>
          </p:nvPr>
        </p:nvGraphicFramePr>
        <p:xfrm>
          <a:off x="7439378" y="567436"/>
          <a:ext cx="4594578" cy="132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6"/>
                <a:gridCol w="3623734"/>
                <a:gridCol w="428978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Détail film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consulter les détails d’un film afin d’en connaître le scénario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Un</a:t>
                      </a:r>
                      <a:r>
                        <a:rPr lang="fr-FR" sz="1600" baseline="0" dirty="0" smtClean="0"/>
                        <a:t> clic mène vers la fiche du film avec résumé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97698"/>
              </p:ext>
            </p:extLst>
          </p:nvPr>
        </p:nvGraphicFramePr>
        <p:xfrm>
          <a:off x="3888178" y="2011601"/>
          <a:ext cx="3103231" cy="1984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8940"/>
                <a:gridCol w="2275823"/>
                <a:gridCol w="318468"/>
              </a:tblGrid>
              <a:tr h="338441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751060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API TMDB</a:t>
                      </a:r>
                      <a:r>
                        <a:rPr lang="fr-FR" sz="1600" dirty="0" smtClean="0"/>
                        <a:t>,</a:t>
                      </a:r>
                      <a:r>
                        <a:rPr lang="fr-FR" sz="1600" baseline="0" dirty="0" smtClean="0"/>
                        <a:t> je veux être appelée le moins souvent possible afin d’</a:t>
                      </a:r>
                      <a:r>
                        <a:rPr lang="fr-FR" sz="1600" baseline="0" dirty="0" smtClean="0">
                          <a:solidFill>
                            <a:srgbClr val="C00000"/>
                          </a:solidFill>
                        </a:rPr>
                        <a:t>économiser mes ressources</a:t>
                      </a:r>
                      <a:endParaRPr lang="fr-FR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8441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appel à l’API seulement au </a:t>
                      </a:r>
                      <a:r>
                        <a:rPr lang="fr-FR" sz="1600" baseline="0" dirty="0" smtClean="0"/>
                        <a:t>1er accès à une info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9455"/>
              </p:ext>
            </p:extLst>
          </p:nvPr>
        </p:nvGraphicFramePr>
        <p:xfrm>
          <a:off x="7476559" y="2002980"/>
          <a:ext cx="4616387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5630"/>
                <a:gridCol w="2765558"/>
                <a:gridCol w="1305199"/>
              </a:tblGrid>
              <a:tr h="292095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Recherche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504164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rechercher </a:t>
                      </a:r>
                      <a:r>
                        <a:rPr lang="fr-FR" sz="1600" dirty="0" smtClean="0"/>
                        <a:t>des film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par titre </a:t>
                      </a:r>
                      <a:r>
                        <a:rPr lang="fr-FR" sz="1600" dirty="0" smtClean="0"/>
                        <a:t>afi</a:t>
                      </a:r>
                      <a:r>
                        <a:rPr lang="fr-FR" sz="1600" baseline="0" dirty="0" smtClean="0"/>
                        <a:t>n de retrouver ceux que le connais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92095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Les films correspondants s’affichent 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60026"/>
              </p:ext>
            </p:extLst>
          </p:nvPr>
        </p:nvGraphicFramePr>
        <p:xfrm>
          <a:off x="142008" y="2209799"/>
          <a:ext cx="3103231" cy="14998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8940"/>
                <a:gridCol w="2386011"/>
                <a:gridCol w="208280"/>
              </a:tblGrid>
              <a:tr h="338441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Détail film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751060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consulter le </a:t>
                      </a:r>
                      <a:r>
                        <a:rPr lang="fr-FR" sz="1600" dirty="0" err="1" smtClean="0"/>
                        <a:t>cast</a:t>
                      </a:r>
                      <a:r>
                        <a:rPr lang="fr-FR" sz="1600" dirty="0" smtClean="0"/>
                        <a:t> d’un film afin de</a:t>
                      </a:r>
                      <a:r>
                        <a:rPr lang="fr-FR" sz="1600" baseline="0" dirty="0" smtClean="0"/>
                        <a:t> mieux évaluer mon intérêt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8441">
                <a:tc gridSpan="3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necteur droit 14"/>
          <p:cNvCxnSpPr/>
          <p:nvPr/>
        </p:nvCxnSpPr>
        <p:spPr>
          <a:xfrm flipH="1">
            <a:off x="7202311" y="1077624"/>
            <a:ext cx="3591" cy="5492509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21679" y="1181533"/>
            <a:ext cx="24632" cy="5388600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65463" y="1181533"/>
            <a:ext cx="85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TODO</a:t>
            </a:r>
            <a:endParaRPr lang="fr-FR" sz="2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4804851" y="1149701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DOING</a:t>
            </a:r>
            <a:endParaRPr lang="fr-FR" sz="20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8936444" y="39595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DONE</a:t>
            </a:r>
            <a:endParaRPr lang="fr-FR" sz="2000" b="1" dirty="0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34685"/>
              </p:ext>
            </p:extLst>
          </p:nvPr>
        </p:nvGraphicFramePr>
        <p:xfrm>
          <a:off x="32581" y="4174657"/>
          <a:ext cx="3518414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270"/>
                <a:gridCol w="2586334"/>
                <a:gridCol w="421810"/>
              </a:tblGrid>
              <a:tr h="292095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Recherche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504164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rechercher</a:t>
                      </a:r>
                      <a:r>
                        <a:rPr lang="fr-FR" sz="1600" dirty="0" smtClean="0"/>
                        <a:t> des film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par genre </a:t>
                      </a:r>
                      <a:r>
                        <a:rPr lang="fr-FR" sz="1600" dirty="0" smtClean="0"/>
                        <a:t>afi</a:t>
                      </a:r>
                      <a:r>
                        <a:rPr lang="fr-FR" sz="1600" baseline="0" dirty="0" smtClean="0"/>
                        <a:t>n de trouver des films m’intéressant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92095">
                <a:tc gridSpan="3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34211"/>
              </p:ext>
            </p:extLst>
          </p:nvPr>
        </p:nvGraphicFramePr>
        <p:xfrm>
          <a:off x="7391912" y="5096515"/>
          <a:ext cx="3516745" cy="15923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029"/>
                <a:gridCol w="2585106"/>
                <a:gridCol w="421610"/>
              </a:tblGrid>
              <a:tr h="34593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839821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que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base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permettre</a:t>
                      </a:r>
                      <a:r>
                        <a:rPr lang="fr-FR" sz="1600" baseline="0" dirty="0" smtClean="0">
                          <a:solidFill>
                            <a:srgbClr val="C00000"/>
                          </a:solidFill>
                        </a:rPr>
                        <a:t> l’archivage </a:t>
                      </a:r>
                      <a:r>
                        <a:rPr lang="fr-FR" sz="1600" baseline="0" dirty="0" smtClean="0"/>
                        <a:t>des films du moment afin de les conserver sur le serveur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6562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Base</a:t>
                      </a:r>
                      <a:r>
                        <a:rPr lang="fr-FR" sz="1600" baseline="0" dirty="0" smtClean="0"/>
                        <a:t> crée avec son CRUD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32502"/>
              </p:ext>
            </p:extLst>
          </p:nvPr>
        </p:nvGraphicFramePr>
        <p:xfrm>
          <a:off x="3807690" y="4198886"/>
          <a:ext cx="3313545" cy="19918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559"/>
                <a:gridCol w="2435737"/>
                <a:gridCol w="397249"/>
              </a:tblGrid>
              <a:tr h="34593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839821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que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base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absorber automatiquement </a:t>
                      </a:r>
                      <a:r>
                        <a:rPr lang="fr-FR" sz="1600" baseline="0" dirty="0" smtClean="0"/>
                        <a:t>les données consultées par API afin de me remplir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6562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Requête à l’API</a:t>
                      </a:r>
                      <a:r>
                        <a:rPr lang="fr-FR" sz="1600" baseline="0" dirty="0" smtClean="0"/>
                        <a:t> mettent à jour la base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1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824" y="970844"/>
            <a:ext cx="8596668" cy="1050470"/>
          </a:xfrm>
        </p:spPr>
        <p:txBody>
          <a:bodyPr/>
          <a:lstStyle/>
          <a:p>
            <a:pPr algn="ctr"/>
            <a:r>
              <a:rPr lang="fr-FR" dirty="0" smtClean="0"/>
              <a:t>La fonction recherche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9163"/>
              </p:ext>
            </p:extLst>
          </p:nvPr>
        </p:nvGraphicFramePr>
        <p:xfrm>
          <a:off x="2836826" y="3098002"/>
          <a:ext cx="4616387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5630"/>
                <a:gridCol w="2765558"/>
                <a:gridCol w="1305199"/>
              </a:tblGrid>
              <a:tr h="292095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Recherche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504164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qu’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utilisateur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rechercher </a:t>
                      </a:r>
                      <a:r>
                        <a:rPr lang="fr-FR" sz="1600" dirty="0" smtClean="0"/>
                        <a:t>des film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par titre </a:t>
                      </a:r>
                      <a:r>
                        <a:rPr lang="fr-FR" sz="1600" dirty="0" smtClean="0"/>
                        <a:t>afi</a:t>
                      </a:r>
                      <a:r>
                        <a:rPr lang="fr-FR" sz="1600" baseline="0" dirty="0" smtClean="0"/>
                        <a:t>n de retrouver ceux que le connais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92095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Les films correspondants s’affichent 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06" y="1315252"/>
            <a:ext cx="8477250" cy="5429250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66943" y="568036"/>
            <a:ext cx="8596668" cy="1320800"/>
          </a:xfrm>
        </p:spPr>
        <p:txBody>
          <a:bodyPr/>
          <a:lstStyle/>
          <a:p>
            <a:r>
              <a:rPr lang="fr-FR" dirty="0" smtClean="0"/>
              <a:t>La recherche : diagramme de séquence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40" y="2715964"/>
            <a:ext cx="1177598" cy="6729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22" y="4817103"/>
            <a:ext cx="1117691" cy="638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43000"/>
            <a:ext cx="5334000" cy="57150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15288" y="2900203"/>
            <a:ext cx="5034845" cy="3469707"/>
          </a:xfrm>
        </p:spPr>
        <p:txBody>
          <a:bodyPr/>
          <a:lstStyle/>
          <a:p>
            <a:r>
              <a:rPr lang="fr-FR" dirty="0" smtClean="0"/>
              <a:t>             BDD </a:t>
            </a:r>
            <a:r>
              <a:rPr lang="fr-FR" dirty="0" err="1" smtClean="0"/>
              <a:t>postgres</a:t>
            </a:r>
            <a:r>
              <a:rPr lang="fr-FR" dirty="0" smtClean="0"/>
              <a:t>,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persistance implémentée en </a:t>
            </a:r>
            <a:r>
              <a:rPr lang="fr-FR" dirty="0" smtClean="0"/>
              <a:t>JPA,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DAO par interface (</a:t>
            </a:r>
            <a:r>
              <a:rPr lang="fr-FR" dirty="0" err="1"/>
              <a:t>Spring</a:t>
            </a:r>
            <a:r>
              <a:rPr lang="fr-FR" dirty="0"/>
              <a:t> MVC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accès via </a:t>
            </a:r>
            <a:r>
              <a:rPr lang="fr-FR" dirty="0" err="1" smtClean="0"/>
              <a:t>webservice</a:t>
            </a:r>
            <a:r>
              <a:rPr lang="fr-FR" dirty="0" smtClean="0"/>
              <a:t> </a:t>
            </a:r>
            <a:r>
              <a:rPr lang="fr-FR" dirty="0" smtClean="0"/>
              <a:t>REST (JSON),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appel par http GET, </a:t>
            </a:r>
            <a:br>
              <a:rPr lang="fr-FR" dirty="0" smtClean="0"/>
            </a:br>
            <a:r>
              <a:rPr lang="fr-FR" dirty="0" err="1" smtClean="0"/>
              <a:t>maj</a:t>
            </a:r>
            <a:r>
              <a:rPr lang="fr-FR" dirty="0" smtClean="0"/>
              <a:t> par http POST</a:t>
            </a:r>
            <a:br>
              <a:rPr lang="fr-FR" dirty="0" smtClean="0"/>
            </a:br>
            <a:endParaRPr lang="fr-FR" dirty="0"/>
          </a:p>
          <a:p>
            <a:r>
              <a:rPr lang="fr-FR" dirty="0" smtClean="0"/>
              <a:t>             API TMDB,</a:t>
            </a:r>
            <a:br>
              <a:rPr lang="fr-FR" dirty="0" smtClean="0"/>
            </a:br>
            <a:r>
              <a:rPr lang="fr-FR" dirty="0" smtClean="0"/>
              <a:t>appel par http </a:t>
            </a:r>
            <a:r>
              <a:rPr lang="fr-FR" dirty="0" smtClean="0"/>
              <a:t>GET (JSON)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29509"/>
              </p:ext>
            </p:extLst>
          </p:nvPr>
        </p:nvGraphicFramePr>
        <p:xfrm>
          <a:off x="7727250" y="899386"/>
          <a:ext cx="3516745" cy="15923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029"/>
                <a:gridCol w="2585106"/>
                <a:gridCol w="421610"/>
              </a:tblGrid>
              <a:tr h="34593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839821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En tant que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base</a:t>
                      </a:r>
                      <a:r>
                        <a:rPr lang="fr-FR" sz="1600" dirty="0" smtClean="0"/>
                        <a:t> je veux </a:t>
                      </a:r>
                      <a:r>
                        <a:rPr lang="fr-FR" sz="1600" dirty="0" smtClean="0">
                          <a:solidFill>
                            <a:srgbClr val="C00000"/>
                          </a:solidFill>
                        </a:rPr>
                        <a:t>permettre</a:t>
                      </a:r>
                      <a:r>
                        <a:rPr lang="fr-FR" sz="1600" baseline="0" dirty="0" smtClean="0">
                          <a:solidFill>
                            <a:srgbClr val="C00000"/>
                          </a:solidFill>
                        </a:rPr>
                        <a:t> l’archivage </a:t>
                      </a:r>
                      <a:r>
                        <a:rPr lang="fr-FR" sz="1600" baseline="0" dirty="0" smtClean="0"/>
                        <a:t>des films du moment afin de les conserver sur le serveur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6562">
                <a:tc gridSpan="3">
                  <a:txBody>
                    <a:bodyPr/>
                    <a:lstStyle/>
                    <a:p>
                      <a:r>
                        <a:rPr lang="fr-FR" sz="1600" dirty="0" smtClean="0"/>
                        <a:t>Base</a:t>
                      </a:r>
                      <a:r>
                        <a:rPr lang="fr-FR" sz="1600" baseline="0" dirty="0" smtClean="0"/>
                        <a:t> crée avec son CRUD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9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135" y="2889955"/>
            <a:ext cx="8596668" cy="105047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Reste à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76845"/>
            <a:ext cx="8596668" cy="471426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Fonctionnalités complémentaires : recherche par genre, liste des acteurs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Téléchargement quotidien du top des films en </a:t>
            </a:r>
            <a:r>
              <a:rPr lang="fr-FR" sz="2000" dirty="0" err="1" smtClean="0"/>
              <a:t>json</a:t>
            </a:r>
            <a:r>
              <a:rPr lang="fr-FR" sz="2000" dirty="0" smtClean="0"/>
              <a:t>, à la première connexion (date de </a:t>
            </a:r>
            <a:r>
              <a:rPr lang="fr-FR" sz="2000" dirty="0" err="1" smtClean="0"/>
              <a:t>Maj</a:t>
            </a:r>
            <a:r>
              <a:rPr lang="fr-FR" sz="2000" dirty="0" smtClean="0"/>
              <a:t> dans un fichier </a:t>
            </a:r>
            <a:r>
              <a:rPr lang="fr-FR" sz="2000" dirty="0" err="1" smtClean="0"/>
              <a:t>properties</a:t>
            </a:r>
            <a:r>
              <a:rPr lang="fr-FR" sz="2000" dirty="0" smtClean="0"/>
              <a:t>) ou par batch</a:t>
            </a:r>
          </a:p>
          <a:p>
            <a:endParaRPr lang="fr-FR" sz="2000" dirty="0" smtClean="0"/>
          </a:p>
          <a:p>
            <a:r>
              <a:rPr lang="fr-FR" sz="2000" dirty="0" smtClean="0">
                <a:solidFill>
                  <a:srgbClr val="C00000"/>
                </a:solidFill>
              </a:rPr>
              <a:t>Sauvegarde</a:t>
            </a:r>
            <a:r>
              <a:rPr lang="fr-FR" sz="2000" dirty="0" smtClean="0"/>
              <a:t> régulière de la </a:t>
            </a:r>
            <a:r>
              <a:rPr lang="fr-FR" sz="2000" dirty="0" smtClean="0">
                <a:solidFill>
                  <a:srgbClr val="C00000"/>
                </a:solidFill>
              </a:rPr>
              <a:t>base</a:t>
            </a:r>
            <a:r>
              <a:rPr lang="fr-FR" sz="2000" dirty="0" smtClean="0"/>
              <a:t> locale</a:t>
            </a:r>
          </a:p>
          <a:p>
            <a:endParaRPr lang="fr-FR" sz="2000" dirty="0" smtClean="0"/>
          </a:p>
          <a:p>
            <a:r>
              <a:rPr lang="fr-FR" sz="2000" dirty="0" smtClean="0"/>
              <a:t>Déploiement sur un serveur dédié, mis en place des protocoles de livraison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: ce que le projet m’a apporté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Une expérience </a:t>
            </a:r>
            <a:r>
              <a:rPr lang="fr-FR" sz="2000" dirty="0" smtClean="0"/>
              <a:t>de développeme</a:t>
            </a:r>
            <a:r>
              <a:rPr lang="fr-FR" sz="2000" dirty="0" smtClean="0"/>
              <a:t>nt</a:t>
            </a:r>
            <a:r>
              <a:rPr lang="fr-FR" sz="2000" dirty="0" smtClean="0"/>
              <a:t> </a:t>
            </a:r>
            <a:r>
              <a:rPr lang="fr-FR" sz="2000" dirty="0" smtClean="0"/>
              <a:t>de bout en bout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Utilisation des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smtClean="0"/>
              <a:t>scratch</a:t>
            </a:r>
            <a:br>
              <a:rPr lang="fr-FR" sz="2000" dirty="0" smtClean="0"/>
            </a:br>
            <a:endParaRPr lang="fr-FR" sz="2000" dirty="0"/>
          </a:p>
          <a:p>
            <a:r>
              <a:rPr lang="fr-FR" sz="2000" dirty="0"/>
              <a:t>Plus </a:t>
            </a:r>
            <a:r>
              <a:rPr lang="fr-FR" sz="2000" dirty="0" smtClean="0"/>
              <a:t>d’autonomie sur l’utilisation des outils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Objectif : missions en développement full </a:t>
            </a:r>
            <a:r>
              <a:rPr lang="fr-FR" sz="2000" dirty="0" err="1" smtClean="0"/>
              <a:t>stack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1444"/>
          </a:xfrm>
        </p:spPr>
        <p:txBody>
          <a:bodyPr/>
          <a:lstStyle/>
          <a:p>
            <a:r>
              <a:rPr lang="fr-FR" dirty="0" smtClean="0"/>
              <a:t>Alice Jacquot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65956"/>
            <a:ext cx="9200444" cy="5040531"/>
          </a:xfrm>
        </p:spPr>
        <p:txBody>
          <a:bodyPr>
            <a:noAutofit/>
          </a:bodyPr>
          <a:lstStyle/>
          <a:p>
            <a:r>
              <a:rPr lang="fr-FR" sz="1900" b="1" dirty="0" smtClean="0">
                <a:solidFill>
                  <a:srgbClr val="C00000"/>
                </a:solidFill>
              </a:rPr>
              <a:t>Formation </a:t>
            </a:r>
            <a:r>
              <a:rPr lang="fr-FR" sz="1900" b="1" dirty="0">
                <a:solidFill>
                  <a:srgbClr val="C00000"/>
                </a:solidFill>
              </a:rPr>
              <a:t>initiale en informatique </a:t>
            </a:r>
            <a:r>
              <a:rPr lang="fr-FR" sz="1900" dirty="0"/>
              <a:t>et mathématiques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Licence informatique et </a:t>
            </a:r>
            <a:r>
              <a:rPr lang="fr-FR" sz="1900" dirty="0"/>
              <a:t>mathématiques (</a:t>
            </a:r>
            <a:r>
              <a:rPr lang="fr-FR" sz="1900" dirty="0" smtClean="0"/>
              <a:t>UPMC)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Master Parisien de Recherche en </a:t>
            </a:r>
            <a:r>
              <a:rPr lang="fr-FR" sz="1900" dirty="0"/>
              <a:t>Informatique </a:t>
            </a:r>
            <a:r>
              <a:rPr lang="fr-FR" sz="1900" dirty="0" smtClean="0"/>
              <a:t>(ENS </a:t>
            </a:r>
            <a:r>
              <a:rPr lang="fr-FR" sz="1900" dirty="0"/>
              <a:t>Cachan)</a:t>
            </a:r>
            <a:r>
              <a:rPr lang="fr-FR" sz="1900" dirty="0" smtClean="0"/>
              <a:t/>
            </a:r>
            <a:br>
              <a:rPr lang="fr-FR" sz="1900" dirty="0" smtClean="0"/>
            </a:br>
            <a:endParaRPr lang="fr-FR" sz="1900" dirty="0"/>
          </a:p>
          <a:p>
            <a:r>
              <a:rPr lang="fr-FR" sz="1900" b="1" dirty="0" smtClean="0">
                <a:solidFill>
                  <a:srgbClr val="C00000"/>
                </a:solidFill>
              </a:rPr>
              <a:t>Docteur en informatique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Thèse en combinatoire : « Génération aléatoire, combinatoire analytique et méthodes par greffe » </a:t>
            </a:r>
            <a:br>
              <a:rPr lang="fr-FR" sz="1900" dirty="0" smtClean="0"/>
            </a:br>
            <a:endParaRPr lang="fr-FR" sz="1900" dirty="0" smtClean="0"/>
          </a:p>
          <a:p>
            <a:r>
              <a:rPr lang="fr-FR" sz="1900" dirty="0" smtClean="0"/>
              <a:t>5 ans d’expérience en </a:t>
            </a:r>
            <a:r>
              <a:rPr lang="fr-FR" sz="1900" b="1" dirty="0" smtClean="0">
                <a:solidFill>
                  <a:srgbClr val="C00000"/>
                </a:solidFill>
              </a:rPr>
              <a:t>recherche et enseignement </a:t>
            </a:r>
            <a:r>
              <a:rPr lang="fr-FR" sz="1900" dirty="0" smtClean="0"/>
              <a:t>en informatique</a:t>
            </a:r>
            <a:br>
              <a:rPr lang="fr-FR" sz="1900" dirty="0" smtClean="0"/>
            </a:br>
            <a:endParaRPr lang="fr-FR" sz="1900" dirty="0" smtClean="0"/>
          </a:p>
          <a:p>
            <a:r>
              <a:rPr lang="fr-FR" sz="1900" dirty="0" smtClean="0"/>
              <a:t>2 </a:t>
            </a:r>
            <a:r>
              <a:rPr lang="fr-FR" sz="1900" b="1" dirty="0" smtClean="0">
                <a:solidFill>
                  <a:srgbClr val="C00000"/>
                </a:solidFill>
              </a:rPr>
              <a:t>Formations JAVA-J2EE- </a:t>
            </a:r>
            <a:r>
              <a:rPr lang="fr-FR" sz="1900" b="1" dirty="0" err="1" smtClean="0">
                <a:solidFill>
                  <a:srgbClr val="C00000"/>
                </a:solidFill>
              </a:rPr>
              <a:t>Angular</a:t>
            </a:r>
            <a:r>
              <a:rPr lang="fr-FR" sz="1900" b="1" dirty="0" smtClean="0">
                <a:solidFill>
                  <a:srgbClr val="C00000"/>
                </a:solidFill>
              </a:rPr>
              <a:t> </a:t>
            </a:r>
            <a:r>
              <a:rPr lang="fr-FR" sz="1900" dirty="0" smtClean="0"/>
              <a:t>(AJC)</a:t>
            </a:r>
            <a:br>
              <a:rPr lang="fr-FR" sz="1900" dirty="0" smtClean="0"/>
            </a:br>
            <a:endParaRPr lang="fr-FR" sz="1900" dirty="0" smtClean="0"/>
          </a:p>
          <a:p>
            <a:r>
              <a:rPr lang="fr-FR" sz="1900" dirty="0" smtClean="0"/>
              <a:t>Première </a:t>
            </a:r>
            <a:r>
              <a:rPr lang="fr-FR" sz="1900" b="1" dirty="0" smtClean="0">
                <a:solidFill>
                  <a:srgbClr val="C00000"/>
                </a:solidFill>
              </a:rPr>
              <a:t>Mission chez Open </a:t>
            </a:r>
            <a:r>
              <a:rPr lang="fr-FR" sz="1900" dirty="0" smtClean="0"/>
              <a:t>: PSA, application web intégration de données de facturations, technologies java-j2EE- </a:t>
            </a:r>
            <a:r>
              <a:rPr lang="fr-FR" sz="1900" dirty="0" err="1" smtClean="0"/>
              <a:t>AngularJS</a:t>
            </a:r>
            <a:endParaRPr lang="fr-FR" sz="19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8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864"/>
          </a:xfrm>
        </p:spPr>
        <p:txBody>
          <a:bodyPr/>
          <a:lstStyle/>
          <a:p>
            <a:r>
              <a:rPr lang="fr-FR" dirty="0" smtClean="0"/>
              <a:t>La demande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65117"/>
            <a:ext cx="8596668" cy="158500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Un site de présentations de films</a:t>
            </a:r>
          </a:p>
          <a:p>
            <a:r>
              <a:rPr lang="fr-FR" sz="2000" dirty="0"/>
              <a:t>B</a:t>
            </a:r>
            <a:r>
              <a:rPr lang="fr-FR" sz="2000" dirty="0" smtClean="0"/>
              <a:t>asé</a:t>
            </a:r>
            <a:r>
              <a:rPr lang="fr-FR" sz="2000" dirty="0"/>
              <a:t> sur les </a:t>
            </a:r>
            <a:r>
              <a:rPr lang="fr-FR" sz="2000" dirty="0">
                <a:solidFill>
                  <a:srgbClr val="C00000"/>
                </a:solidFill>
              </a:rPr>
              <a:t>données de The </a:t>
            </a:r>
            <a:r>
              <a:rPr lang="fr-FR" sz="2000" dirty="0" err="1">
                <a:solidFill>
                  <a:srgbClr val="C00000"/>
                </a:solidFill>
              </a:rPr>
              <a:t>movie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sz="2000" dirty="0" err="1">
                <a:solidFill>
                  <a:srgbClr val="C00000"/>
                </a:solidFill>
              </a:rPr>
              <a:t>database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endParaRPr lang="fr-FR" sz="2000" dirty="0"/>
          </a:p>
          <a:p>
            <a:r>
              <a:rPr lang="fr-FR" sz="2000" dirty="0"/>
              <a:t>Les films populaires du moment en page d’accueil</a:t>
            </a:r>
          </a:p>
          <a:p>
            <a:endParaRPr lang="fr-FR" dirty="0" smtClean="0">
              <a:solidFill>
                <a:srgbClr val="C00000"/>
              </a:solidFill>
            </a:endParaRPr>
          </a:p>
          <a:p>
            <a:endParaRPr lang="fr-FR" dirty="0">
              <a:solidFill>
                <a:srgbClr val="C00000"/>
              </a:solidFill>
            </a:endParaRPr>
          </a:p>
          <a:p>
            <a:endParaRPr lang="fr-FR" dirty="0" smtClean="0">
              <a:solidFill>
                <a:srgbClr val="C00000"/>
              </a:solidFill>
            </a:endParaRPr>
          </a:p>
          <a:p>
            <a:endParaRPr lang="fr-FR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3446705"/>
            <a:ext cx="8596668" cy="9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contraintes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4068431"/>
            <a:ext cx="8596668" cy="211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>
              <a:solidFill>
                <a:srgbClr val="C00000"/>
              </a:solidFill>
            </a:endParaRPr>
          </a:p>
          <a:p>
            <a:r>
              <a:rPr lang="fr-FR" sz="2000" dirty="0" smtClean="0"/>
              <a:t>Accès</a:t>
            </a:r>
            <a:r>
              <a:rPr lang="fr-FR" sz="2000" dirty="0" smtClean="0">
                <a:solidFill>
                  <a:srgbClr val="C00000"/>
                </a:solidFill>
              </a:rPr>
              <a:t> très rapide </a:t>
            </a:r>
            <a:r>
              <a:rPr lang="fr-FR" sz="2000" dirty="0" smtClean="0"/>
              <a:t>aux données déjà consultées</a:t>
            </a:r>
          </a:p>
          <a:p>
            <a:r>
              <a:rPr lang="fr-FR" sz="2000" dirty="0" smtClean="0"/>
              <a:t>Une absorption des données consultées vers le serveur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proposée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2000" dirty="0" smtClean="0"/>
              <a:t>Un site web basé sur les technologies </a:t>
            </a:r>
            <a:r>
              <a:rPr lang="fr-FR" sz="2000" b="1" dirty="0" smtClean="0">
                <a:solidFill>
                  <a:srgbClr val="C00000"/>
                </a:solidFill>
              </a:rPr>
              <a:t>Java EE </a:t>
            </a:r>
            <a:r>
              <a:rPr lang="fr-FR" sz="2000" dirty="0" smtClean="0"/>
              <a:t>et </a:t>
            </a:r>
            <a:r>
              <a:rPr lang="fr-FR" sz="2000" b="1" dirty="0" err="1" smtClean="0">
                <a:solidFill>
                  <a:srgbClr val="C00000"/>
                </a:solidFill>
              </a:rPr>
              <a:t>AngularJS</a:t>
            </a:r>
            <a:endParaRPr lang="fr-FR" sz="2000" b="1" dirty="0" smtClean="0">
              <a:solidFill>
                <a:srgbClr val="C00000"/>
              </a:solidFill>
            </a:endParaRPr>
          </a:p>
          <a:p>
            <a:endParaRPr lang="fr-FR" sz="2000" b="1" dirty="0">
              <a:solidFill>
                <a:srgbClr val="C00000"/>
              </a:solidFill>
            </a:endParaRPr>
          </a:p>
          <a:p>
            <a:r>
              <a:rPr lang="fr-FR" sz="2000" b="1" dirty="0" smtClean="0">
                <a:solidFill>
                  <a:srgbClr val="C00000"/>
                </a:solidFill>
              </a:rPr>
              <a:t>Interrogation</a:t>
            </a:r>
            <a:r>
              <a:rPr lang="fr-FR" sz="2000" dirty="0" smtClean="0"/>
              <a:t> </a:t>
            </a:r>
            <a:r>
              <a:rPr lang="fr-FR" sz="2000" dirty="0"/>
              <a:t>de l’API de TMDB uniquement pour consulter de</a:t>
            </a:r>
            <a:r>
              <a:rPr lang="fr-FR" sz="2000" b="1" dirty="0">
                <a:solidFill>
                  <a:srgbClr val="C00000"/>
                </a:solidFill>
              </a:rPr>
              <a:t> nouvelles données</a:t>
            </a:r>
          </a:p>
          <a:p>
            <a:endParaRPr lang="fr-FR" sz="2000" dirty="0" smtClean="0"/>
          </a:p>
          <a:p>
            <a:r>
              <a:rPr lang="fr-FR" sz="2000" dirty="0" smtClean="0"/>
              <a:t>Une </a:t>
            </a:r>
            <a:r>
              <a:rPr lang="fr-FR" sz="2000" b="1" dirty="0" smtClean="0">
                <a:solidFill>
                  <a:srgbClr val="C00000"/>
                </a:solidFill>
              </a:rPr>
              <a:t>base de données </a:t>
            </a:r>
            <a:r>
              <a:rPr lang="fr-FR" sz="2000" dirty="0" smtClean="0"/>
              <a:t>sur le serveur, qui se rempli à l’interrogation de l’API de TMDB</a:t>
            </a:r>
          </a:p>
          <a:p>
            <a:endParaRPr lang="fr-FR" sz="2000" dirty="0"/>
          </a:p>
          <a:p>
            <a:r>
              <a:rPr lang="fr-FR" sz="2000" dirty="0" smtClean="0"/>
              <a:t>Un top des films téléchargé une fois par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technologiques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65119"/>
            <a:ext cx="8596668" cy="4576244"/>
          </a:xfrm>
        </p:spPr>
        <p:txBody>
          <a:bodyPr/>
          <a:lstStyle/>
          <a:p>
            <a:r>
              <a:rPr lang="fr-FR" sz="2000" dirty="0" smtClean="0"/>
              <a:t>Front : html, </a:t>
            </a:r>
            <a:r>
              <a:rPr lang="fr-FR" sz="2000" dirty="0" err="1" smtClean="0"/>
              <a:t>css</a:t>
            </a:r>
            <a:r>
              <a:rPr lang="fr-FR" sz="2000" dirty="0" smtClean="0"/>
              <a:t>, </a:t>
            </a:r>
            <a:r>
              <a:rPr lang="fr-FR" sz="2000" dirty="0" err="1"/>
              <a:t>A</a:t>
            </a:r>
            <a:r>
              <a:rPr lang="fr-FR" sz="2000" dirty="0" err="1" smtClean="0"/>
              <a:t>ngularJS</a:t>
            </a:r>
            <a:r>
              <a:rPr lang="fr-FR" sz="2000" dirty="0" smtClean="0"/>
              <a:t> single page application,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r>
              <a:rPr lang="fr-FR" sz="2000" dirty="0" smtClean="0"/>
              <a:t>Serveur :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(</a:t>
            </a:r>
            <a:r>
              <a:rPr lang="fr-FR" sz="2000" dirty="0" err="1" smtClean="0"/>
              <a:t>localhost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Back : </a:t>
            </a:r>
            <a:r>
              <a:rPr lang="fr-FR" sz="2000" dirty="0"/>
              <a:t>java, Architecture </a:t>
            </a:r>
            <a:r>
              <a:rPr lang="fr-FR" sz="2000" dirty="0" err="1"/>
              <a:t>Spring</a:t>
            </a:r>
            <a:r>
              <a:rPr lang="fr-FR" sz="2000" dirty="0"/>
              <a:t> </a:t>
            </a:r>
            <a:r>
              <a:rPr lang="fr-FR" sz="2000" dirty="0" smtClean="0"/>
              <a:t>MVC</a:t>
            </a:r>
            <a:r>
              <a:rPr lang="fr-FR" sz="2000" dirty="0"/>
              <a:t>, </a:t>
            </a:r>
            <a:r>
              <a:rPr lang="fr-FR" sz="2000" dirty="0" err="1"/>
              <a:t>webservice</a:t>
            </a:r>
            <a:r>
              <a:rPr lang="fr-FR" sz="2000" dirty="0"/>
              <a:t> </a:t>
            </a:r>
            <a:r>
              <a:rPr lang="fr-FR" sz="2000" dirty="0" smtClean="0"/>
              <a:t>REST</a:t>
            </a:r>
          </a:p>
          <a:p>
            <a:r>
              <a:rPr lang="fr-FR" sz="2000" dirty="0" smtClean="0"/>
              <a:t>Base de données : </a:t>
            </a:r>
            <a:r>
              <a:rPr lang="fr-FR" sz="2000" dirty="0" err="1" smtClean="0"/>
              <a:t>PostgresSQL</a:t>
            </a:r>
            <a:r>
              <a:rPr lang="fr-FR" sz="2000" dirty="0" smtClean="0"/>
              <a:t> (locale)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technologiques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65119"/>
            <a:ext cx="8596668" cy="4576244"/>
          </a:xfrm>
        </p:spPr>
        <p:txBody>
          <a:bodyPr/>
          <a:lstStyle/>
          <a:p>
            <a:r>
              <a:rPr lang="fr-FR" sz="2000" dirty="0" smtClean="0"/>
              <a:t>Front : html, </a:t>
            </a:r>
            <a:r>
              <a:rPr lang="fr-FR" sz="2000" dirty="0" err="1" smtClean="0"/>
              <a:t>css</a:t>
            </a:r>
            <a:r>
              <a:rPr lang="fr-FR" sz="2000" dirty="0" smtClean="0"/>
              <a:t>, </a:t>
            </a:r>
            <a:r>
              <a:rPr lang="fr-FR" sz="2000" dirty="0" err="1"/>
              <a:t>A</a:t>
            </a:r>
            <a:r>
              <a:rPr lang="fr-FR" sz="2000" dirty="0" err="1" smtClean="0"/>
              <a:t>ngularJS</a:t>
            </a:r>
            <a:r>
              <a:rPr lang="fr-FR" sz="2000" dirty="0" smtClean="0"/>
              <a:t> single page application,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r>
              <a:rPr lang="fr-FR" sz="2000" dirty="0" smtClean="0"/>
              <a:t>Serveur :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(</a:t>
            </a:r>
            <a:r>
              <a:rPr lang="fr-FR" sz="2000" dirty="0" err="1" smtClean="0"/>
              <a:t>localhost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Back : </a:t>
            </a:r>
            <a:r>
              <a:rPr lang="fr-FR" sz="2000" dirty="0"/>
              <a:t>java, Architecture </a:t>
            </a:r>
            <a:r>
              <a:rPr lang="fr-FR" sz="2000" dirty="0" err="1"/>
              <a:t>Spring</a:t>
            </a:r>
            <a:r>
              <a:rPr lang="fr-FR" sz="2000" dirty="0"/>
              <a:t> </a:t>
            </a:r>
            <a:r>
              <a:rPr lang="fr-FR" sz="2000" dirty="0" smtClean="0"/>
              <a:t>MVC, </a:t>
            </a:r>
            <a:r>
              <a:rPr lang="fr-FR" sz="2000" dirty="0" err="1" smtClean="0"/>
              <a:t>webservice</a:t>
            </a:r>
            <a:r>
              <a:rPr lang="fr-FR" sz="2000" dirty="0" smtClean="0"/>
              <a:t> REST</a:t>
            </a:r>
          </a:p>
          <a:p>
            <a:r>
              <a:rPr lang="fr-FR" sz="2000" dirty="0" smtClean="0"/>
              <a:t>Base de données : </a:t>
            </a:r>
            <a:r>
              <a:rPr lang="fr-FR" sz="2000" dirty="0" err="1" smtClean="0"/>
              <a:t>PostgresSQL</a:t>
            </a:r>
            <a:r>
              <a:rPr lang="fr-FR" sz="2000" dirty="0" smtClean="0"/>
              <a:t> (locale)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smtClean="0">
                <a:solidFill>
                  <a:srgbClr val="00B0F0"/>
                </a:solidFill>
              </a:rPr>
              <a:t>Gestion des sources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2000" dirty="0" smtClean="0"/>
              <a:t>Intégration </a:t>
            </a:r>
            <a:r>
              <a:rPr lang="fr-FR" sz="2000" dirty="0" err="1" smtClean="0"/>
              <a:t>Maven</a:t>
            </a:r>
            <a:endParaRPr lang="fr-FR" sz="2000" dirty="0" smtClean="0"/>
          </a:p>
          <a:p>
            <a:r>
              <a:rPr lang="fr-FR" sz="2000" dirty="0" smtClean="0"/>
              <a:t>Gestion de version par GIT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4954"/>
            <a:ext cx="8596668" cy="182952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Travail en autonomie</a:t>
            </a:r>
            <a:endParaRPr lang="fr-FR" sz="2000" dirty="0"/>
          </a:p>
          <a:p>
            <a:r>
              <a:rPr lang="fr-FR" sz="2000" dirty="0" smtClean="0"/>
              <a:t>Mise en place de l’architecture verticale</a:t>
            </a:r>
            <a:endParaRPr lang="fr-FR" sz="2000" dirty="0"/>
          </a:p>
          <a:p>
            <a:r>
              <a:rPr lang="fr-FR" sz="2000" dirty="0" smtClean="0"/>
              <a:t>Développement des premières fonctionnalités, formulées en user Stories (SCRUM)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4954"/>
            <a:ext cx="8596668" cy="182952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Travail en autonomie</a:t>
            </a:r>
            <a:endParaRPr lang="fr-FR" sz="2000" dirty="0"/>
          </a:p>
          <a:p>
            <a:r>
              <a:rPr lang="fr-FR" sz="2000" dirty="0" smtClean="0"/>
              <a:t>Mise en place de l’architecture verticale</a:t>
            </a:r>
            <a:endParaRPr lang="fr-FR" sz="2000" dirty="0"/>
          </a:p>
          <a:p>
            <a:r>
              <a:rPr lang="fr-FR" sz="2000" dirty="0" smtClean="0"/>
              <a:t>Développement des premières fonctionnalités, formulées en user Stories (SCRUM)</a:t>
            </a:r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3979719"/>
            <a:ext cx="8596668" cy="21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Choix </a:t>
            </a:r>
            <a:r>
              <a:rPr lang="fr-FR" sz="2000" dirty="0" smtClean="0"/>
              <a:t>de user stories à développer : top des films, recherche par titre, détail d’un </a:t>
            </a:r>
            <a:r>
              <a:rPr lang="fr-FR" sz="2000" dirty="0" smtClean="0"/>
              <a:t>film</a:t>
            </a:r>
          </a:p>
          <a:p>
            <a:r>
              <a:rPr lang="fr-FR" sz="2000" dirty="0"/>
              <a:t>Tests unitaires </a:t>
            </a:r>
            <a:r>
              <a:rPr lang="fr-FR" sz="2000" dirty="0" smtClean="0"/>
              <a:t>(persistance), </a:t>
            </a:r>
            <a:r>
              <a:rPr lang="fr-FR" sz="2000" dirty="0" smtClean="0"/>
              <a:t>Tests </a:t>
            </a:r>
            <a:r>
              <a:rPr lang="fr-FR" sz="2000" dirty="0" smtClean="0"/>
              <a:t>utilisation (front)</a:t>
            </a:r>
          </a:p>
          <a:p>
            <a:r>
              <a:rPr lang="fr-FR" sz="2000" smtClean="0"/>
              <a:t>Utilisation ponctuelle </a:t>
            </a:r>
            <a:r>
              <a:rPr lang="fr-FR" sz="2000" dirty="0" smtClean="0"/>
              <a:t>de GIT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0469" y="2591825"/>
            <a:ext cx="8596668" cy="1050470"/>
          </a:xfrm>
        </p:spPr>
        <p:txBody>
          <a:bodyPr/>
          <a:lstStyle/>
          <a:p>
            <a:pPr algn="ctr"/>
            <a:r>
              <a:rPr lang="fr-FR" dirty="0" smtClean="0"/>
              <a:t>Les fonctionnalités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BAC3-7454-429D-BCF3-90019577FD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908</TotalTime>
  <Words>572</Words>
  <Application>Microsoft Office PowerPoint</Application>
  <PresentationFormat>Grand écran</PresentationFormat>
  <Paragraphs>127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Projet the movie database</vt:lpstr>
      <vt:lpstr>Alice Jacquot</vt:lpstr>
      <vt:lpstr>La demande</vt:lpstr>
      <vt:lpstr>La solution proposée</vt:lpstr>
      <vt:lpstr>Choix technologiques </vt:lpstr>
      <vt:lpstr>Choix technologiques </vt:lpstr>
      <vt:lpstr>Organisation du travail</vt:lpstr>
      <vt:lpstr>Organisation du travail</vt:lpstr>
      <vt:lpstr>Les fonctionnalités</vt:lpstr>
      <vt:lpstr>Cas d’utilisation</vt:lpstr>
      <vt:lpstr>Product/Spring Backlog (extrait)</vt:lpstr>
      <vt:lpstr>La fonction recherche</vt:lpstr>
      <vt:lpstr>La recherche : diagramme de séquence</vt:lpstr>
      <vt:lpstr>Gestion des données</vt:lpstr>
      <vt:lpstr>Conclusion</vt:lpstr>
      <vt:lpstr>Reste à faire</vt:lpstr>
      <vt:lpstr>Bilan : ce que le projet m’a apporté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the movie database</dc:title>
  <dc:creator>ajc</dc:creator>
  <cp:lastModifiedBy>ajc</cp:lastModifiedBy>
  <cp:revision>64</cp:revision>
  <dcterms:created xsi:type="dcterms:W3CDTF">2017-04-11T08:27:52Z</dcterms:created>
  <dcterms:modified xsi:type="dcterms:W3CDTF">2017-04-26T11:35:08Z</dcterms:modified>
</cp:coreProperties>
</file>