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341" r:id="rId3"/>
    <p:sldId id="334" r:id="rId4"/>
    <p:sldId id="345" r:id="rId5"/>
    <p:sldId id="271" r:id="rId6"/>
    <p:sldId id="344" r:id="rId7"/>
    <p:sldId id="335" r:id="rId8"/>
    <p:sldId id="343" r:id="rId9"/>
    <p:sldId id="34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00B"/>
    <a:srgbClr val="FF9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8F29E-EDB6-4982-87E2-F16F4B2802EB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3B3B5-69B3-4F31-9055-1C7D46F9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55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1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4796B-FADE-3F6C-6BA7-7BCBC859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E6C46B-3F89-E73A-F68A-3FD86304C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76CA06-A4AE-E37E-35E7-E8266546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787CA1-9D18-8492-7769-A64341C5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C2278F-6C63-2E41-D696-075BB99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5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BE8F7-ED6F-91C5-8D12-303D749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E20A7F-7896-1289-C5A0-E9120EEB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F03C-DB6B-FF38-C85F-3FCFAB11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C7182-6E8C-0E4D-4372-43F0D878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EB9A1-3519-AFB5-ACB0-CF9FE348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953B2B-6DD8-6BA4-B6F3-E9894638F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DB1EB2-FD11-B88C-34FD-781D35DCA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EED4B4-4CC7-39EE-7DAF-4264BFDD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64CAE-6B47-FAE9-865A-2327FFB5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8CE381-E045-EA3F-50C2-82C11C95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55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983DC-2251-AFE6-D6E8-6E6A9A16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DB95F5-5517-7690-5AD6-2165FB45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0F120D-EA88-B002-68E3-54C0507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789511-D076-D7D7-FCB3-FD6FEBE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E6C284-E4AE-BD63-BB53-4CD8B4E2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B73C8-8855-2279-E95B-76265B86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7B903A-7753-E277-77B9-3DE7E5DA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2E225C-1583-7D1C-B1DE-3CC6F9B7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93417-5145-98FB-9C93-B7D98B08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EA5BEE-C659-B44E-6C39-D5A6171F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53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32E91-9FF2-2F0B-6828-BD7DDE3D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E5BDFC-CACE-79F2-9943-31A21352E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C47409-9332-D6D4-EF32-B1083236A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D4A018-3BB4-F8A3-2A4A-21EC79F7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0F09CF-056E-B34C-CAC1-012F0F33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9C70AC-6FD1-E51A-CCB4-256E2628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0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2FA38-6D72-65B0-F615-28B5F8B0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8EAB31-FB9D-4DB5-8495-FCF735325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606394-87B0-0755-FA44-DECE1E08F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55E58E-373A-73A8-7AC4-23F7D695B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066AC34-E19C-61D0-F796-3B05E6546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C8A831-3883-64F7-86FE-2A03E9E3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D39B2B-21BB-F81C-2200-CF59A8FC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BABFEE-51C6-FDC7-8FB4-8EA8C9D2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60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FE8A5-7DEF-E730-F66C-BA443201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589D10-8A4D-2B55-E41F-6CC3A370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2E09CB-FA7A-B356-241F-A8D245EA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F58BAE-CCB8-BCAE-8C7E-6BA970BC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4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50ACF1-285A-8C32-735C-4B6CEC6F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211D67-5C27-017A-C015-72C2BE76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5090AB-3451-30F9-C306-0E8522A9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25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8CB0EE-5908-93D1-7C21-06244008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B06D0-5EEE-4C09-B202-0ABF888C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2B3204-266F-9456-852A-75325F79A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FB7421-82A2-DEA5-A280-EF685337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F76920-591F-6B2D-21FD-445C3204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1A3D5-D1B4-7548-5F3C-AD154D53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4E5D45-4DFE-D10A-C481-77F77969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98B67F6-E750-AAA9-7C4E-E47AA8CB7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344240-2D0B-14AC-5775-4EFD7246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285616-3C5E-532C-9ACB-E8149545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AC701B-762E-79A3-4C8A-FC0484A6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9ABA53-3462-AEAF-D885-A15D7F87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90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68F5C41-A929-ECA4-1866-4B19ABE8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A025B7-9830-1D71-1464-576D6FEE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AAF44F-3BD6-92B2-FD76-F7DF66D3E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7C620-CCEA-42DC-ACDA-69AC264EB393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F046C-FDC3-6D56-AF72-0949477CE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B3432-7AB5-F508-0C30-EF2FEBA8B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5FC9A-2289-4A6B-A88D-1C5E39A0A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8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E987CD-6A5F-B661-1D49-495E14EB7C9C}"/>
              </a:ext>
            </a:extLst>
          </p:cNvPr>
          <p:cNvSpPr txBox="1">
            <a:spLocks/>
          </p:cNvSpPr>
          <p:nvPr/>
        </p:nvSpPr>
        <p:spPr>
          <a:xfrm>
            <a:off x="-110066" y="-135469"/>
            <a:ext cx="1261533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>
                <a:solidFill>
                  <a:srgbClr val="FFFFFF">
                    <a:alpha val="8000"/>
                  </a:srgbClr>
                </a:solidFill>
                <a:latin typeface="Montserrat" panose="02000505000000020004" pitchFamily="2" charset="77"/>
              </a:rPr>
              <a:t>2138092183821093809128398129083901280931902830912809380912839812093809128381283901920839128093109283901820938192083901289038910283981209389012039219083091820398210983091283901829038842387489257894385734857834758943789574374857348432848234082342934253253248902839428930248209483294832934829738742387428374329082490370234729073290290423740927492904723904732904379023728374238741902839218423874892578943857348578347589437895743748573484328482340823429342432632489028394289302482094832948329348297387423874283743290824903702347290732902904237409274929047239047329043790237283742387419028392184238748925789438573485783475894378957437485734843284823408234293427327324890283942893024820948329483293482973874238742837432908249037023472907329029042374092749290472390473290437902372837423874190283921842387489257894385734857834758943789574374857348432848234082342934233273248902839428930248209483294832934829738742387428374329082490370234729073290290423740927492904723904732904379023728374233728374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033F92-46A0-7448-D7D8-F2858D1D9D23}"/>
              </a:ext>
            </a:extLst>
          </p:cNvPr>
          <p:cNvSpPr txBox="1"/>
          <p:nvPr/>
        </p:nvSpPr>
        <p:spPr>
          <a:xfrm>
            <a:off x="2902145" y="2327804"/>
            <a:ext cx="6387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>
                <a:solidFill>
                  <a:schemeClr val="bg1"/>
                </a:solidFill>
                <a:latin typeface="Montserrat" panose="02000505000000020004" pitchFamily="2" charset="77"/>
              </a:rPr>
              <a:t>INTEGER FACTORIZATION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6E941-498E-C08C-C421-C8DE78E68550}"/>
              </a:ext>
            </a:extLst>
          </p:cNvPr>
          <p:cNvSpPr txBox="1"/>
          <p:nvPr/>
        </p:nvSpPr>
        <p:spPr>
          <a:xfrm>
            <a:off x="3518138" y="743570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Montserrat" panose="02000505000000020004" pitchFamily="2" charset="77"/>
              </a:rPr>
              <a:t>COMPUTER ARCHITECTURE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B397BC3-7CEE-0C0C-CEBC-6600B126DFA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B2AB4F14-018A-A1D9-5F68-FDCB0B4A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34CC5A4-B4B4-473B-3EDD-DA83491E8ABC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>
                  <a:solidFill>
                    <a:schemeClr val="bg1"/>
                  </a:solidFill>
                  <a:latin typeface="Montserrat" panose="02000505000000020004" pitchFamily="2" charset="77"/>
                </a:rPr>
                <a:t>University of Pisa</a:t>
              </a: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1C1B7D-922A-CA35-5C2D-3D7A5CDA776B}"/>
              </a:ext>
            </a:extLst>
          </p:cNvPr>
          <p:cNvSpPr txBox="1"/>
          <p:nvPr/>
        </p:nvSpPr>
        <p:spPr>
          <a:xfrm>
            <a:off x="3518137" y="1992800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  <a:latin typeface="Montserrat" panose="02000505000000020004" pitchFamily="2" charset="77"/>
              </a:rPr>
              <a:t>PROJECT DISCUSSION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1D6684B-BD41-A5E5-8589-D218ABCF6A37}"/>
              </a:ext>
            </a:extLst>
          </p:cNvPr>
          <p:cNvGrpSpPr/>
          <p:nvPr/>
        </p:nvGrpSpPr>
        <p:grpSpPr>
          <a:xfrm>
            <a:off x="605075" y="4256352"/>
            <a:ext cx="2684252" cy="864811"/>
            <a:chOff x="458636" y="4195298"/>
            <a:chExt cx="2684252" cy="86481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8AEA50E-7A42-144D-2A2E-1FF8396790CC}"/>
                </a:ext>
              </a:extLst>
            </p:cNvPr>
            <p:cNvSpPr txBox="1"/>
            <p:nvPr/>
          </p:nvSpPr>
          <p:spPr>
            <a:xfrm>
              <a:off x="475888" y="4598444"/>
              <a:ext cx="2569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COSIMO PRETE</a:t>
              </a:r>
            </a:p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DI TECCO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8DE859A-0907-92D1-B634-90EC1BDF9FB1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D6CF6A-C86D-EFE4-D4AA-C3C5AAAA482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PROFESSORS</a:t>
                </a:r>
              </a:p>
            </p:txBody>
          </p: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A5CD6B72-EBAF-C41A-7831-C6DFCBA31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4026" y="4294401"/>
                <a:ext cx="1482077" cy="520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33E1234-612C-2B65-FFC3-FC240DCCDBF4}"/>
              </a:ext>
            </a:extLst>
          </p:cNvPr>
          <p:cNvSpPr txBox="1"/>
          <p:nvPr/>
        </p:nvSpPr>
        <p:spPr>
          <a:xfrm>
            <a:off x="3518136" y="404905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Montserrat" panose="02000505000000020004" pitchFamily="2" charset="77"/>
              </a:rPr>
              <a:t> MASTER’S DEGREE IN COMPUTER ENGINEERING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191C58E-E9DA-308C-1DAC-AE0FEEDC316F}"/>
              </a:ext>
            </a:extLst>
          </p:cNvPr>
          <p:cNvGrpSpPr/>
          <p:nvPr/>
        </p:nvGrpSpPr>
        <p:grpSpPr>
          <a:xfrm>
            <a:off x="9507748" y="4251148"/>
            <a:ext cx="2684252" cy="870015"/>
            <a:chOff x="458636" y="4195298"/>
            <a:chExt cx="2684252" cy="870015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94A87AF-E5FC-3791-DDB9-D542E9FEA42B}"/>
                </a:ext>
              </a:extLst>
            </p:cNvPr>
            <p:cNvSpPr txBox="1"/>
            <p:nvPr/>
          </p:nvSpPr>
          <p:spPr>
            <a:xfrm>
              <a:off x="554245" y="4603648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  <a:latin typeface="Montserrat" panose="02000505000000020004" pitchFamily="2" charset="77"/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  <a:latin typeface="Montserrat" panose="02000505000000020004" pitchFamily="2" charset="77"/>
                </a:rPr>
              </a:br>
              <a:r>
                <a:rPr lang="it-IT" sz="1200" dirty="0">
                  <a:solidFill>
                    <a:schemeClr val="bg1"/>
                  </a:solidFill>
                  <a:latin typeface="Montserrat" panose="02000505000000020004" pitchFamily="2" charset="77"/>
                </a:rPr>
                <a:t>ALICE ORLANDINI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496A3DB7-0E5A-21F6-BFE6-EDE12046FD9C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CD9A062-0DA3-5619-C837-FFCE32F94CE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GROUP MEMBERS</a:t>
                </a:r>
              </a:p>
            </p:txBody>
          </p: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64F27925-9836-7E03-C199-02386AE3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20085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06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2B9F37-511B-A970-5626-340E7690AA4F}"/>
              </a:ext>
            </a:extLst>
          </p:cNvPr>
          <p:cNvSpPr txBox="1"/>
          <p:nvPr/>
        </p:nvSpPr>
        <p:spPr>
          <a:xfrm>
            <a:off x="3518139" y="650635"/>
            <a:ext cx="515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SYLLABUS</a:t>
            </a:r>
          </a:p>
        </p:txBody>
      </p:sp>
      <p:cxnSp>
        <p:nvCxnSpPr>
          <p:cNvPr id="8" name="Connettore 1 37">
            <a:extLst>
              <a:ext uri="{FF2B5EF4-FFF2-40B4-BE49-F238E27FC236}">
                <a16:creationId xmlns:a16="http://schemas.microsoft.com/office/drawing/2014/main" id="{97CFFF93-D2F8-06C9-20B9-94971D24603A}"/>
              </a:ext>
            </a:extLst>
          </p:cNvPr>
          <p:cNvCxnSpPr>
            <a:cxnSpLocks/>
          </p:cNvCxnSpPr>
          <p:nvPr/>
        </p:nvCxnSpPr>
        <p:spPr>
          <a:xfrm flipH="1">
            <a:off x="5890089" y="1129107"/>
            <a:ext cx="411822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F70C467-A61B-F8D3-2187-B7B9A88D93E6}"/>
              </a:ext>
            </a:extLst>
          </p:cNvPr>
          <p:cNvGrpSpPr/>
          <p:nvPr/>
        </p:nvGrpSpPr>
        <p:grpSpPr>
          <a:xfrm>
            <a:off x="314180" y="2805463"/>
            <a:ext cx="11468387" cy="1609024"/>
            <a:chOff x="456483" y="2323407"/>
            <a:chExt cx="11468387" cy="1609024"/>
          </a:xfrm>
        </p:grpSpPr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51FC22D4-82E2-5B6C-9C10-0079983F06DC}"/>
                </a:ext>
              </a:extLst>
            </p:cNvPr>
            <p:cNvGrpSpPr/>
            <p:nvPr/>
          </p:nvGrpSpPr>
          <p:grpSpPr>
            <a:xfrm>
              <a:off x="456483" y="2367477"/>
              <a:ext cx="2394139" cy="1560278"/>
              <a:chOff x="890460" y="1431239"/>
              <a:chExt cx="2394139" cy="1560278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DDAE8A4-07DF-2AA4-3FB1-192AEB4A0B6E}"/>
                  </a:ext>
                </a:extLst>
              </p:cNvPr>
              <p:cNvSpPr txBox="1"/>
              <p:nvPr/>
            </p:nvSpPr>
            <p:spPr>
              <a:xfrm>
                <a:off x="890460" y="2622185"/>
                <a:ext cx="2394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ALGORITHM</a:t>
                </a:r>
                <a:endParaRPr lang="it-IT" sz="2000" b="1" dirty="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pic>
            <p:nvPicPr>
              <p:cNvPr id="7" name="Elemento grafico 6" descr="Codice morse contorno">
                <a:extLst>
                  <a:ext uri="{FF2B5EF4-FFF2-40B4-BE49-F238E27FC236}">
                    <a16:creationId xmlns:a16="http://schemas.microsoft.com/office/drawing/2014/main" id="{50A1B5B4-E873-AF4D-0255-759AAAA4E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28300" y="1431239"/>
                <a:ext cx="1306339" cy="1306339"/>
              </a:xfrm>
              <a:prstGeom prst="rect">
                <a:avLst/>
              </a:prstGeom>
            </p:spPr>
          </p:pic>
        </p:grp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4026B409-B21C-4E57-C665-A8C4D0A28258}"/>
                </a:ext>
              </a:extLst>
            </p:cNvPr>
            <p:cNvGrpSpPr/>
            <p:nvPr/>
          </p:nvGrpSpPr>
          <p:grpSpPr>
            <a:xfrm>
              <a:off x="6954402" y="2323407"/>
              <a:ext cx="1959684" cy="1604348"/>
              <a:chOff x="5986007" y="1221356"/>
              <a:chExt cx="1959684" cy="1604348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8191349-1261-68CE-9819-170BF3BA3F54}"/>
                  </a:ext>
                </a:extLst>
              </p:cNvPr>
              <p:cNvSpPr txBox="1"/>
              <p:nvPr/>
            </p:nvSpPr>
            <p:spPr>
              <a:xfrm>
                <a:off x="5986007" y="2425594"/>
                <a:ext cx="1959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CPU</a:t>
                </a:r>
              </a:p>
            </p:txBody>
          </p:sp>
          <p:pic>
            <p:nvPicPr>
              <p:cNvPr id="15" name="Elemento grafico 14" descr="Processore con riempimento a tinta unita">
                <a:extLst>
                  <a:ext uri="{FF2B5EF4-FFF2-40B4-BE49-F238E27FC236}">
                    <a16:creationId xmlns:a16="http://schemas.microsoft.com/office/drawing/2014/main" id="{0EB8E2E3-6D67-9997-5B6C-E92577F72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82169" y="1221356"/>
                <a:ext cx="1167359" cy="1167359"/>
              </a:xfrm>
              <a:prstGeom prst="rect">
                <a:avLst/>
              </a:prstGeom>
            </p:spPr>
          </p:pic>
        </p:grp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436A867D-5474-8400-417F-8A4ACCCBE806}"/>
                </a:ext>
              </a:extLst>
            </p:cNvPr>
            <p:cNvGrpSpPr/>
            <p:nvPr/>
          </p:nvGrpSpPr>
          <p:grpSpPr>
            <a:xfrm>
              <a:off x="3901721" y="2324940"/>
              <a:ext cx="2001582" cy="1602815"/>
              <a:chOff x="2472076" y="1222889"/>
              <a:chExt cx="2001582" cy="1602815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2D0DC3A-8210-F9E0-9212-91510455E2B6}"/>
                  </a:ext>
                </a:extLst>
              </p:cNvPr>
              <p:cNvSpPr txBox="1"/>
              <p:nvPr/>
            </p:nvSpPr>
            <p:spPr>
              <a:xfrm>
                <a:off x="2472076" y="2425594"/>
                <a:ext cx="2001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GOALS </a:t>
                </a:r>
              </a:p>
            </p:txBody>
          </p:sp>
          <p:pic>
            <p:nvPicPr>
              <p:cNvPr id="21" name="Elemento grafico 20" descr="Tiro a segno con riempimento a tinta unita">
                <a:extLst>
                  <a:ext uri="{FF2B5EF4-FFF2-40B4-BE49-F238E27FC236}">
                    <a16:creationId xmlns:a16="http://schemas.microsoft.com/office/drawing/2014/main" id="{A5840543-4452-21B5-37D3-567A3F598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86707" y="1222889"/>
                <a:ext cx="1167359" cy="1167359"/>
              </a:xfrm>
              <a:prstGeom prst="rect">
                <a:avLst/>
              </a:prstGeom>
            </p:spPr>
          </p:pic>
        </p:grpSp>
        <p:pic>
          <p:nvPicPr>
            <p:cNvPr id="52" name="Elemento grafico 51" descr="Accento circonflesso verso il basso con riempimento a tinta unita">
              <a:extLst>
                <a:ext uri="{FF2B5EF4-FFF2-40B4-BE49-F238E27FC236}">
                  <a16:creationId xmlns:a16="http://schemas.microsoft.com/office/drawing/2014/main" id="{03F2B062-69A9-04E2-D412-33C1443F7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3025987" y="2858054"/>
              <a:ext cx="700369" cy="700369"/>
            </a:xfrm>
            <a:prstGeom prst="rect">
              <a:avLst/>
            </a:prstGeom>
          </p:spPr>
        </p:pic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628FA22-FDCC-2613-B9CB-D9476918618F}"/>
                </a:ext>
              </a:extLst>
            </p:cNvPr>
            <p:cNvGrpSpPr/>
            <p:nvPr/>
          </p:nvGrpSpPr>
          <p:grpSpPr>
            <a:xfrm>
              <a:off x="9965186" y="2426263"/>
              <a:ext cx="1959684" cy="1506168"/>
              <a:chOff x="5468701" y="3073989"/>
              <a:chExt cx="1959684" cy="1506168"/>
            </a:xfrm>
          </p:grpSpPr>
          <p:pic>
            <p:nvPicPr>
              <p:cNvPr id="2" name="Immagine 1" descr="Immagine che contiene simbolo, Elementi grafici, logo, schermata&#10;&#10;Descrizione generata automaticamente">
                <a:extLst>
                  <a:ext uri="{FF2B5EF4-FFF2-40B4-BE49-F238E27FC236}">
                    <a16:creationId xmlns:a16="http://schemas.microsoft.com/office/drawing/2014/main" id="{281DA4D6-E354-1634-DE57-DA55CCC8B7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24518"/>
              <a:stretch/>
            </p:blipFill>
            <p:spPr>
              <a:xfrm>
                <a:off x="5806261" y="3073989"/>
                <a:ext cx="1274009" cy="961646"/>
              </a:xfrm>
              <a:prstGeom prst="rect">
                <a:avLst/>
              </a:prstGeom>
            </p:spPr>
          </p:pic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AC6D87D-87D0-81BA-9C26-2DC59657BB32}"/>
                  </a:ext>
                </a:extLst>
              </p:cNvPr>
              <p:cNvSpPr txBox="1"/>
              <p:nvPr/>
            </p:nvSpPr>
            <p:spPr>
              <a:xfrm>
                <a:off x="5468701" y="4180047"/>
                <a:ext cx="1959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GPU</a:t>
                </a:r>
              </a:p>
            </p:txBody>
          </p:sp>
        </p:grpSp>
        <p:pic>
          <p:nvPicPr>
            <p:cNvPr id="9" name="Elemento grafico 8" descr="Accento circonflesso verso il basso con riempimento a tinta unita">
              <a:extLst>
                <a:ext uri="{FF2B5EF4-FFF2-40B4-BE49-F238E27FC236}">
                  <a16:creationId xmlns:a16="http://schemas.microsoft.com/office/drawing/2014/main" id="{F075C5A6-7EF5-ABF9-C28E-9009DC8C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6078668" y="2858053"/>
              <a:ext cx="700369" cy="700369"/>
            </a:xfrm>
            <a:prstGeom prst="rect">
              <a:avLst/>
            </a:prstGeom>
          </p:spPr>
        </p:pic>
        <p:pic>
          <p:nvPicPr>
            <p:cNvPr id="10" name="Elemento grafico 9" descr="Accento circonflesso verso il basso con riempimento a tinta unita">
              <a:extLst>
                <a:ext uri="{FF2B5EF4-FFF2-40B4-BE49-F238E27FC236}">
                  <a16:creationId xmlns:a16="http://schemas.microsoft.com/office/drawing/2014/main" id="{87007652-E7CF-BFEB-ED9D-0FC1244EE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9089451" y="2858053"/>
              <a:ext cx="700369" cy="700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4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2356A7-C3AC-414A-A36D-743F41E1CB27}"/>
              </a:ext>
            </a:extLst>
          </p:cNvPr>
          <p:cNvSpPr txBox="1"/>
          <p:nvPr/>
        </p:nvSpPr>
        <p:spPr>
          <a:xfrm>
            <a:off x="1243397" y="2884527"/>
            <a:ext cx="5625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solidFill>
                  <a:schemeClr val="bg1"/>
                </a:solidFill>
                <a:latin typeface="Montserrat" pitchFamily="2" charset="77"/>
              </a:rPr>
              <a:t>ALGORITHM</a:t>
            </a:r>
            <a:endParaRPr lang="it-IT" sz="7200" b="1" dirty="0"/>
          </a:p>
        </p:txBody>
      </p:sp>
      <p:pic>
        <p:nvPicPr>
          <p:cNvPr id="2" name="Elemento grafico 1" descr="Codice morse contorno">
            <a:extLst>
              <a:ext uri="{FF2B5EF4-FFF2-40B4-BE49-F238E27FC236}">
                <a16:creationId xmlns:a16="http://schemas.microsoft.com/office/drawing/2014/main" id="{9B946641-AF09-CBFE-4A60-2BDA2270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8723" y="1458585"/>
            <a:ext cx="3959880" cy="39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/>
          </p:cNvSpPr>
          <p:nvPr/>
        </p:nvSpPr>
        <p:spPr>
          <a:xfrm>
            <a:off x="0" y="0"/>
            <a:ext cx="5176368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1062031" y="795782"/>
            <a:ext cx="3052303" cy="1026293"/>
            <a:chOff x="1240366" y="670765"/>
            <a:chExt cx="3052303" cy="102629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6" y="670765"/>
              <a:ext cx="3052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600" b="1" dirty="0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0366" y="1235393"/>
              <a:ext cx="305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 dirty="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-208602" y="4176026"/>
            <a:ext cx="5593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1600" dirty="0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2000" dirty="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5BD684-142A-63D6-9022-5D01755A4826}"/>
              </a:ext>
            </a:extLst>
          </p:cNvPr>
          <p:cNvSpPr txBox="1"/>
          <p:nvPr/>
        </p:nvSpPr>
        <p:spPr>
          <a:xfrm>
            <a:off x="-463477" y="308458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«</a:t>
            </a:r>
            <a:r>
              <a:rPr lang="it-IT" sz="2000" dirty="0" err="1">
                <a:solidFill>
                  <a:schemeClr val="bg1"/>
                </a:solidFill>
                <a:latin typeface="Montserrat" panose="02000505000000020004" pitchFamily="2" charset="77"/>
              </a:rPr>
              <a:t>Every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positive </a:t>
            </a:r>
            <a:r>
              <a:rPr lang="en-GB" sz="2000" dirty="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000" dirty="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000" dirty="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Montserrat" panose="02000505000000020004" pitchFamily="2" charset="77"/>
              </a:rPr>
              <a:t>as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a product of </a:t>
            </a:r>
            <a:r>
              <a:rPr lang="it-IT" sz="2000" dirty="0" err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2E8B90D-1EC6-7FB9-0CB9-5E29374ED7B3}"/>
              </a:ext>
            </a:extLst>
          </p:cNvPr>
          <p:cNvGrpSpPr/>
          <p:nvPr/>
        </p:nvGrpSpPr>
        <p:grpSpPr>
          <a:xfrm>
            <a:off x="6095999" y="208561"/>
            <a:ext cx="6103320" cy="710810"/>
            <a:chOff x="6095999" y="503838"/>
            <a:chExt cx="6103320" cy="71081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1CE16EE-080A-3240-9978-D853A4F411FD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8867E97-ABBF-B222-08B9-BBF4022790C9}"/>
                </a:ext>
              </a:extLst>
            </p:cNvPr>
            <p:cNvSpPr txBox="1"/>
            <p:nvPr/>
          </p:nvSpPr>
          <p:spPr>
            <a:xfrm>
              <a:off x="6103320" y="891483"/>
              <a:ext cx="6095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[SEQUENTIAL]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60EAB9-F4F4-5467-AB7C-BDC01E21603B}"/>
              </a:ext>
            </a:extLst>
          </p:cNvPr>
          <p:cNvSpPr txBox="1"/>
          <p:nvPr/>
        </p:nvSpPr>
        <p:spPr>
          <a:xfrm>
            <a:off x="6831707" y="298710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while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mod </a:t>
            </a:r>
            <a:r>
              <a:rPr lang="it-IT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Cavolini" panose="020B060402020202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6CAF46-A4FE-772F-060B-2D35C8B4C19E}"/>
              </a:ext>
            </a:extLst>
          </p:cNvPr>
          <p:cNvSpPr txBox="1"/>
          <p:nvPr/>
        </p:nvSpPr>
        <p:spPr>
          <a:xfrm>
            <a:off x="7329829" y="3500155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 = N /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endParaRPr lang="it-IT" b="1">
              <a:solidFill>
                <a:srgbClr val="4F000B"/>
              </a:solidFill>
              <a:latin typeface="Courier" pitchFamily="2" charset="0"/>
              <a:cs typeface="Amasis MT Pro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84AA33-DC24-F174-6333-481AC70F33E8}"/>
              </a:ext>
            </a:extLst>
          </p:cNvPr>
          <p:cNvSpPr txBox="1"/>
          <p:nvPr/>
        </p:nvSpPr>
        <p:spPr>
          <a:xfrm>
            <a:off x="7329700" y="388765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kumimoji="0" lang="it-IT" sz="2400" b="0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B7C28B-EFCC-77E1-0BDF-338D0CC64F78}"/>
              </a:ext>
            </a:extLst>
          </p:cNvPr>
          <p:cNvSpPr txBox="1"/>
          <p:nvPr/>
        </p:nvSpPr>
        <p:spPr>
          <a:xfrm>
            <a:off x="6337613" y="1294285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N 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4AE94E-F5DA-D4C9-4674-3312CE35C7F8}"/>
              </a:ext>
            </a:extLst>
          </p:cNvPr>
          <p:cNvSpPr txBox="1"/>
          <p:nvPr/>
        </p:nvSpPr>
        <p:spPr>
          <a:xfrm>
            <a:off x="6337613" y="1044391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INPUT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9A4CE4-4094-49CF-AD8A-AACCDD97B63F}"/>
              </a:ext>
            </a:extLst>
          </p:cNvPr>
          <p:cNvCxnSpPr/>
          <p:nvPr/>
        </p:nvCxnSpPr>
        <p:spPr>
          <a:xfrm>
            <a:off x="6655252" y="2987107"/>
            <a:ext cx="0" cy="1700141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CF2635C3-6777-55DD-D0D1-911009E1668D}"/>
              </a:ext>
            </a:extLst>
          </p:cNvPr>
          <p:cNvCxnSpPr>
            <a:cxnSpLocks/>
          </p:cNvCxnSpPr>
          <p:nvPr/>
        </p:nvCxnSpPr>
        <p:spPr>
          <a:xfrm>
            <a:off x="7123032" y="3440567"/>
            <a:ext cx="0" cy="993422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6F8B1F-021E-5FBF-FBE3-BFF81AD4548E}"/>
              </a:ext>
            </a:extLst>
          </p:cNvPr>
          <p:cNvSpPr txBox="1"/>
          <p:nvPr/>
        </p:nvSpPr>
        <p:spPr>
          <a:xfrm>
            <a:off x="6360322" y="4790820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if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≠ 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BB0504-42D4-27B7-81C0-A0CE742F70D7}"/>
              </a:ext>
            </a:extLst>
          </p:cNvPr>
          <p:cNvSpPr txBox="1"/>
          <p:nvPr/>
        </p:nvSpPr>
        <p:spPr>
          <a:xfrm>
            <a:off x="6885347" y="5272496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DABB313-355A-A4E0-6BC3-B36F8CF2AA75}"/>
              </a:ext>
            </a:extLst>
          </p:cNvPr>
          <p:cNvCxnSpPr>
            <a:cxnSpLocks/>
          </p:cNvCxnSpPr>
          <p:nvPr/>
        </p:nvCxnSpPr>
        <p:spPr>
          <a:xfrm>
            <a:off x="6655252" y="5232318"/>
            <a:ext cx="0" cy="443419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8F0FAFE-639C-4D4D-BA92-B3B1C9F1471B}"/>
              </a:ext>
            </a:extLst>
          </p:cNvPr>
          <p:cNvSpPr txBox="1"/>
          <p:nvPr/>
        </p:nvSpPr>
        <p:spPr>
          <a:xfrm>
            <a:off x="8565455" y="2304592"/>
            <a:ext cx="453970" cy="322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. . .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727EDBEE-09B5-EE40-9ABA-D69608F174F8}"/>
              </a:ext>
            </a:extLst>
          </p:cNvPr>
          <p:cNvCxnSpPr>
            <a:cxnSpLocks/>
          </p:cNvCxnSpPr>
          <p:nvPr/>
        </p:nvCxnSpPr>
        <p:spPr>
          <a:xfrm flipV="1">
            <a:off x="6482424" y="2516877"/>
            <a:ext cx="1907064" cy="5418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57725ED-DD95-D746-ADEC-6912FBB627DE}"/>
              </a:ext>
            </a:extLst>
          </p:cNvPr>
          <p:cNvSpPr txBox="1"/>
          <p:nvPr/>
        </p:nvSpPr>
        <p:spPr>
          <a:xfrm>
            <a:off x="6337613" y="2504685"/>
            <a:ext cx="320922" cy="368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BB206D9-033B-BF47-8825-674C18FE9A23}"/>
                  </a:ext>
                </a:extLst>
              </p:cNvPr>
              <p:cNvSpPr txBox="1"/>
              <p:nvPr/>
            </p:nvSpPr>
            <p:spPr>
              <a:xfrm>
                <a:off x="10725531" y="2446354"/>
                <a:ext cx="648062" cy="441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0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0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0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BB206D9-033B-BF47-8825-674C18FE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31" y="2446354"/>
                <a:ext cx="648062" cy="441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18458EC-DF12-1648-AD6B-C39C1512859C}"/>
              </a:ext>
            </a:extLst>
          </p:cNvPr>
          <p:cNvSpPr txBox="1"/>
          <p:nvPr/>
        </p:nvSpPr>
        <p:spPr>
          <a:xfrm>
            <a:off x="10941832" y="2548195"/>
            <a:ext cx="331557" cy="368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/>
          </a:p>
        </p:txBody>
      </p: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1DC51EEB-8BE5-C940-A46C-F138F212D30A}"/>
              </a:ext>
            </a:extLst>
          </p:cNvPr>
          <p:cNvCxnSpPr>
            <a:cxnSpLocks/>
          </p:cNvCxnSpPr>
          <p:nvPr/>
        </p:nvCxnSpPr>
        <p:spPr>
          <a:xfrm>
            <a:off x="9166217" y="2516877"/>
            <a:ext cx="2087558" cy="0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DF7D322-0906-CA40-A76F-4F96831B018F}"/>
              </a:ext>
            </a:extLst>
          </p:cNvPr>
          <p:cNvCxnSpPr>
            <a:cxnSpLocks/>
          </p:cNvCxnSpPr>
          <p:nvPr/>
        </p:nvCxnSpPr>
        <p:spPr>
          <a:xfrm>
            <a:off x="6484351" y="2089501"/>
            <a:ext cx="0" cy="317758"/>
          </a:xfrm>
          <a:prstGeom prst="straightConnector1">
            <a:avLst/>
          </a:prstGeom>
          <a:ln w="28575" cap="rnd">
            <a:solidFill>
              <a:srgbClr val="4F000B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E2153B6-49DD-AD4C-8BDE-73697EAB7306}"/>
              </a:ext>
            </a:extLst>
          </p:cNvPr>
          <p:cNvSpPr txBox="1"/>
          <p:nvPr/>
        </p:nvSpPr>
        <p:spPr>
          <a:xfrm>
            <a:off x="6294133" y="1796847"/>
            <a:ext cx="37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9658C4-8238-F421-7E54-02B85DBAD6D8}"/>
              </a:ext>
            </a:extLst>
          </p:cNvPr>
          <p:cNvSpPr txBox="1"/>
          <p:nvPr/>
        </p:nvSpPr>
        <p:spPr>
          <a:xfrm>
            <a:off x="6337613" y="5945776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OUTPUT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A5687F0-2954-37EF-15EC-68871FEC4506}"/>
              </a:ext>
            </a:extLst>
          </p:cNvPr>
          <p:cNvSpPr txBox="1"/>
          <p:nvPr/>
        </p:nvSpPr>
        <p:spPr>
          <a:xfrm>
            <a:off x="6751955" y="1296051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Number to be Factorized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F20CACE-42C9-FFBA-16E5-4DB5FDB933EC}"/>
              </a:ext>
            </a:extLst>
          </p:cNvPr>
          <p:cNvSpPr txBox="1"/>
          <p:nvPr/>
        </p:nvSpPr>
        <p:spPr>
          <a:xfrm>
            <a:off x="6337612" y="6195670"/>
            <a:ext cx="53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 :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47D42E-2CA8-F9F2-E26E-742B33457F7B}"/>
              </a:ext>
            </a:extLst>
          </p:cNvPr>
          <p:cNvSpPr txBox="1"/>
          <p:nvPr/>
        </p:nvSpPr>
        <p:spPr>
          <a:xfrm>
            <a:off x="7381445" y="6186145"/>
            <a:ext cx="2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Product of primes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6" name="Connettore 1 37">
            <a:extLst>
              <a:ext uri="{FF2B5EF4-FFF2-40B4-BE49-F238E27FC236}">
                <a16:creationId xmlns:a16="http://schemas.microsoft.com/office/drawing/2014/main" id="{4481C707-B0EB-9995-6246-D6C74CEC539E}"/>
              </a:ext>
            </a:extLst>
          </p:cNvPr>
          <p:cNvCxnSpPr>
            <a:cxnSpLocks/>
          </p:cNvCxnSpPr>
          <p:nvPr/>
        </p:nvCxnSpPr>
        <p:spPr>
          <a:xfrm>
            <a:off x="180975" y="293948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37">
            <a:extLst>
              <a:ext uri="{FF2B5EF4-FFF2-40B4-BE49-F238E27FC236}">
                <a16:creationId xmlns:a16="http://schemas.microsoft.com/office/drawing/2014/main" id="{9FF68E23-56ED-B31D-0401-8AAC28F2FF72}"/>
              </a:ext>
            </a:extLst>
          </p:cNvPr>
          <p:cNvCxnSpPr>
            <a:cxnSpLocks/>
          </p:cNvCxnSpPr>
          <p:nvPr/>
        </p:nvCxnSpPr>
        <p:spPr>
          <a:xfrm>
            <a:off x="187799" y="390972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6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o 30">
            <a:extLst>
              <a:ext uri="{FF2B5EF4-FFF2-40B4-BE49-F238E27FC236}">
                <a16:creationId xmlns:a16="http://schemas.microsoft.com/office/drawing/2014/main" id="{99985E77-2D6F-8A4D-B1ED-DBFCB3A0808F}"/>
              </a:ext>
            </a:extLst>
          </p:cNvPr>
          <p:cNvGrpSpPr/>
          <p:nvPr/>
        </p:nvGrpSpPr>
        <p:grpSpPr>
          <a:xfrm>
            <a:off x="6318563" y="1276645"/>
            <a:ext cx="3884664" cy="896225"/>
            <a:chOff x="6754915" y="1671989"/>
            <a:chExt cx="3884664" cy="896225"/>
          </a:xfrm>
        </p:grpSpPr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30A357CA-2F3D-7F4C-9C99-FCF96DFDBE09}"/>
                </a:ext>
              </a:extLst>
            </p:cNvPr>
            <p:cNvSpPr txBox="1"/>
            <p:nvPr/>
          </p:nvSpPr>
          <p:spPr>
            <a:xfrm>
              <a:off x="6754915" y="1921883"/>
              <a:ext cx="3884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N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Number to be Factorized</a:t>
              </a:r>
            </a:p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K :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 Number of Threads</a:t>
              </a:r>
              <a:endParaRPr lang="it-IT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B6591CA-F453-0D47-BA93-CC709E3FCCE9}"/>
                </a:ext>
              </a:extLst>
            </p:cNvPr>
            <p:cNvSpPr txBox="1"/>
            <p:nvPr/>
          </p:nvSpPr>
          <p:spPr>
            <a:xfrm>
              <a:off x="6754915" y="1671989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INPUT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6A0934B-C90D-FC41-A2C2-9B8D58A1091B}"/>
              </a:ext>
            </a:extLst>
          </p:cNvPr>
          <p:cNvGrpSpPr/>
          <p:nvPr/>
        </p:nvGrpSpPr>
        <p:grpSpPr>
          <a:xfrm>
            <a:off x="6119106" y="2926196"/>
            <a:ext cx="5226225" cy="1590037"/>
            <a:chOff x="6647640" y="2388312"/>
            <a:chExt cx="5226225" cy="159003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61FD923-2CA0-DB40-81D6-0C1A45B6F473}"/>
                </a:ext>
              </a:extLst>
            </p:cNvPr>
            <p:cNvGrpSpPr/>
            <p:nvPr/>
          </p:nvGrpSpPr>
          <p:grpSpPr>
            <a:xfrm>
              <a:off x="6691120" y="2896057"/>
              <a:ext cx="5182745" cy="1082292"/>
              <a:chOff x="6714725" y="1806667"/>
              <a:chExt cx="5182745" cy="108229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3C1EB91-B4BF-AE41-94F4-648CB613ED94}"/>
                  </a:ext>
                </a:extLst>
              </p:cNvPr>
              <p:cNvSpPr txBox="1"/>
              <p:nvPr/>
            </p:nvSpPr>
            <p:spPr>
              <a:xfrm>
                <a:off x="8942567" y="1806667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cxnSp>
            <p:nvCxnSpPr>
              <p:cNvPr id="9" name="Connettore 1 8">
                <a:extLst>
                  <a:ext uri="{FF2B5EF4-FFF2-40B4-BE49-F238E27FC236}">
                    <a16:creationId xmlns:a16="http://schemas.microsoft.com/office/drawing/2014/main" id="{9C07C453-CC8F-8248-AFFF-4B998C407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9536" y="2019491"/>
                <a:ext cx="1907064" cy="5432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3BA25A-55C0-5A4A-A4D4-234BA15F173C}"/>
                  </a:ext>
                </a:extLst>
              </p:cNvPr>
              <p:cNvSpPr txBox="1"/>
              <p:nvPr/>
            </p:nvSpPr>
            <p:spPr>
              <a:xfrm>
                <a:off x="6714725" y="2007268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it-IT" sz="200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rad>
                        </m:oMath>
                      </m:oMathPara>
                    </a14:m>
                    <a:endParaRPr lang="it-IT" sz="2000">
                      <a:solidFill>
                        <a:srgbClr val="4F000B"/>
                      </a:solidFill>
                      <a:latin typeface="Montserrat" panose="02000505000000020004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A7A8D27-CD26-6947-81CC-058CF17C4B73}"/>
                  </a:ext>
                </a:extLst>
              </p:cNvPr>
              <p:cNvSpPr txBox="1"/>
              <p:nvPr/>
            </p:nvSpPr>
            <p:spPr>
              <a:xfrm>
                <a:off x="11318944" y="2050889"/>
                <a:ext cx="331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N</a:t>
                </a:r>
                <a:endParaRPr lang="it-IT"/>
              </a:p>
            </p:txBody>
          </p:sp>
          <p:cxnSp>
            <p:nvCxnSpPr>
              <p:cNvPr id="16" name="Connettore 1 15">
                <a:extLst>
                  <a:ext uri="{FF2B5EF4-FFF2-40B4-BE49-F238E27FC236}">
                    <a16:creationId xmlns:a16="http://schemas.microsoft.com/office/drawing/2014/main" id="{C8C6642E-73BD-3C4C-9C86-78EC3D138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563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1 17">
                <a:extLst>
                  <a:ext uri="{FF2B5EF4-FFF2-40B4-BE49-F238E27FC236}">
                    <a16:creationId xmlns:a16="http://schemas.microsoft.com/office/drawing/2014/main" id="{483803DA-B0C0-944E-B9BA-78FE7DFC0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845" y="2040575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1 16">
                <a:extLst>
                  <a:ext uri="{FF2B5EF4-FFF2-40B4-BE49-F238E27FC236}">
                    <a16:creationId xmlns:a16="http://schemas.microsoft.com/office/drawing/2014/main" id="{9478EB21-FDE6-4B46-8D48-D4234F2DD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4940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1 19">
                <a:extLst>
                  <a:ext uri="{FF2B5EF4-FFF2-40B4-BE49-F238E27FC236}">
                    <a16:creationId xmlns:a16="http://schemas.microsoft.com/office/drawing/2014/main" id="{3A519E27-0C3A-FD40-8C8F-3462479D5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975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20">
                <a:extLst>
                  <a:ext uri="{FF2B5EF4-FFF2-40B4-BE49-F238E27FC236}">
                    <a16:creationId xmlns:a16="http://schemas.microsoft.com/office/drawing/2014/main" id="{0F1D83CC-4C25-2540-96AC-CBED0E31F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3329" y="2019491"/>
                <a:ext cx="2087558" cy="0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arentesi graffa aperta 6">
                <a:extLst>
                  <a:ext uri="{FF2B5EF4-FFF2-40B4-BE49-F238E27FC236}">
                    <a16:creationId xmlns:a16="http://schemas.microsoft.com/office/drawing/2014/main" id="{D9235261-6910-C04E-A404-137959DFFB37}"/>
                  </a:ext>
                </a:extLst>
              </p:cNvPr>
              <p:cNvSpPr/>
              <p:nvPr/>
            </p:nvSpPr>
            <p:spPr>
              <a:xfrm rot="16200000">
                <a:off x="7166586" y="2078395"/>
                <a:ext cx="188581" cy="78937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Parentesi graffa aperta 22">
                <a:extLst>
                  <a:ext uri="{FF2B5EF4-FFF2-40B4-BE49-F238E27FC236}">
                    <a16:creationId xmlns:a16="http://schemas.microsoft.com/office/drawing/2014/main" id="{EB1636A1-58A2-374E-833E-660CEED8FBFC}"/>
                  </a:ext>
                </a:extLst>
              </p:cNvPr>
              <p:cNvSpPr/>
              <p:nvPr/>
            </p:nvSpPr>
            <p:spPr>
              <a:xfrm rot="16200000">
                <a:off x="8018018" y="2065545"/>
                <a:ext cx="188581" cy="815071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graffa aperta 23">
                <a:extLst>
                  <a:ext uri="{FF2B5EF4-FFF2-40B4-BE49-F238E27FC236}">
                    <a16:creationId xmlns:a16="http://schemas.microsoft.com/office/drawing/2014/main" id="{28978A74-8E4E-8444-9A94-85DCD0EFE53A}"/>
                  </a:ext>
                </a:extLst>
              </p:cNvPr>
              <p:cNvSpPr/>
              <p:nvPr/>
            </p:nvSpPr>
            <p:spPr>
              <a:xfrm rot="16200000">
                <a:off x="10198667" y="2044921"/>
                <a:ext cx="188581" cy="856034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Parentesi graffa aperta 24">
                <a:extLst>
                  <a:ext uri="{FF2B5EF4-FFF2-40B4-BE49-F238E27FC236}">
                    <a16:creationId xmlns:a16="http://schemas.microsoft.com/office/drawing/2014/main" id="{166129CF-FA2C-F84E-B9F0-1CF1F854BF46}"/>
                  </a:ext>
                </a:extLst>
              </p:cNvPr>
              <p:cNvSpPr/>
              <p:nvPr/>
            </p:nvSpPr>
            <p:spPr>
              <a:xfrm rot="16200000">
                <a:off x="11108580" y="2044920"/>
                <a:ext cx="188581" cy="85603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8E768C7-724B-EB42-AA22-87CC52F51638}"/>
                  </a:ext>
                </a:extLst>
              </p:cNvPr>
              <p:cNvSpPr txBox="1"/>
              <p:nvPr/>
            </p:nvSpPr>
            <p:spPr>
              <a:xfrm>
                <a:off x="6714726" y="2587208"/>
                <a:ext cx="102126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Thread[0]</a:t>
                </a: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E80E9A8-B9D4-7A41-B101-EF1789F3274C}"/>
                  </a:ext>
                </a:extLst>
              </p:cNvPr>
              <p:cNvSpPr txBox="1"/>
              <p:nvPr/>
            </p:nvSpPr>
            <p:spPr>
              <a:xfrm>
                <a:off x="9576778" y="2587208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Thread[K-2]</a:t>
                </a:r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E47280A7-5A53-5240-9CFD-BD100B36B98D}"/>
                  </a:ext>
                </a:extLst>
              </p:cNvPr>
              <p:cNvSpPr txBox="1"/>
              <p:nvPr/>
            </p:nvSpPr>
            <p:spPr>
              <a:xfrm>
                <a:off x="8947687" y="2232188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89712AE-10F7-2A41-AFC8-5C91E7FE1AC2}"/>
                  </a:ext>
                </a:extLst>
              </p:cNvPr>
              <p:cNvSpPr txBox="1"/>
              <p:nvPr/>
            </p:nvSpPr>
            <p:spPr>
              <a:xfrm>
                <a:off x="10638339" y="2596571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MainThread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AD7A5CD-8078-F145-97D9-9D8617D64EFC}"/>
                  </a:ext>
                </a:extLst>
              </p:cNvPr>
              <p:cNvSpPr txBox="1"/>
              <p:nvPr/>
            </p:nvSpPr>
            <p:spPr>
              <a:xfrm>
                <a:off x="7637194" y="2595553"/>
                <a:ext cx="9502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Thread[1]</a:t>
                </a:r>
              </a:p>
            </p:txBody>
          </p:sp>
        </p:grp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36F92F5F-CDB8-3D44-ACC6-EA6BEDB846AE}"/>
                </a:ext>
              </a:extLst>
            </p:cNvPr>
            <p:cNvCxnSpPr>
              <a:cxnSpLocks/>
            </p:cNvCxnSpPr>
            <p:nvPr/>
          </p:nvCxnSpPr>
          <p:spPr>
            <a:xfrm>
              <a:off x="6837858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173D20CE-FC54-2040-9C3E-2411D4B4BC87}"/>
                </a:ext>
              </a:extLst>
            </p:cNvPr>
            <p:cNvSpPr txBox="1"/>
            <p:nvPr/>
          </p:nvSpPr>
          <p:spPr>
            <a:xfrm>
              <a:off x="6647640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491DA1E7-659F-674D-90E5-D3E3F91EE9D9}"/>
                </a:ext>
              </a:extLst>
            </p:cNvPr>
            <p:cNvCxnSpPr>
              <a:cxnSpLocks/>
            </p:cNvCxnSpPr>
            <p:nvPr/>
          </p:nvCxnSpPr>
          <p:spPr>
            <a:xfrm>
              <a:off x="7646790" y="2684133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CCB1D706-C2EB-3249-BF15-B8F51D25BE00}"/>
                </a:ext>
              </a:extLst>
            </p:cNvPr>
            <p:cNvSpPr txBox="1"/>
            <p:nvPr/>
          </p:nvSpPr>
          <p:spPr>
            <a:xfrm>
              <a:off x="7456572" y="2391479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1D4BC2E0-B6AD-D74C-AE8D-CBCEA52B4291}"/>
                </a:ext>
              </a:extLst>
            </p:cNvPr>
            <p:cNvCxnSpPr>
              <a:cxnSpLocks/>
            </p:cNvCxnSpPr>
            <p:nvPr/>
          </p:nvCxnSpPr>
          <p:spPr>
            <a:xfrm>
              <a:off x="9843262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77EE0EAF-07D0-2F41-B3B6-5E2137B6FF51}"/>
                </a:ext>
              </a:extLst>
            </p:cNvPr>
            <p:cNvSpPr txBox="1"/>
            <p:nvPr/>
          </p:nvSpPr>
          <p:spPr>
            <a:xfrm>
              <a:off x="9653044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22C9F4B1-52B6-AB44-9176-6C673E467A5C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297" y="2685212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AA392378-901A-914E-97A6-7F444BC91261}"/>
                </a:ext>
              </a:extLst>
            </p:cNvPr>
            <p:cNvSpPr txBox="1"/>
            <p:nvPr/>
          </p:nvSpPr>
          <p:spPr>
            <a:xfrm>
              <a:off x="10509079" y="2392558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FBCCAD2C-76C8-FC42-A4EB-06102C856DC6}"/>
              </a:ext>
            </a:extLst>
          </p:cNvPr>
          <p:cNvGrpSpPr/>
          <p:nvPr/>
        </p:nvGrpSpPr>
        <p:grpSpPr>
          <a:xfrm>
            <a:off x="6252053" y="5433200"/>
            <a:ext cx="5378137" cy="619226"/>
            <a:chOff x="6737662" y="5926726"/>
            <a:chExt cx="5378137" cy="619226"/>
          </a:xfrm>
        </p:grpSpPr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350D6AEA-3025-8947-BDE5-F94D969C4E66}"/>
                </a:ext>
              </a:extLst>
            </p:cNvPr>
            <p:cNvSpPr txBox="1"/>
            <p:nvPr/>
          </p:nvSpPr>
          <p:spPr>
            <a:xfrm>
              <a:off x="6737662" y="6176620"/>
              <a:ext cx="537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FF9B54"/>
                  </a:solidFill>
                  <a:latin typeface="Montserrat" panose="02000505000000020004" pitchFamily="2" charset="77"/>
                </a:rPr>
                <a:t>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Product of 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43DF6014-548E-BA4A-A74E-48FE691A827C}"/>
                </a:ext>
              </a:extLst>
            </p:cNvPr>
            <p:cNvSpPr txBox="1"/>
            <p:nvPr/>
          </p:nvSpPr>
          <p:spPr>
            <a:xfrm>
              <a:off x="6737663" y="5926726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OUTPUT</a:t>
              </a:r>
            </a:p>
          </p:txBody>
        </p:sp>
      </p:grp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D2F67EB-F68A-BA94-6882-8479B16E91EE}"/>
              </a:ext>
            </a:extLst>
          </p:cNvPr>
          <p:cNvSpPr txBox="1"/>
          <p:nvPr/>
        </p:nvSpPr>
        <p:spPr>
          <a:xfrm>
            <a:off x="6095999" y="208561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rgbClr val="4F000B"/>
                </a:solidFill>
                <a:latin typeface="Montserrat" panose="02000505000000020004" pitchFamily="2" charset="77"/>
              </a:rPr>
              <a:t>TRIAL DIVISION</a:t>
            </a:r>
            <a:endParaRPr lang="it-IT" sz="32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F3522532-3E3F-9525-8032-5E2415DA0BB6}"/>
              </a:ext>
            </a:extLst>
          </p:cNvPr>
          <p:cNvGrpSpPr/>
          <p:nvPr/>
        </p:nvGrpSpPr>
        <p:grpSpPr>
          <a:xfrm>
            <a:off x="9631622" y="5636928"/>
            <a:ext cx="1332379" cy="461664"/>
            <a:chOff x="10663831" y="4761850"/>
            <a:chExt cx="1332379" cy="461664"/>
          </a:xfrm>
        </p:grpSpPr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C954FE72-482E-3C46-AAEF-4C8A0EA3992C}"/>
                </a:ext>
              </a:extLst>
            </p:cNvPr>
            <p:cNvSpPr txBox="1"/>
            <p:nvPr/>
          </p:nvSpPr>
          <p:spPr>
            <a:xfrm>
              <a:off x="11031767" y="4813938"/>
              <a:ext cx="964443" cy="355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700">
                  <a:solidFill>
                    <a:srgbClr val="4F000B"/>
                  </a:solidFill>
                  <a:latin typeface="Montserrat" panose="02000505000000020004" pitchFamily="2" charset="77"/>
                </a:rPr>
                <a:t>Mutex</a:t>
              </a:r>
            </a:p>
          </p:txBody>
        </p:sp>
        <p:pic>
          <p:nvPicPr>
            <p:cNvPr id="8" name="Elemento grafico 7" descr="Blocca con riempimento a tinta unita">
              <a:extLst>
                <a:ext uri="{FF2B5EF4-FFF2-40B4-BE49-F238E27FC236}">
                  <a16:creationId xmlns:a16="http://schemas.microsoft.com/office/drawing/2014/main" id="{3443C4CA-96BC-3085-259D-6364B14E6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3831" y="4761850"/>
              <a:ext cx="461664" cy="461664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7B6E9-DC30-5282-A931-C8BD4A718AD0}"/>
              </a:ext>
            </a:extLst>
          </p:cNvPr>
          <p:cNvSpPr txBox="1"/>
          <p:nvPr/>
        </p:nvSpPr>
        <p:spPr>
          <a:xfrm>
            <a:off x="6103320" y="596206"/>
            <a:ext cx="6095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F000B"/>
                </a:solidFill>
                <a:latin typeface="Montserrat" panose="02000505000000020004" pitchFamily="2" charset="77"/>
              </a:rPr>
              <a:t>[PARALLEL]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8D4290C9-4142-D69F-DAB8-E1D55655294F}"/>
              </a:ext>
            </a:extLst>
          </p:cNvPr>
          <p:cNvSpPr>
            <a:spLocks/>
          </p:cNvSpPr>
          <p:nvPr/>
        </p:nvSpPr>
        <p:spPr>
          <a:xfrm>
            <a:off x="0" y="0"/>
            <a:ext cx="5176368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D89DC753-786A-7BD1-8EB2-83243AFE2734}"/>
              </a:ext>
            </a:extLst>
          </p:cNvPr>
          <p:cNvGrpSpPr/>
          <p:nvPr/>
        </p:nvGrpSpPr>
        <p:grpSpPr>
          <a:xfrm>
            <a:off x="1062031" y="795782"/>
            <a:ext cx="3052303" cy="1026293"/>
            <a:chOff x="1240366" y="670765"/>
            <a:chExt cx="3052303" cy="1026293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C862318A-338D-D350-E5C0-B0921433F309}"/>
                </a:ext>
              </a:extLst>
            </p:cNvPr>
            <p:cNvSpPr txBox="1"/>
            <p:nvPr/>
          </p:nvSpPr>
          <p:spPr>
            <a:xfrm>
              <a:off x="1240366" y="670765"/>
              <a:ext cx="3052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600" b="1" dirty="0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78438FD8-14D3-56C7-BD0D-4346BF0A1DC0}"/>
                </a:ext>
              </a:extLst>
            </p:cNvPr>
            <p:cNvSpPr txBox="1"/>
            <p:nvPr/>
          </p:nvSpPr>
          <p:spPr>
            <a:xfrm>
              <a:off x="1240366" y="1235393"/>
              <a:ext cx="305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 dirty="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B6FC224-2500-9084-70EF-C7436EA8296E}"/>
              </a:ext>
            </a:extLst>
          </p:cNvPr>
          <p:cNvSpPr txBox="1"/>
          <p:nvPr/>
        </p:nvSpPr>
        <p:spPr>
          <a:xfrm>
            <a:off x="-208602" y="4176026"/>
            <a:ext cx="5593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1600" dirty="0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2000" dirty="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5744F2A-8778-3907-2789-A254180289C0}"/>
              </a:ext>
            </a:extLst>
          </p:cNvPr>
          <p:cNvSpPr txBox="1"/>
          <p:nvPr/>
        </p:nvSpPr>
        <p:spPr>
          <a:xfrm>
            <a:off x="-463477" y="308458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«</a:t>
            </a:r>
            <a:r>
              <a:rPr lang="it-IT" sz="2000" dirty="0" err="1">
                <a:solidFill>
                  <a:schemeClr val="bg1"/>
                </a:solidFill>
                <a:latin typeface="Montserrat" panose="02000505000000020004" pitchFamily="2" charset="77"/>
              </a:rPr>
              <a:t>Every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positive </a:t>
            </a:r>
            <a:r>
              <a:rPr lang="en-GB" sz="2000" dirty="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000" dirty="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000" dirty="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Montserrat" panose="02000505000000020004" pitchFamily="2" charset="77"/>
              </a:rPr>
              <a:t>as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 a product of </a:t>
            </a:r>
            <a:r>
              <a:rPr lang="it-IT" sz="2000" dirty="0" err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cxnSp>
        <p:nvCxnSpPr>
          <p:cNvPr id="55" name="Connettore 1 37">
            <a:extLst>
              <a:ext uri="{FF2B5EF4-FFF2-40B4-BE49-F238E27FC236}">
                <a16:creationId xmlns:a16="http://schemas.microsoft.com/office/drawing/2014/main" id="{E05D3FFF-76A1-6772-8DEE-7444CC72429C}"/>
              </a:ext>
            </a:extLst>
          </p:cNvPr>
          <p:cNvCxnSpPr>
            <a:cxnSpLocks/>
          </p:cNvCxnSpPr>
          <p:nvPr/>
        </p:nvCxnSpPr>
        <p:spPr>
          <a:xfrm>
            <a:off x="180975" y="293948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37">
            <a:extLst>
              <a:ext uri="{FF2B5EF4-FFF2-40B4-BE49-F238E27FC236}">
                <a16:creationId xmlns:a16="http://schemas.microsoft.com/office/drawing/2014/main" id="{2938D932-EB57-7368-045E-3AE30CAC1EBC}"/>
              </a:ext>
            </a:extLst>
          </p:cNvPr>
          <p:cNvCxnSpPr>
            <a:cxnSpLocks/>
          </p:cNvCxnSpPr>
          <p:nvPr/>
        </p:nvCxnSpPr>
        <p:spPr>
          <a:xfrm>
            <a:off x="187799" y="390972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0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 descr="Tiro a segno con riempimento a tinta unita">
            <a:extLst>
              <a:ext uri="{FF2B5EF4-FFF2-40B4-BE49-F238E27FC236}">
                <a16:creationId xmlns:a16="http://schemas.microsoft.com/office/drawing/2014/main" id="{7E2EB0BA-6291-01DD-97F8-579EA5E8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5829" y="1449060"/>
            <a:ext cx="3959880" cy="39598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2356A7-C3AC-414A-A36D-743F41E1CB27}"/>
              </a:ext>
            </a:extLst>
          </p:cNvPr>
          <p:cNvSpPr txBox="1"/>
          <p:nvPr/>
        </p:nvSpPr>
        <p:spPr>
          <a:xfrm>
            <a:off x="1735745" y="2767280"/>
            <a:ext cx="3900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bg1"/>
                </a:solidFill>
                <a:latin typeface="Montserrat" pitchFamily="2" charset="77"/>
              </a:rPr>
              <a:t>GOALS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27911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/>
          </p:cNvSpPr>
          <p:nvPr/>
        </p:nvSpPr>
        <p:spPr>
          <a:xfrm>
            <a:off x="0" y="0"/>
            <a:ext cx="4029076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D2F67EB-F68A-BA94-6882-8479B16E91EE}"/>
              </a:ext>
            </a:extLst>
          </p:cNvPr>
          <p:cNvSpPr txBox="1"/>
          <p:nvPr/>
        </p:nvSpPr>
        <p:spPr>
          <a:xfrm>
            <a:off x="-1033463" y="1532809"/>
            <a:ext cx="6095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>
                <a:solidFill>
                  <a:schemeClr val="bg1"/>
                </a:solidFill>
                <a:latin typeface="Montserrat" panose="02000505000000020004" pitchFamily="2" charset="77"/>
              </a:rPr>
              <a:t>GOALS</a:t>
            </a:r>
            <a:endParaRPr lang="it-IT" sz="7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4" name="Elemento grafico 3" descr="Tiro a segno con riempimento a tinta unita">
            <a:extLst>
              <a:ext uri="{FF2B5EF4-FFF2-40B4-BE49-F238E27FC236}">
                <a16:creationId xmlns:a16="http://schemas.microsoft.com/office/drawing/2014/main" id="{D885FE64-0D09-894A-A0DC-FF4C15ED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236" y="2640805"/>
            <a:ext cx="1747839" cy="1747839"/>
          </a:xfrm>
          <a:prstGeom prst="rect">
            <a:avLst/>
          </a:prstGeom>
        </p:spPr>
      </p:pic>
      <p:grpSp>
        <p:nvGrpSpPr>
          <p:cNvPr id="74" name="Gruppo 73">
            <a:extLst>
              <a:ext uri="{FF2B5EF4-FFF2-40B4-BE49-F238E27FC236}">
                <a16:creationId xmlns:a16="http://schemas.microsoft.com/office/drawing/2014/main" id="{397307E2-8B95-E4C2-5993-5FED73C21042}"/>
              </a:ext>
            </a:extLst>
          </p:cNvPr>
          <p:cNvGrpSpPr/>
          <p:nvPr/>
        </p:nvGrpSpPr>
        <p:grpSpPr>
          <a:xfrm>
            <a:off x="3841617" y="892712"/>
            <a:ext cx="3026573" cy="1967200"/>
            <a:chOff x="4184517" y="892712"/>
            <a:chExt cx="3026573" cy="19672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4893DC33-3AB3-32E1-C31B-EA5E6DF02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168" y="1107630"/>
              <a:ext cx="0" cy="1638300"/>
            </a:xfrm>
            <a:prstGeom prst="line">
              <a:avLst/>
            </a:prstGeom>
            <a:ln w="571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09F67F43-372A-7E6D-E527-A332EE7CB4F5}"/>
                </a:ext>
              </a:extLst>
            </p:cNvPr>
            <p:cNvGrpSpPr/>
            <p:nvPr/>
          </p:nvGrpSpPr>
          <p:grpSpPr>
            <a:xfrm>
              <a:off x="4184517" y="892712"/>
              <a:ext cx="3026573" cy="1967200"/>
              <a:chOff x="4761148" y="1072436"/>
              <a:chExt cx="3026573" cy="1967200"/>
            </a:xfrm>
          </p:grpSpPr>
          <p:pic>
            <p:nvPicPr>
              <p:cNvPr id="45" name="Elemento grafico 44" descr="Utente con riempimento a tinta unita">
                <a:extLst>
                  <a:ext uri="{FF2B5EF4-FFF2-40B4-BE49-F238E27FC236}">
                    <a16:creationId xmlns:a16="http://schemas.microsoft.com/office/drawing/2014/main" id="{D35C07FE-DF90-CE6A-F42C-45999B9D5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06941" y="1072436"/>
                <a:ext cx="1357918" cy="1357918"/>
              </a:xfrm>
              <a:prstGeom prst="rect">
                <a:avLst/>
              </a:prstGeom>
            </p:spPr>
          </p:pic>
          <p:grpSp>
            <p:nvGrpSpPr>
              <p:cNvPr id="50" name="Gruppo 49">
                <a:extLst>
                  <a:ext uri="{FF2B5EF4-FFF2-40B4-BE49-F238E27FC236}">
                    <a16:creationId xmlns:a16="http://schemas.microsoft.com/office/drawing/2014/main" id="{3FF0BE5A-784C-1AF3-6BA2-3C9F75F70472}"/>
                  </a:ext>
                </a:extLst>
              </p:cNvPr>
              <p:cNvGrpSpPr/>
              <p:nvPr/>
            </p:nvGrpSpPr>
            <p:grpSpPr>
              <a:xfrm>
                <a:off x="4761148" y="2187794"/>
                <a:ext cx="3026573" cy="851842"/>
                <a:chOff x="4772465" y="2294503"/>
                <a:chExt cx="3026573" cy="851842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F43C49E-B1B9-B0D2-860E-BF4A25A4C06F}"/>
                    </a:ext>
                  </a:extLst>
                </p:cNvPr>
                <p:cNvSpPr txBox="1"/>
                <p:nvPr/>
              </p:nvSpPr>
              <p:spPr>
                <a:xfrm>
                  <a:off x="5038570" y="2653902"/>
                  <a:ext cx="24943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600" b="1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USER</a:t>
                  </a:r>
                </a:p>
              </p:txBody>
            </p:sp>
            <p:sp>
              <p:nvSpPr>
                <p:cNvPr id="46" name="CasellaDiTesto 45">
                  <a:extLst>
                    <a:ext uri="{FF2B5EF4-FFF2-40B4-BE49-F238E27FC236}">
                      <a16:creationId xmlns:a16="http://schemas.microsoft.com/office/drawing/2014/main" id="{AFA6E542-E0AD-5387-0E28-2CD544EB290C}"/>
                    </a:ext>
                  </a:extLst>
                </p:cNvPr>
                <p:cNvSpPr txBox="1"/>
                <p:nvPr/>
              </p:nvSpPr>
              <p:spPr>
                <a:xfrm>
                  <a:off x="4772465" y="2294503"/>
                  <a:ext cx="30265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3200" b="1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END</a:t>
                  </a:r>
                  <a:endParaRPr lang="it-IT" sz="3400" b="1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</p:grp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395B6BC5-3083-48AF-AFAB-DBFA7306D652}"/>
              </a:ext>
            </a:extLst>
          </p:cNvPr>
          <p:cNvGrpSpPr/>
          <p:nvPr/>
        </p:nvGrpSpPr>
        <p:grpSpPr>
          <a:xfrm>
            <a:off x="3969851" y="3953487"/>
            <a:ext cx="2793036" cy="1762399"/>
            <a:chOff x="4312751" y="3953487"/>
            <a:chExt cx="2793036" cy="1762399"/>
          </a:xfrm>
        </p:grpSpPr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id="{B63A6A3C-7D9E-9EF1-B839-3C5B46E70F91}"/>
                </a:ext>
              </a:extLst>
            </p:cNvPr>
            <p:cNvGrpSpPr/>
            <p:nvPr/>
          </p:nvGrpSpPr>
          <p:grpSpPr>
            <a:xfrm>
              <a:off x="4312751" y="3953487"/>
              <a:ext cx="2793036" cy="1762399"/>
              <a:chOff x="4722410" y="3531535"/>
              <a:chExt cx="2793036" cy="1762399"/>
            </a:xfrm>
          </p:grpSpPr>
          <p:pic>
            <p:nvPicPr>
              <p:cNvPr id="5" name="Elemento grafico 4" descr="Programmatrice con riempimento a tinta unita">
                <a:extLst>
                  <a:ext uri="{FF2B5EF4-FFF2-40B4-BE49-F238E27FC236}">
                    <a16:creationId xmlns:a16="http://schemas.microsoft.com/office/drawing/2014/main" id="{8296D89C-F18D-C640-8405-736877489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582" y="3531535"/>
                <a:ext cx="1435761" cy="1435761"/>
              </a:xfrm>
              <a:prstGeom prst="rect">
                <a:avLst/>
              </a:prstGeom>
            </p:spPr>
          </p:pic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EBF73DF-7AD7-BB44-BDB6-8422D2A07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2410" y="4955380"/>
                <a:ext cx="2793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DEVELOPER</a:t>
                </a:r>
                <a:endParaRPr lang="it-IT" sz="1200" b="1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F5A9B0F0-DB3B-474B-487B-B7A38205F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168" y="4004156"/>
              <a:ext cx="0" cy="1644169"/>
            </a:xfrm>
            <a:prstGeom prst="line">
              <a:avLst/>
            </a:prstGeom>
            <a:ln w="571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5CF2C925-A752-9A25-1AAD-748944BF1310}"/>
              </a:ext>
            </a:extLst>
          </p:cNvPr>
          <p:cNvGrpSpPr/>
          <p:nvPr/>
        </p:nvGrpSpPr>
        <p:grpSpPr>
          <a:xfrm>
            <a:off x="6727693" y="1373738"/>
            <a:ext cx="2537447" cy="1268664"/>
            <a:chOff x="7078076" y="1104406"/>
            <a:chExt cx="2537447" cy="126866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866C6C0-CA32-6C49-A6D2-7FF1A365F23B}"/>
                </a:ext>
              </a:extLst>
            </p:cNvPr>
            <p:cNvSpPr txBox="1"/>
            <p:nvPr/>
          </p:nvSpPr>
          <p:spPr>
            <a:xfrm>
              <a:off x="7098167" y="1104406"/>
              <a:ext cx="224525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50">
                  <a:solidFill>
                    <a:srgbClr val="4F000B"/>
                  </a:solidFill>
                  <a:latin typeface="Montserrat" panose="02000505000000020004" pitchFamily="2" charset="77"/>
                </a:rPr>
                <a:t>Execution Time </a:t>
              </a:r>
            </a:p>
          </p:txBody>
        </p:sp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1499625A-C58F-8FA5-0BB4-D0D42480C692}"/>
                </a:ext>
              </a:extLst>
            </p:cNvPr>
            <p:cNvGrpSpPr/>
            <p:nvPr/>
          </p:nvGrpSpPr>
          <p:grpSpPr>
            <a:xfrm>
              <a:off x="7606413" y="1275422"/>
              <a:ext cx="2009110" cy="980187"/>
              <a:chOff x="9781057" y="1186950"/>
              <a:chExt cx="2009110" cy="980187"/>
            </a:xfrm>
          </p:grpSpPr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8DDDB5D-DC12-942B-363A-162EB7D6DEAB}"/>
                  </a:ext>
                </a:extLst>
              </p:cNvPr>
              <p:cNvSpPr txBox="1"/>
              <p:nvPr/>
            </p:nvSpPr>
            <p:spPr>
              <a:xfrm>
                <a:off x="9781057" y="1186950"/>
                <a:ext cx="20091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8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</a:t>
                </a:r>
                <a:endParaRPr lang="it-IT" sz="20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0642A62C-8393-217E-D613-007633470267}"/>
                  </a:ext>
                </a:extLst>
              </p:cNvPr>
              <p:cNvSpPr txBox="1"/>
              <p:nvPr/>
            </p:nvSpPr>
            <p:spPr>
              <a:xfrm>
                <a:off x="9781057" y="1705472"/>
                <a:ext cx="1505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second</a:t>
                </a:r>
                <a:endParaRPr lang="it-IT" sz="105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96" name="Gruppo 95">
              <a:extLst>
                <a:ext uri="{FF2B5EF4-FFF2-40B4-BE49-F238E27FC236}">
                  <a16:creationId xmlns:a16="http://schemas.microsoft.com/office/drawing/2014/main" id="{EEB3635A-50FD-AD56-290D-D02F8464A97A}"/>
                </a:ext>
              </a:extLst>
            </p:cNvPr>
            <p:cNvGrpSpPr/>
            <p:nvPr/>
          </p:nvGrpSpPr>
          <p:grpSpPr>
            <a:xfrm rot="20003391">
              <a:off x="7078076" y="1357407"/>
              <a:ext cx="606256" cy="1015663"/>
              <a:chOff x="8548672" y="5376264"/>
              <a:chExt cx="606256" cy="1015663"/>
            </a:xfrm>
          </p:grpSpPr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9D8DBB0-6D22-FB42-BF87-1BDFDDE979BF}"/>
                  </a:ext>
                </a:extLst>
              </p:cNvPr>
              <p:cNvSpPr txBox="1"/>
              <p:nvPr/>
            </p:nvSpPr>
            <p:spPr>
              <a:xfrm>
                <a:off x="8548672" y="5376264"/>
                <a:ext cx="6062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6000">
                    <a:solidFill>
                      <a:srgbClr val="4F000B"/>
                    </a:solidFill>
                  </a:rPr>
                  <a:t>&lt;</a:t>
                </a:r>
              </a:p>
            </p:txBody>
          </p:sp>
          <p:cxnSp>
            <p:nvCxnSpPr>
              <p:cNvPr id="7" name="Connettore 1 6">
                <a:extLst>
                  <a:ext uri="{FF2B5EF4-FFF2-40B4-BE49-F238E27FC236}">
                    <a16:creationId xmlns:a16="http://schemas.microsoft.com/office/drawing/2014/main" id="{07588300-59EC-7341-AE90-2B47639D5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393" y="6014258"/>
                <a:ext cx="274320" cy="137160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599422C2-8367-51F9-07E4-9828076502A1}"/>
              </a:ext>
            </a:extLst>
          </p:cNvPr>
          <p:cNvGrpSpPr/>
          <p:nvPr/>
        </p:nvGrpSpPr>
        <p:grpSpPr>
          <a:xfrm>
            <a:off x="9294758" y="1259438"/>
            <a:ext cx="2425662" cy="1048370"/>
            <a:chOff x="9537738" y="1360088"/>
            <a:chExt cx="2425662" cy="1048370"/>
          </a:xfrm>
        </p:grpSpPr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C18BA743-C17D-3E4D-519A-7E6301D54C3F}"/>
                </a:ext>
              </a:extLst>
            </p:cNvPr>
            <p:cNvSpPr txBox="1"/>
            <p:nvPr/>
          </p:nvSpPr>
          <p:spPr>
            <a:xfrm>
              <a:off x="9537738" y="1360088"/>
              <a:ext cx="2425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For numbers up to</a:t>
              </a:r>
            </a:p>
          </p:txBody>
        </p: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1C827003-D72C-2299-12CB-03B741DD5239}"/>
                </a:ext>
              </a:extLst>
            </p:cNvPr>
            <p:cNvGrpSpPr/>
            <p:nvPr/>
          </p:nvGrpSpPr>
          <p:grpSpPr>
            <a:xfrm>
              <a:off x="9997701" y="1532445"/>
              <a:ext cx="1505736" cy="876013"/>
              <a:chOff x="9436737" y="1121164"/>
              <a:chExt cx="1505736" cy="876013"/>
            </a:xfrm>
          </p:grpSpPr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243266A3-E0D0-D10D-EA7E-6D852E2E0B18}"/>
                  </a:ext>
                </a:extLst>
              </p:cNvPr>
              <p:cNvSpPr txBox="1"/>
              <p:nvPr/>
            </p:nvSpPr>
            <p:spPr>
              <a:xfrm>
                <a:off x="9732572" y="1121164"/>
                <a:ext cx="91406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4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18</a:t>
                </a:r>
                <a:endParaRPr lang="it-IT" sz="20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C349DB4A-BBA3-7487-9CC2-07E9733F6187}"/>
                  </a:ext>
                </a:extLst>
              </p:cNvPr>
              <p:cNvSpPr txBox="1"/>
              <p:nvPr/>
            </p:nvSpPr>
            <p:spPr>
              <a:xfrm>
                <a:off x="9436737" y="1689400"/>
                <a:ext cx="1505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DIGITS</a:t>
                </a:r>
              </a:p>
            </p:txBody>
          </p:sp>
        </p:grpSp>
      </p:grp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39755E84-BCBF-F695-FB37-1641E7674A56}"/>
              </a:ext>
            </a:extLst>
          </p:cNvPr>
          <p:cNvSpPr txBox="1"/>
          <p:nvPr/>
        </p:nvSpPr>
        <p:spPr>
          <a:xfrm>
            <a:off x="8425900" y="2352242"/>
            <a:ext cx="416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e.g. </a:t>
            </a:r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BEFA38-44A2-5AA0-9909-B3A7532109E3}"/>
              </a:ext>
            </a:extLst>
          </p:cNvPr>
          <p:cNvSpPr txBox="1"/>
          <p:nvPr/>
        </p:nvSpPr>
        <p:spPr>
          <a:xfrm>
            <a:off x="6670548" y="3434537"/>
            <a:ext cx="2091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4F000B"/>
                </a:solidFill>
                <a:latin typeface="Montserrat" panose="02000505000000020004" pitchFamily="2" charset="77"/>
              </a:rPr>
              <a:t>DEVELOP A GPU VERSION THAT OUTPERFORMS THE CPU VERSION.</a:t>
            </a:r>
          </a:p>
        </p:txBody>
      </p:sp>
    </p:spTree>
    <p:extLst>
      <p:ext uri="{BB962C8B-B14F-4D97-AF65-F5344CB8AC3E}">
        <p14:creationId xmlns:p14="http://schemas.microsoft.com/office/powerpoint/2010/main" val="161540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 descr="Processore con riempimento a tinta unita">
            <a:extLst>
              <a:ext uri="{FF2B5EF4-FFF2-40B4-BE49-F238E27FC236}">
                <a16:creationId xmlns:a16="http://schemas.microsoft.com/office/drawing/2014/main" id="{32B2EF6A-762C-9D44-B7F9-C42D71EE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1760" y="1365806"/>
            <a:ext cx="4126388" cy="4126388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3EFC19-0498-3574-ACD2-2D135A2DA98E}"/>
              </a:ext>
            </a:extLst>
          </p:cNvPr>
          <p:cNvGrpSpPr/>
          <p:nvPr/>
        </p:nvGrpSpPr>
        <p:grpSpPr>
          <a:xfrm>
            <a:off x="1082967" y="2301259"/>
            <a:ext cx="6292266" cy="2064983"/>
            <a:chOff x="1168692" y="2058413"/>
            <a:chExt cx="6292266" cy="2064983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62356A7-C3AC-414A-A36D-743F41E1CB27}"/>
                </a:ext>
              </a:extLst>
            </p:cNvPr>
            <p:cNvSpPr txBox="1"/>
            <p:nvPr/>
          </p:nvSpPr>
          <p:spPr>
            <a:xfrm>
              <a:off x="2533728" y="2058413"/>
              <a:ext cx="350608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500" b="1" dirty="0">
                  <a:solidFill>
                    <a:schemeClr val="bg1"/>
                  </a:solidFill>
                  <a:latin typeface="Montserrat" pitchFamily="2" charset="77"/>
                </a:rPr>
                <a:t>CPU</a:t>
              </a:r>
              <a:endParaRPr lang="it-IT" sz="11500" b="1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51D1ED5-8A9D-3D46-B89E-A0F209CE09F5}"/>
                </a:ext>
              </a:extLst>
            </p:cNvPr>
            <p:cNvSpPr txBox="1"/>
            <p:nvPr/>
          </p:nvSpPr>
          <p:spPr>
            <a:xfrm>
              <a:off x="1168692" y="3630953"/>
              <a:ext cx="629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600">
                  <a:solidFill>
                    <a:schemeClr val="bg1"/>
                  </a:solidFill>
                  <a:latin typeface="Montserrat" pitchFamily="2" charset="77"/>
                </a:rPr>
                <a:t>IMPLEMENTATION</a:t>
              </a:r>
              <a:endParaRPr lang="it-IT" sz="2600"/>
            </a:p>
          </p:txBody>
        </p:sp>
      </p:grpSp>
    </p:spTree>
    <p:extLst>
      <p:ext uri="{BB962C8B-B14F-4D97-AF65-F5344CB8AC3E}">
        <p14:creationId xmlns:p14="http://schemas.microsoft.com/office/powerpoint/2010/main" val="395612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3EFC19-0498-3574-ACD2-2D135A2DA98E}"/>
              </a:ext>
            </a:extLst>
          </p:cNvPr>
          <p:cNvGrpSpPr/>
          <p:nvPr/>
        </p:nvGrpSpPr>
        <p:grpSpPr>
          <a:xfrm>
            <a:off x="1082967" y="2301259"/>
            <a:ext cx="6292266" cy="2064983"/>
            <a:chOff x="1168692" y="2058413"/>
            <a:chExt cx="6292266" cy="2064983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62356A7-C3AC-414A-A36D-743F41E1CB27}"/>
                </a:ext>
              </a:extLst>
            </p:cNvPr>
            <p:cNvSpPr txBox="1"/>
            <p:nvPr/>
          </p:nvSpPr>
          <p:spPr>
            <a:xfrm>
              <a:off x="2533728" y="2058413"/>
              <a:ext cx="356219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500" b="1" dirty="0">
                  <a:solidFill>
                    <a:schemeClr val="bg1"/>
                  </a:solidFill>
                  <a:latin typeface="Montserrat" pitchFamily="2" charset="77"/>
                </a:rPr>
                <a:t>GPU</a:t>
              </a:r>
              <a:endParaRPr lang="it-IT" sz="11500" b="1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51D1ED5-8A9D-3D46-B89E-A0F209CE09F5}"/>
                </a:ext>
              </a:extLst>
            </p:cNvPr>
            <p:cNvSpPr txBox="1"/>
            <p:nvPr/>
          </p:nvSpPr>
          <p:spPr>
            <a:xfrm>
              <a:off x="1168692" y="3630953"/>
              <a:ext cx="629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600">
                  <a:solidFill>
                    <a:schemeClr val="bg1"/>
                  </a:solidFill>
                  <a:latin typeface="Montserrat" pitchFamily="2" charset="77"/>
                </a:rPr>
                <a:t>IMPLEMENTATION</a:t>
              </a:r>
              <a:endParaRPr lang="it-IT" sz="2600"/>
            </a:p>
          </p:txBody>
        </p:sp>
      </p:grpSp>
      <p:pic>
        <p:nvPicPr>
          <p:cNvPr id="13" name="Immagine 12" descr="Immagine che contiene simbolo, Elementi grafici, logo, schermata&#10;&#10;Descrizione generata automaticamente">
            <a:extLst>
              <a:ext uri="{FF2B5EF4-FFF2-40B4-BE49-F238E27FC236}">
                <a16:creationId xmlns:a16="http://schemas.microsoft.com/office/drawing/2014/main" id="{5B75D7D9-63C3-703E-EE33-FBEBAAA8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18"/>
          <a:stretch/>
        </p:blipFill>
        <p:spPr>
          <a:xfrm>
            <a:off x="6839106" y="2118749"/>
            <a:ext cx="3471696" cy="26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24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206</Words>
  <Application>Microsoft Office PowerPoint</Application>
  <PresentationFormat>Widescreen</PresentationFormat>
  <Paragraphs>83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Brush Script MT</vt:lpstr>
      <vt:lpstr>Cambria Math</vt:lpstr>
      <vt:lpstr>Courier</vt:lpstr>
      <vt:lpstr>Montserrat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2</cp:revision>
  <dcterms:created xsi:type="dcterms:W3CDTF">2024-05-28T11:09:34Z</dcterms:created>
  <dcterms:modified xsi:type="dcterms:W3CDTF">2024-05-28T12:42:13Z</dcterms:modified>
</cp:coreProperties>
</file>