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61" r:id="rId2"/>
    <p:sldId id="371" r:id="rId3"/>
    <p:sldId id="372" r:id="rId4"/>
    <p:sldId id="373" r:id="rId5"/>
    <p:sldId id="374" r:id="rId6"/>
    <p:sldId id="338" r:id="rId7"/>
    <p:sldId id="266" r:id="rId8"/>
    <p:sldId id="267" r:id="rId9"/>
    <p:sldId id="268" r:id="rId10"/>
    <p:sldId id="269" r:id="rId11"/>
    <p:sldId id="270" r:id="rId12"/>
    <p:sldId id="265" r:id="rId13"/>
    <p:sldId id="271" r:id="rId14"/>
    <p:sldId id="335" r:id="rId15"/>
    <p:sldId id="278" r:id="rId16"/>
    <p:sldId id="290" r:id="rId17"/>
    <p:sldId id="285" r:id="rId18"/>
    <p:sldId id="294" r:id="rId19"/>
    <p:sldId id="283" r:id="rId20"/>
    <p:sldId id="298" r:id="rId21"/>
    <p:sldId id="295" r:id="rId22"/>
    <p:sldId id="337" r:id="rId23"/>
    <p:sldId id="307" r:id="rId24"/>
    <p:sldId id="304" r:id="rId25"/>
    <p:sldId id="339" r:id="rId26"/>
    <p:sldId id="340" r:id="rId27"/>
    <p:sldId id="341" r:id="rId28"/>
    <p:sldId id="318" r:id="rId29"/>
    <p:sldId id="324" r:id="rId30"/>
    <p:sldId id="325" r:id="rId31"/>
    <p:sldId id="326" r:id="rId32"/>
    <p:sldId id="327" r:id="rId33"/>
    <p:sldId id="328" r:id="rId34"/>
    <p:sldId id="329" r:id="rId35"/>
    <p:sldId id="313" r:id="rId36"/>
    <p:sldId id="312" r:id="rId37"/>
    <p:sldId id="316" r:id="rId38"/>
    <p:sldId id="317" r:id="rId39"/>
    <p:sldId id="331" r:id="rId40"/>
    <p:sldId id="330" r:id="rId41"/>
    <p:sldId id="350" r:id="rId42"/>
    <p:sldId id="354" r:id="rId43"/>
    <p:sldId id="351" r:id="rId44"/>
    <p:sldId id="333" r:id="rId45"/>
    <p:sldId id="332" r:id="rId46"/>
    <p:sldId id="336" r:id="rId47"/>
    <p:sldId id="356" r:id="rId48"/>
    <p:sldId id="355" r:id="rId49"/>
    <p:sldId id="334" r:id="rId50"/>
    <p:sldId id="349" r:id="rId51"/>
    <p:sldId id="352" r:id="rId52"/>
    <p:sldId id="345" r:id="rId53"/>
    <p:sldId id="344" r:id="rId54"/>
    <p:sldId id="362" r:id="rId55"/>
    <p:sldId id="364" r:id="rId56"/>
    <p:sldId id="365" r:id="rId57"/>
    <p:sldId id="359" r:id="rId58"/>
    <p:sldId id="360" r:id="rId59"/>
    <p:sldId id="363" r:id="rId60"/>
    <p:sldId id="361" r:id="rId61"/>
    <p:sldId id="366" r:id="rId62"/>
    <p:sldId id="367" r:id="rId63"/>
    <p:sldId id="348" r:id="rId64"/>
    <p:sldId id="368" r:id="rId65"/>
    <p:sldId id="342" r:id="rId66"/>
    <p:sldId id="369" r:id="rId67"/>
    <p:sldId id="370" r:id="rId68"/>
    <p:sldId id="375" r:id="rId69"/>
    <p:sldId id="376" r:id="rId70"/>
    <p:sldId id="343" r:id="rId71"/>
    <p:sldId id="377" r:id="rId7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Orlandini" initials="AO" lastIdx="1" clrIdx="0">
    <p:extLst>
      <p:ext uri="{19B8F6BF-5375-455C-9EA6-DF929625EA0E}">
        <p15:presenceInfo xmlns:p15="http://schemas.microsoft.com/office/powerpoint/2012/main" userId="S::a.orlandini10@studenti.unipi.it::6dec6f2b-d018-4804-aebf-06b6695ac0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00B"/>
    <a:srgbClr val="FFFFFF"/>
    <a:srgbClr val="FF9B54"/>
    <a:srgbClr val="720026"/>
    <a:srgbClr val="CE4257"/>
    <a:srgbClr val="000000"/>
    <a:srgbClr val="FF7F51"/>
    <a:srgbClr val="4E4F52"/>
    <a:srgbClr val="47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F85C1-0792-DA40-BE43-6B96113AE234}" v="5" dt="2024-05-29T16:29:14.838"/>
    <p1510:client id="{8E2C5405-FAA2-4C9F-A322-23B9E774A07A}" v="1306" dt="2024-05-29T16:32:16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26" autoAdjust="0"/>
  </p:normalViewPr>
  <p:slideViewPr>
    <p:cSldViewPr snapToGrid="0">
      <p:cViewPr varScale="1">
        <p:scale>
          <a:sx n="111" d="100"/>
          <a:sy n="111" d="100"/>
        </p:scale>
        <p:origin x="2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F000B"/>
            </a:solidFill>
            <a:ln cap="rnd">
              <a:solidFill>
                <a:srgbClr val="4F000B"/>
              </a:solidFill>
              <a:round/>
            </a:ln>
            <a:effectLst/>
          </c:spPr>
          <c:invertIfNegative val="0"/>
          <c:cat>
            <c:numRef>
              <c:f>Foglio1!$H$3:$H$15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Foglio1!$I$3:$I$15</c:f>
              <c:numCache>
                <c:formatCode>General</c:formatCode>
                <c:ptCount val="13"/>
                <c:pt idx="0">
                  <c:v>2.5623100100000001E-2</c:v>
                </c:pt>
                <c:pt idx="1">
                  <c:v>1.6102600000000002E-2</c:v>
                </c:pt>
                <c:pt idx="2">
                  <c:v>2.66494E-2</c:v>
                </c:pt>
                <c:pt idx="3">
                  <c:v>1.7017999999999998E-2</c:v>
                </c:pt>
                <c:pt idx="4">
                  <c:v>1.3273399999999999E-2</c:v>
                </c:pt>
                <c:pt idx="5">
                  <c:v>2.6722699999999999E-2</c:v>
                </c:pt>
                <c:pt idx="6">
                  <c:v>1.3333100000000001E-2</c:v>
                </c:pt>
                <c:pt idx="7">
                  <c:v>4.0431500000000002E-2</c:v>
                </c:pt>
                <c:pt idx="8">
                  <c:v>7.98373E-2</c:v>
                </c:pt>
                <c:pt idx="9">
                  <c:v>2.7382099999999999E-2</c:v>
                </c:pt>
                <c:pt idx="10">
                  <c:v>0.107569</c:v>
                </c:pt>
                <c:pt idx="11">
                  <c:v>8.3976599999999998E-2</c:v>
                </c:pt>
                <c:pt idx="12">
                  <c:v>0.10972179999999999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3-7C45-978A-C15A6B568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2"/>
        <c:axId val="952507312"/>
        <c:axId val="952507792"/>
      </c:barChart>
      <c:catAx>
        <c:axId val="95250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F000B"/>
                </a:solidFill>
                <a:latin typeface="Montserrat" pitchFamily="2" charset="77"/>
                <a:ea typeface="+mn-ea"/>
                <a:cs typeface="+mn-cs"/>
              </a:defRPr>
            </a:pPr>
            <a:endParaRPr lang="it-IT"/>
          </a:p>
        </c:txPr>
        <c:crossAx val="952507792"/>
        <c:crosses val="autoZero"/>
        <c:auto val="1"/>
        <c:lblAlgn val="ctr"/>
        <c:lblOffset val="100"/>
        <c:noMultiLvlLbl val="0"/>
      </c:catAx>
      <c:valAx>
        <c:axId val="952507792"/>
        <c:scaling>
          <c:orientation val="minMax"/>
        </c:scaling>
        <c:delete val="0"/>
        <c:axPos val="l"/>
        <c:majorGridlines>
          <c:spPr>
            <a:ln w="9525" cap="rnd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F000B"/>
                </a:solidFill>
                <a:latin typeface="Montserrat" pitchFamily="2" charset="77"/>
                <a:ea typeface="+mn-ea"/>
                <a:cs typeface="+mn-cs"/>
              </a:defRPr>
            </a:pPr>
            <a:endParaRPr lang="it-IT"/>
          </a:p>
        </c:txPr>
        <c:crossAx val="95250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2AFD-2454-8441-96CC-F75737BAD70B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453F-AEE5-894D-89C9-D31E38EFA5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40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1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15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6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1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48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89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20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1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64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50990-B543-D240-83EA-B6EB5F49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12FD9B-63B1-2E42-A837-683C7B0E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362DEF-83E1-7F4A-946E-952C059B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B2A3BD-0AEF-6544-A08D-DFE6C436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863F8D-C5F9-4E46-B891-BAD78E50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42B44-77E1-7848-B28B-621AF583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782C22-81B6-C54A-BCBF-D25179B9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F6AD26-5CD9-DA47-993D-175379BE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4194DE-707F-A44B-A224-500A64BB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10D882-A9A2-6E40-9A51-36ECD686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58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A8305E-4BA3-6249-9AD1-8666A1E0F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40E9E9-DD0C-0240-BAFC-EFBC3D64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726B28-4DAC-9B41-860C-987CA653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7D8EFE-D41F-1443-B75E-EF2AF58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8F8272-66ED-3F4B-A9E3-43083022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0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5E798-7AB0-EC48-9653-C7A75F4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8816C9-D175-D64A-9B7B-42CE9DDA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B01124-F0A5-7C4B-9567-9FEDEDDD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0AD8FC-5604-D441-B010-87447429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8AC77-ED1E-C443-BC8F-F370976E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07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DA722-AA64-3443-9568-A16B1EDE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BCE52D-C8D6-8C44-BDCD-9D9630FF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8868A-75A4-1A44-944E-91C74AEC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0DD8B5-D63C-0D4D-B68D-BE20CB8C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3C0D5D-D10F-8D43-906C-30FAB095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CE9DF-8A5A-BC4A-AD07-94BEE56F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F93589-6FF8-A74D-8A13-E0A5D9C94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1958BB-FF21-4B43-AAD8-B29442F2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673B0A-F4E8-C247-AB10-FFB6DA6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FB8D2E-D43E-E54A-BFA6-EAED549D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8222C1-D416-6445-AB65-AD9178AA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9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71AEE-8714-C14B-BE88-E340A192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D34A31-5104-DB45-8B81-AFDE9DFC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4AA873-1B02-CF47-829A-1FBEBED2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72D4D4-F750-1240-B43D-B17B8C862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5550A9-1389-9F4C-9D78-CC3830FAC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DEC37A-EE2C-6F4D-AD26-E1C78861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96BCAA-5F29-F64A-A5CC-08382B31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31FC55-B2FB-204E-BEE7-FB8909BF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42207-D4C3-D843-B3A1-DDBC5237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D82D25-75E2-9C41-9D03-28E1B254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03BF97-D6F8-2749-AC72-B6EB5F01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20D5A4-FED1-1A42-9E54-C86EA256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81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14F5BD-4591-AC4C-9F32-00C9E426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56F3F0D-3F9E-AC47-B313-5215DB4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060D26-1E17-9A4C-BBDD-D1C09FE1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7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52AE0-A40D-884D-B26F-4ABD3420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D7DBF-7DE1-454D-895A-A8F33DB9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38ED2-4ABB-6247-945F-8685420B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2AF70C-584A-D643-B4CC-7E5B1606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F98ECA-849A-C341-B22F-5F212AE9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BA04F2-478B-3148-99C5-76835C8F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50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802E-7FC5-2E49-BF78-BC167D00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30C888-1BFC-C642-BDF7-33593C7A8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121B75-4DDF-EE4B-AEBB-20A0F81E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A2EFB1-48C3-0648-8EDD-6F73683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32E6EC-251A-5B4D-9657-1979B9D4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6EC461-EE0F-1F42-83BD-E0ACCCD3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4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FF85D85-0DC3-504B-A138-DB9083F0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D6F865-DCA2-E24D-9240-B1BC6681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FC0E1C-12C9-B340-B767-9D39A94B0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DF9E-C287-C54E-B0CF-C9082E5735B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62D7D-49D7-FF41-BB18-1E7AB3F6A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33BCD8-210E-4041-83B4-25E740F40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.svg"/><Relationship Id="rId7" Type="http://schemas.openxmlformats.org/officeDocument/2006/relationships/image" Target="../media/image66.svg"/><Relationship Id="rId12" Type="http://schemas.openxmlformats.org/officeDocument/2006/relationships/image" Target="../media/image7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svg"/><Relationship Id="rId5" Type="http://schemas.openxmlformats.org/officeDocument/2006/relationships/image" Target="../media/image10.svg"/><Relationship Id="rId10" Type="http://schemas.openxmlformats.org/officeDocument/2006/relationships/image" Target="../media/image69.png"/><Relationship Id="rId4" Type="http://schemas.openxmlformats.org/officeDocument/2006/relationships/image" Target="../media/image9.png"/><Relationship Id="rId9" Type="http://schemas.openxmlformats.org/officeDocument/2006/relationships/image" Target="../media/image68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Relationship Id="rId9" Type="http://schemas.openxmlformats.org/officeDocument/2006/relationships/image" Target="../media/image17.sv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E987CD-6A5F-B661-1D49-495E14EB7C9C}"/>
              </a:ext>
            </a:extLst>
          </p:cNvPr>
          <p:cNvSpPr txBox="1">
            <a:spLocks/>
          </p:cNvSpPr>
          <p:nvPr/>
        </p:nvSpPr>
        <p:spPr>
          <a:xfrm>
            <a:off x="-110066" y="-135469"/>
            <a:ext cx="1261533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>
                <a:solidFill>
                  <a:srgbClr val="FFFFFF">
                    <a:alpha val="8000"/>
                  </a:srgbClr>
                </a:solidFill>
                <a:latin typeface="Montserrat" panose="02000505000000020004" pitchFamily="2" charset="77"/>
              </a:rPr>
              <a:t>2138092183821093809128398129083901280931902830912809380912839812093809128381283901920839128093109283901820938192083901289038910283981209389012039219083091820398210983091283901829038842387489257894385734857834758943789574374857348432848234082342934253253248902839428930248209483294832934829738742387428374329082490370234729073290290423740927492904723904732904379023728374238741902839218423874892578943857348578347589437895743748573484328482340823429342432632489028394289302482094832948329348297387423874283743290824903702347290732902904237409274929047239047329043790237283742387419028392184238748925789438573485783475894378957437485734843284823408234293427327324890283942893024820948329483293482973874238742837432908249037023472907329029042374092749290472390473290437902372837423874190283921842387489257894385734857834758943789574374857348432848234082342934233273248902839428930248209483294832934829738742387428374329082490370234729073290290423740927492904723904732904379023728374233728374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33F92-46A0-7448-D7D8-F2858D1D9D23}"/>
              </a:ext>
            </a:extLst>
          </p:cNvPr>
          <p:cNvSpPr txBox="1"/>
          <p:nvPr/>
        </p:nvSpPr>
        <p:spPr>
          <a:xfrm>
            <a:off x="2902145" y="2327804"/>
            <a:ext cx="6387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>
                <a:solidFill>
                  <a:schemeClr val="bg1"/>
                </a:solidFill>
                <a:latin typeface="Montserrat" panose="02000505000000020004" pitchFamily="2" charset="77"/>
              </a:rPr>
              <a:t>INTEGER FACTORIZATION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6E941-498E-C08C-C421-C8DE78E68550}"/>
              </a:ext>
            </a:extLst>
          </p:cNvPr>
          <p:cNvSpPr txBox="1"/>
          <p:nvPr/>
        </p:nvSpPr>
        <p:spPr>
          <a:xfrm>
            <a:off x="3518138" y="743570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anose="02000505000000020004" pitchFamily="2" charset="77"/>
              </a:rPr>
              <a:t>COMPUTER ARCHITECTURE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B397BC3-7CEE-0C0C-CEBC-6600B126DFA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B2AB4F14-018A-A1D9-5F68-FDCB0B4A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34CC5A4-B4B4-473B-3EDD-DA83491E8ABC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chemeClr val="bg1"/>
                  </a:solidFill>
                  <a:latin typeface="Montserrat" panose="02000505000000020004" pitchFamily="2" charset="77"/>
                </a:rPr>
                <a:t>University of Pisa</a:t>
              </a: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1C1B7D-922A-CA35-5C2D-3D7A5CDA776B}"/>
              </a:ext>
            </a:extLst>
          </p:cNvPr>
          <p:cNvSpPr txBox="1"/>
          <p:nvPr/>
        </p:nvSpPr>
        <p:spPr>
          <a:xfrm>
            <a:off x="3518137" y="1992800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  <a:latin typeface="Montserrat" panose="02000505000000020004" pitchFamily="2" charset="77"/>
              </a:rPr>
              <a:t>PROJECT DISCUSSION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1D6684B-BD41-A5E5-8589-D218ABCF6A37}"/>
              </a:ext>
            </a:extLst>
          </p:cNvPr>
          <p:cNvGrpSpPr/>
          <p:nvPr/>
        </p:nvGrpSpPr>
        <p:grpSpPr>
          <a:xfrm>
            <a:off x="605075" y="4256352"/>
            <a:ext cx="2684252" cy="864811"/>
            <a:chOff x="458636" y="4195298"/>
            <a:chExt cx="2684252" cy="86481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8AEA50E-7A42-144D-2A2E-1FF8396790CC}"/>
                </a:ext>
              </a:extLst>
            </p:cNvPr>
            <p:cNvSpPr txBox="1"/>
            <p:nvPr/>
          </p:nvSpPr>
          <p:spPr>
            <a:xfrm>
              <a:off x="475888" y="4598444"/>
              <a:ext cx="2569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COSIMO PRETE</a:t>
              </a:r>
            </a:p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DI TECCO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8DE859A-0907-92D1-B634-90EC1BDF9FB1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D6CF6A-C86D-EFE4-D4AA-C3C5AAAA482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PROFESSORS</a:t>
                </a:r>
              </a:p>
            </p:txBody>
          </p: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A5CD6B72-EBAF-C41A-7831-C6DFCBA31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4026" y="4294401"/>
                <a:ext cx="1482077" cy="520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33E1234-612C-2B65-FFC3-FC240DCCDBF4}"/>
              </a:ext>
            </a:extLst>
          </p:cNvPr>
          <p:cNvSpPr txBox="1"/>
          <p:nvPr/>
        </p:nvSpPr>
        <p:spPr>
          <a:xfrm>
            <a:off x="3518136" y="423955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COMPUTER ENGINEERING MASTER DEGREE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191C58E-E9DA-308C-1DAC-AE0FEEDC316F}"/>
              </a:ext>
            </a:extLst>
          </p:cNvPr>
          <p:cNvGrpSpPr/>
          <p:nvPr/>
        </p:nvGrpSpPr>
        <p:grpSpPr>
          <a:xfrm>
            <a:off x="9507748" y="4251148"/>
            <a:ext cx="2684252" cy="870015"/>
            <a:chOff x="458636" y="4195298"/>
            <a:chExt cx="2684252" cy="870015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94A87AF-E5FC-3791-DDB9-D542E9FEA42B}"/>
                </a:ext>
              </a:extLst>
            </p:cNvPr>
            <p:cNvSpPr txBox="1"/>
            <p:nvPr/>
          </p:nvSpPr>
          <p:spPr>
            <a:xfrm>
              <a:off x="554245" y="4603648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GIOVANNI LIGATO</a:t>
              </a:r>
              <a:b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</a:br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ALICE ORLANDINI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496A3DB7-0E5A-21F6-BFE6-EDE12046FD9C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CD9A062-0DA3-5619-C837-FFCE32F94CE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GROUP MEMBERS</a:t>
                </a:r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64F27925-9836-7E03-C199-02386AE3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20085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06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330988" y="356073"/>
            <a:ext cx="5600890" cy="882272"/>
            <a:chOff x="1240367" y="680290"/>
            <a:chExt cx="5600890" cy="882272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7" y="680290"/>
              <a:ext cx="55935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8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7687" y="1162452"/>
              <a:ext cx="5593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251215" y="2227813"/>
            <a:ext cx="55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2400" b="1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3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5BD684-142A-63D6-9022-5D01755A4826}"/>
              </a:ext>
            </a:extLst>
          </p:cNvPr>
          <p:cNvSpPr txBox="1"/>
          <p:nvPr/>
        </p:nvSpPr>
        <p:spPr>
          <a:xfrm>
            <a:off x="0" y="3525381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«Every positive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3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as a product of </a:t>
            </a:r>
            <a:r>
              <a:rPr lang="it-IT" sz="2300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E8B90D-1EC6-7FB9-0CB9-5E29374ED7B3}"/>
              </a:ext>
            </a:extLst>
          </p:cNvPr>
          <p:cNvGrpSpPr/>
          <p:nvPr/>
        </p:nvGrpSpPr>
        <p:grpSpPr>
          <a:xfrm>
            <a:off x="6095999" y="208561"/>
            <a:ext cx="6103320" cy="776027"/>
            <a:chOff x="6095999" y="503838"/>
            <a:chExt cx="6103320" cy="77602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1CE16EE-080A-3240-9978-D853A4F411FD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867E97-ABBF-B222-08B9-BBF4022790C9}"/>
                </a:ext>
              </a:extLst>
            </p:cNvPr>
            <p:cNvSpPr txBox="1"/>
            <p:nvPr/>
          </p:nvSpPr>
          <p:spPr>
            <a:xfrm>
              <a:off x="6103320" y="910533"/>
              <a:ext cx="609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SERIAL</a:t>
              </a:r>
              <a:endParaRPr lang="it-IT" sz="32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0EAB9-F4F4-5467-AB7C-BDC01E21603B}"/>
              </a:ext>
            </a:extLst>
          </p:cNvPr>
          <p:cNvSpPr txBox="1"/>
          <p:nvPr/>
        </p:nvSpPr>
        <p:spPr>
          <a:xfrm>
            <a:off x="7231757" y="296805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6CAF46-A4FE-772F-060B-2D35C8B4C19E}"/>
              </a:ext>
            </a:extLst>
          </p:cNvPr>
          <p:cNvSpPr txBox="1"/>
          <p:nvPr/>
        </p:nvSpPr>
        <p:spPr>
          <a:xfrm>
            <a:off x="7729879" y="3481105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84AA33-DC24-F174-6333-481AC70F33E8}"/>
              </a:ext>
            </a:extLst>
          </p:cNvPr>
          <p:cNvSpPr txBox="1"/>
          <p:nvPr/>
        </p:nvSpPr>
        <p:spPr>
          <a:xfrm>
            <a:off x="7729750" y="386860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B7C28B-EFCC-77E1-0BDF-338D0CC64F78}"/>
              </a:ext>
            </a:extLst>
          </p:cNvPr>
          <p:cNvSpPr txBox="1"/>
          <p:nvPr/>
        </p:nvSpPr>
        <p:spPr>
          <a:xfrm>
            <a:off x="6737663" y="1275235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N :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4AE94E-F5DA-D4C9-4674-3312CE35C7F8}"/>
              </a:ext>
            </a:extLst>
          </p:cNvPr>
          <p:cNvSpPr txBox="1"/>
          <p:nvPr/>
        </p:nvSpPr>
        <p:spPr>
          <a:xfrm>
            <a:off x="6737663" y="1025341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INPUT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9A4CE4-4094-49CF-AD8A-AACCDD97B63F}"/>
              </a:ext>
            </a:extLst>
          </p:cNvPr>
          <p:cNvCxnSpPr/>
          <p:nvPr/>
        </p:nvCxnSpPr>
        <p:spPr>
          <a:xfrm>
            <a:off x="7055302" y="2968057"/>
            <a:ext cx="0" cy="17001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F2635C3-6777-55DD-D0D1-911009E1668D}"/>
              </a:ext>
            </a:extLst>
          </p:cNvPr>
          <p:cNvCxnSpPr>
            <a:cxnSpLocks/>
          </p:cNvCxnSpPr>
          <p:nvPr/>
        </p:nvCxnSpPr>
        <p:spPr>
          <a:xfrm>
            <a:off x="7523082" y="3421517"/>
            <a:ext cx="0" cy="993422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6F8B1F-021E-5FBF-FBE3-BFF81AD4548E}"/>
              </a:ext>
            </a:extLst>
          </p:cNvPr>
          <p:cNvSpPr txBox="1"/>
          <p:nvPr/>
        </p:nvSpPr>
        <p:spPr>
          <a:xfrm>
            <a:off x="6760372" y="4771770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≠ 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BB0504-42D4-27B7-81C0-A0CE742F70D7}"/>
              </a:ext>
            </a:extLst>
          </p:cNvPr>
          <p:cNvSpPr txBox="1"/>
          <p:nvPr/>
        </p:nvSpPr>
        <p:spPr>
          <a:xfrm>
            <a:off x="7285397" y="5253446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DABB313-355A-A4E0-6BC3-B36F8CF2AA75}"/>
              </a:ext>
            </a:extLst>
          </p:cNvPr>
          <p:cNvCxnSpPr>
            <a:cxnSpLocks/>
          </p:cNvCxnSpPr>
          <p:nvPr/>
        </p:nvCxnSpPr>
        <p:spPr>
          <a:xfrm>
            <a:off x="7055302" y="5213268"/>
            <a:ext cx="0" cy="443419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8F0FAFE-639C-4D4D-BA92-B3B1C9F1471B}"/>
              </a:ext>
            </a:extLst>
          </p:cNvPr>
          <p:cNvSpPr txBox="1"/>
          <p:nvPr/>
        </p:nvSpPr>
        <p:spPr>
          <a:xfrm>
            <a:off x="8965505" y="2285540"/>
            <a:ext cx="453970" cy="322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. . .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727EDBEE-09B5-EE40-9ABA-D69608F174F8}"/>
              </a:ext>
            </a:extLst>
          </p:cNvPr>
          <p:cNvCxnSpPr>
            <a:cxnSpLocks/>
          </p:cNvCxnSpPr>
          <p:nvPr/>
        </p:nvCxnSpPr>
        <p:spPr>
          <a:xfrm flipV="1">
            <a:off x="6882474" y="2497825"/>
            <a:ext cx="1907064" cy="5418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7725ED-DD95-D746-ADEC-6912FBB627DE}"/>
              </a:ext>
            </a:extLst>
          </p:cNvPr>
          <p:cNvSpPr txBox="1"/>
          <p:nvPr/>
        </p:nvSpPr>
        <p:spPr>
          <a:xfrm>
            <a:off x="6737663" y="2485633"/>
            <a:ext cx="320922" cy="36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1DC51EEB-8BE5-C940-A46C-F138F212D30A}"/>
              </a:ext>
            </a:extLst>
          </p:cNvPr>
          <p:cNvCxnSpPr>
            <a:cxnSpLocks/>
          </p:cNvCxnSpPr>
          <p:nvPr/>
        </p:nvCxnSpPr>
        <p:spPr>
          <a:xfrm>
            <a:off x="9566267" y="2497825"/>
            <a:ext cx="2087558" cy="0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DF7D322-0906-CA40-A76F-4F96831B018F}"/>
              </a:ext>
            </a:extLst>
          </p:cNvPr>
          <p:cNvCxnSpPr>
            <a:cxnSpLocks/>
          </p:cNvCxnSpPr>
          <p:nvPr/>
        </p:nvCxnSpPr>
        <p:spPr>
          <a:xfrm>
            <a:off x="6884401" y="2070451"/>
            <a:ext cx="0" cy="317758"/>
          </a:xfrm>
          <a:prstGeom prst="straightConnector1">
            <a:avLst/>
          </a:prstGeom>
          <a:ln w="28575" cap="rnd">
            <a:solidFill>
              <a:srgbClr val="4F000B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6E754F-FFBB-B81C-F998-B367F564CE6D}"/>
              </a:ext>
            </a:extLst>
          </p:cNvPr>
          <p:cNvSpPr txBox="1"/>
          <p:nvPr/>
        </p:nvSpPr>
        <p:spPr>
          <a:xfrm>
            <a:off x="7171112" y="1276115"/>
            <a:ext cx="67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35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5B7E52-2A61-8D0A-5299-7C9F927ABE1B}"/>
              </a:ext>
            </a:extLst>
          </p:cNvPr>
          <p:cNvGrpSpPr/>
          <p:nvPr/>
        </p:nvGrpSpPr>
        <p:grpSpPr>
          <a:xfrm>
            <a:off x="11039856" y="2427302"/>
            <a:ext cx="760272" cy="490305"/>
            <a:chOff x="11125581" y="2427302"/>
            <a:chExt cx="760272" cy="490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9BB206D9-033B-BF47-8825-674C18FE9A23}"/>
                    </a:ext>
                  </a:extLst>
                </p:cNvPr>
                <p:cNvSpPr txBox="1"/>
                <p:nvPr/>
              </p:nvSpPr>
              <p:spPr>
                <a:xfrm>
                  <a:off x="11125581" y="2427302"/>
                  <a:ext cx="760272" cy="442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it-IT" sz="200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2000" b="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rad>
                      </m:oMath>
                    </m:oMathPara>
                  </a14:m>
                  <a:endParaRPr lang="it-IT" sz="2000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mc:Choice>
          <mc:Fallback xmlns="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9BB206D9-033B-BF47-8825-674C18FE9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581" y="2427302"/>
                  <a:ext cx="760272" cy="4427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1BFD8EC-8217-4645-858E-97A4BA0C1918}"/>
                </a:ext>
              </a:extLst>
            </p:cNvPr>
            <p:cNvSpPr txBox="1"/>
            <p:nvPr/>
          </p:nvSpPr>
          <p:spPr>
            <a:xfrm>
              <a:off x="11322878" y="254827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140</a:t>
              </a:r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43B6138-DDDC-CD42-84AF-07C09D105FE9}"/>
              </a:ext>
            </a:extLst>
          </p:cNvPr>
          <p:cNvSpPr txBox="1"/>
          <p:nvPr/>
        </p:nvSpPr>
        <p:spPr>
          <a:xfrm>
            <a:off x="6694183" y="1777797"/>
            <a:ext cx="37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A6CE434-0030-8047-84B7-E39BDA989763}"/>
              </a:ext>
            </a:extLst>
          </p:cNvPr>
          <p:cNvSpPr txBox="1"/>
          <p:nvPr/>
        </p:nvSpPr>
        <p:spPr>
          <a:xfrm>
            <a:off x="6737662" y="6176620"/>
            <a:ext cx="53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 : 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D0A88EB-0D4F-294D-A1C2-6A00416F90FB}"/>
              </a:ext>
            </a:extLst>
          </p:cNvPr>
          <p:cNvSpPr txBox="1"/>
          <p:nvPr/>
        </p:nvSpPr>
        <p:spPr>
          <a:xfrm>
            <a:off x="6737663" y="5926726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OUTPUT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CD5FAFC-81CD-7142-A4DB-1B10E268BBB8}"/>
              </a:ext>
            </a:extLst>
          </p:cNvPr>
          <p:cNvSpPr txBox="1"/>
          <p:nvPr/>
        </p:nvSpPr>
        <p:spPr>
          <a:xfrm>
            <a:off x="7781495" y="6167095"/>
            <a:ext cx="118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[2, 2]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66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330988" y="356073"/>
            <a:ext cx="5600890" cy="882272"/>
            <a:chOff x="1240367" y="680290"/>
            <a:chExt cx="5600890" cy="882272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7" y="680290"/>
              <a:ext cx="55935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8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7687" y="1162452"/>
              <a:ext cx="5593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251215" y="2227813"/>
            <a:ext cx="55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2400" b="1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3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5BD684-142A-63D6-9022-5D01755A4826}"/>
              </a:ext>
            </a:extLst>
          </p:cNvPr>
          <p:cNvSpPr txBox="1"/>
          <p:nvPr/>
        </p:nvSpPr>
        <p:spPr>
          <a:xfrm>
            <a:off x="0" y="3525381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«Every positive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3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as a product of </a:t>
            </a:r>
            <a:r>
              <a:rPr lang="it-IT" sz="2300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E8B90D-1EC6-7FB9-0CB9-5E29374ED7B3}"/>
              </a:ext>
            </a:extLst>
          </p:cNvPr>
          <p:cNvGrpSpPr/>
          <p:nvPr/>
        </p:nvGrpSpPr>
        <p:grpSpPr>
          <a:xfrm>
            <a:off x="6095999" y="208561"/>
            <a:ext cx="6103320" cy="776027"/>
            <a:chOff x="6095999" y="503838"/>
            <a:chExt cx="6103320" cy="77602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1CE16EE-080A-3240-9978-D853A4F411FD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867E97-ABBF-B222-08B9-BBF4022790C9}"/>
                </a:ext>
              </a:extLst>
            </p:cNvPr>
            <p:cNvSpPr txBox="1"/>
            <p:nvPr/>
          </p:nvSpPr>
          <p:spPr>
            <a:xfrm>
              <a:off x="6103320" y="910533"/>
              <a:ext cx="609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SERIAL</a:t>
              </a:r>
              <a:endParaRPr lang="it-IT" sz="32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0EAB9-F4F4-5467-AB7C-BDC01E21603B}"/>
              </a:ext>
            </a:extLst>
          </p:cNvPr>
          <p:cNvSpPr txBox="1"/>
          <p:nvPr/>
        </p:nvSpPr>
        <p:spPr>
          <a:xfrm>
            <a:off x="7231757" y="296805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6CAF46-A4FE-772F-060B-2D35C8B4C19E}"/>
              </a:ext>
            </a:extLst>
          </p:cNvPr>
          <p:cNvSpPr txBox="1"/>
          <p:nvPr/>
        </p:nvSpPr>
        <p:spPr>
          <a:xfrm>
            <a:off x="7729879" y="3481105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84AA33-DC24-F174-6333-481AC70F33E8}"/>
              </a:ext>
            </a:extLst>
          </p:cNvPr>
          <p:cNvSpPr txBox="1"/>
          <p:nvPr/>
        </p:nvSpPr>
        <p:spPr>
          <a:xfrm>
            <a:off x="7729750" y="386860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B7C28B-EFCC-77E1-0BDF-338D0CC64F78}"/>
              </a:ext>
            </a:extLst>
          </p:cNvPr>
          <p:cNvSpPr txBox="1"/>
          <p:nvPr/>
        </p:nvSpPr>
        <p:spPr>
          <a:xfrm>
            <a:off x="6737663" y="1275235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N :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4AE94E-F5DA-D4C9-4674-3312CE35C7F8}"/>
              </a:ext>
            </a:extLst>
          </p:cNvPr>
          <p:cNvSpPr txBox="1"/>
          <p:nvPr/>
        </p:nvSpPr>
        <p:spPr>
          <a:xfrm>
            <a:off x="6737663" y="1025341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INPUT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9A4CE4-4094-49CF-AD8A-AACCDD97B63F}"/>
              </a:ext>
            </a:extLst>
          </p:cNvPr>
          <p:cNvCxnSpPr/>
          <p:nvPr/>
        </p:nvCxnSpPr>
        <p:spPr>
          <a:xfrm>
            <a:off x="7055302" y="2968057"/>
            <a:ext cx="0" cy="17001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F2635C3-6777-55DD-D0D1-911009E1668D}"/>
              </a:ext>
            </a:extLst>
          </p:cNvPr>
          <p:cNvCxnSpPr>
            <a:cxnSpLocks/>
          </p:cNvCxnSpPr>
          <p:nvPr/>
        </p:nvCxnSpPr>
        <p:spPr>
          <a:xfrm>
            <a:off x="7523082" y="3421517"/>
            <a:ext cx="0" cy="993422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6F8B1F-021E-5FBF-FBE3-BFF81AD4548E}"/>
              </a:ext>
            </a:extLst>
          </p:cNvPr>
          <p:cNvSpPr txBox="1"/>
          <p:nvPr/>
        </p:nvSpPr>
        <p:spPr>
          <a:xfrm>
            <a:off x="6760372" y="4771770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≠ 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BB0504-42D4-27B7-81C0-A0CE742F70D7}"/>
              </a:ext>
            </a:extLst>
          </p:cNvPr>
          <p:cNvSpPr txBox="1"/>
          <p:nvPr/>
        </p:nvSpPr>
        <p:spPr>
          <a:xfrm>
            <a:off x="7285397" y="5253446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DABB313-355A-A4E0-6BC3-B36F8CF2AA75}"/>
              </a:ext>
            </a:extLst>
          </p:cNvPr>
          <p:cNvCxnSpPr>
            <a:cxnSpLocks/>
          </p:cNvCxnSpPr>
          <p:nvPr/>
        </p:nvCxnSpPr>
        <p:spPr>
          <a:xfrm>
            <a:off x="7055302" y="5213268"/>
            <a:ext cx="0" cy="443419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8F0FAFE-639C-4D4D-BA92-B3B1C9F1471B}"/>
              </a:ext>
            </a:extLst>
          </p:cNvPr>
          <p:cNvSpPr txBox="1"/>
          <p:nvPr/>
        </p:nvSpPr>
        <p:spPr>
          <a:xfrm>
            <a:off x="8965505" y="2285540"/>
            <a:ext cx="453970" cy="322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. . .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727EDBEE-09B5-EE40-9ABA-D69608F174F8}"/>
              </a:ext>
            </a:extLst>
          </p:cNvPr>
          <p:cNvCxnSpPr>
            <a:cxnSpLocks/>
          </p:cNvCxnSpPr>
          <p:nvPr/>
        </p:nvCxnSpPr>
        <p:spPr>
          <a:xfrm flipV="1">
            <a:off x="6882474" y="2497825"/>
            <a:ext cx="1907064" cy="5418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7725ED-DD95-D746-ADEC-6912FBB627DE}"/>
              </a:ext>
            </a:extLst>
          </p:cNvPr>
          <p:cNvSpPr txBox="1"/>
          <p:nvPr/>
        </p:nvSpPr>
        <p:spPr>
          <a:xfrm>
            <a:off x="6737663" y="2485633"/>
            <a:ext cx="320922" cy="36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1DC51EEB-8BE5-C940-A46C-F138F212D30A}"/>
              </a:ext>
            </a:extLst>
          </p:cNvPr>
          <p:cNvCxnSpPr>
            <a:cxnSpLocks/>
          </p:cNvCxnSpPr>
          <p:nvPr/>
        </p:nvCxnSpPr>
        <p:spPr>
          <a:xfrm>
            <a:off x="9566267" y="2497825"/>
            <a:ext cx="2087558" cy="0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DF7D322-0906-CA40-A76F-4F96831B018F}"/>
              </a:ext>
            </a:extLst>
          </p:cNvPr>
          <p:cNvCxnSpPr>
            <a:cxnSpLocks/>
          </p:cNvCxnSpPr>
          <p:nvPr/>
        </p:nvCxnSpPr>
        <p:spPr>
          <a:xfrm>
            <a:off x="11637376" y="2070451"/>
            <a:ext cx="0" cy="317758"/>
          </a:xfrm>
          <a:prstGeom prst="straightConnector1">
            <a:avLst/>
          </a:prstGeom>
          <a:ln w="28575" cap="rnd">
            <a:solidFill>
              <a:srgbClr val="4F000B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6E754F-FFBB-B81C-F998-B367F564CE6D}"/>
              </a:ext>
            </a:extLst>
          </p:cNvPr>
          <p:cNvSpPr txBox="1"/>
          <p:nvPr/>
        </p:nvSpPr>
        <p:spPr>
          <a:xfrm>
            <a:off x="7171112" y="1276115"/>
            <a:ext cx="67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1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5B7E52-2A61-8D0A-5299-7C9F927ABE1B}"/>
              </a:ext>
            </a:extLst>
          </p:cNvPr>
          <p:cNvGrpSpPr/>
          <p:nvPr/>
        </p:nvGrpSpPr>
        <p:grpSpPr>
          <a:xfrm>
            <a:off x="11039856" y="2427302"/>
            <a:ext cx="760272" cy="490305"/>
            <a:chOff x="11125581" y="2427302"/>
            <a:chExt cx="760272" cy="490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9BB206D9-033B-BF47-8825-674C18FE9A23}"/>
                    </a:ext>
                  </a:extLst>
                </p:cNvPr>
                <p:cNvSpPr txBox="1"/>
                <p:nvPr/>
              </p:nvSpPr>
              <p:spPr>
                <a:xfrm>
                  <a:off x="11125581" y="2427302"/>
                  <a:ext cx="760272" cy="442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it-IT" sz="200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2000" b="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rad>
                      </m:oMath>
                    </m:oMathPara>
                  </a14:m>
                  <a:endParaRPr lang="it-IT" sz="2000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mc:Choice>
          <mc:Fallback xmlns="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9BB206D9-033B-BF47-8825-674C18FE9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581" y="2427302"/>
                  <a:ext cx="760272" cy="4427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1BFD8EC-8217-4645-858E-97A4BA0C1918}"/>
                </a:ext>
              </a:extLst>
            </p:cNvPr>
            <p:cNvSpPr txBox="1"/>
            <p:nvPr/>
          </p:nvSpPr>
          <p:spPr>
            <a:xfrm>
              <a:off x="11322878" y="254827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140</a:t>
              </a:r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43B6138-DDDC-CD42-84AF-07C09D105FE9}"/>
              </a:ext>
            </a:extLst>
          </p:cNvPr>
          <p:cNvSpPr txBox="1"/>
          <p:nvPr/>
        </p:nvSpPr>
        <p:spPr>
          <a:xfrm>
            <a:off x="11447158" y="1777797"/>
            <a:ext cx="37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A6CE434-0030-8047-84B7-E39BDA989763}"/>
              </a:ext>
            </a:extLst>
          </p:cNvPr>
          <p:cNvSpPr txBox="1"/>
          <p:nvPr/>
        </p:nvSpPr>
        <p:spPr>
          <a:xfrm>
            <a:off x="6737662" y="6176620"/>
            <a:ext cx="53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 : 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D0A88EB-0D4F-294D-A1C2-6A00416F90FB}"/>
              </a:ext>
            </a:extLst>
          </p:cNvPr>
          <p:cNvSpPr txBox="1"/>
          <p:nvPr/>
        </p:nvSpPr>
        <p:spPr>
          <a:xfrm>
            <a:off x="6737663" y="5926726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OUTPUT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CD5FAFC-81CD-7142-A4DB-1B10E268BBB8}"/>
              </a:ext>
            </a:extLst>
          </p:cNvPr>
          <p:cNvSpPr txBox="1"/>
          <p:nvPr/>
        </p:nvSpPr>
        <p:spPr>
          <a:xfrm>
            <a:off x="7781495" y="6167095"/>
            <a:ext cx="163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[2, 2, 5, 7]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E67768A-F107-0C4C-0A5A-827676D5BF07}"/>
              </a:ext>
            </a:extLst>
          </p:cNvPr>
          <p:cNvSpPr txBox="1"/>
          <p:nvPr/>
        </p:nvSpPr>
        <p:spPr>
          <a:xfrm>
            <a:off x="7710829" y="47717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CE4257"/>
                </a:solidFill>
                <a:latin typeface="Montserrat" panose="02000505000000020004" pitchFamily="2" charset="77"/>
              </a:rPr>
              <a:t>FALSE</a:t>
            </a:r>
          </a:p>
        </p:txBody>
      </p:sp>
      <p:pic>
        <p:nvPicPr>
          <p:cNvPr id="24" name="Elemento grafico 23" descr="Chiudi con riempimento a tinta unita">
            <a:extLst>
              <a:ext uri="{FF2B5EF4-FFF2-40B4-BE49-F238E27FC236}">
                <a16:creationId xmlns:a16="http://schemas.microsoft.com/office/drawing/2014/main" id="{E4BEAC9E-168A-704A-983A-8C6882BE4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1188" y="4841037"/>
            <a:ext cx="237926" cy="2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5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330988" y="356073"/>
            <a:ext cx="5600890" cy="882272"/>
            <a:chOff x="1240367" y="680290"/>
            <a:chExt cx="5600890" cy="882272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7" y="680290"/>
              <a:ext cx="55935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8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7687" y="1162452"/>
              <a:ext cx="5593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251215" y="2227813"/>
            <a:ext cx="55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2400" b="1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3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99985E77-2D6F-8A4D-B1ED-DBFCB3A0808F}"/>
              </a:ext>
            </a:extLst>
          </p:cNvPr>
          <p:cNvGrpSpPr/>
          <p:nvPr/>
        </p:nvGrpSpPr>
        <p:grpSpPr>
          <a:xfrm>
            <a:off x="6737663" y="924220"/>
            <a:ext cx="3884664" cy="896225"/>
            <a:chOff x="6754915" y="1671989"/>
            <a:chExt cx="3884664" cy="896225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30A357CA-2F3D-7F4C-9C99-FCF96DFDBE09}"/>
                </a:ext>
              </a:extLst>
            </p:cNvPr>
            <p:cNvSpPr txBox="1"/>
            <p:nvPr/>
          </p:nvSpPr>
          <p:spPr>
            <a:xfrm>
              <a:off x="6754915" y="1921883"/>
              <a:ext cx="3884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N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Number to be Factorized</a:t>
              </a:r>
            </a:p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K :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 Number of Threads</a:t>
              </a:r>
              <a:endParaRPr lang="it-IT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B6591CA-F453-0D47-BA93-CC709E3FCCE9}"/>
                </a:ext>
              </a:extLst>
            </p:cNvPr>
            <p:cNvSpPr txBox="1"/>
            <p:nvPr/>
          </p:nvSpPr>
          <p:spPr>
            <a:xfrm>
              <a:off x="6754915" y="1671989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INPUT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6A0934B-C90D-FC41-A2C2-9B8D58A1091B}"/>
              </a:ext>
            </a:extLst>
          </p:cNvPr>
          <p:cNvGrpSpPr/>
          <p:nvPr/>
        </p:nvGrpSpPr>
        <p:grpSpPr>
          <a:xfrm>
            <a:off x="6635556" y="1890802"/>
            <a:ext cx="5226225" cy="1590037"/>
            <a:chOff x="6647640" y="2388312"/>
            <a:chExt cx="5226225" cy="159003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61FD923-2CA0-DB40-81D6-0C1A45B6F473}"/>
                </a:ext>
              </a:extLst>
            </p:cNvPr>
            <p:cNvGrpSpPr/>
            <p:nvPr/>
          </p:nvGrpSpPr>
          <p:grpSpPr>
            <a:xfrm>
              <a:off x="6691120" y="2896057"/>
              <a:ext cx="5182745" cy="1082292"/>
              <a:chOff x="6714725" y="1806667"/>
              <a:chExt cx="5182745" cy="108229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3C1EB91-B4BF-AE41-94F4-648CB613ED94}"/>
                  </a:ext>
                </a:extLst>
              </p:cNvPr>
              <p:cNvSpPr txBox="1"/>
              <p:nvPr/>
            </p:nvSpPr>
            <p:spPr>
              <a:xfrm>
                <a:off x="8942567" y="1806667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cxnSp>
            <p:nvCxnSpPr>
              <p:cNvPr id="9" name="Connettore 1 8">
                <a:extLst>
                  <a:ext uri="{FF2B5EF4-FFF2-40B4-BE49-F238E27FC236}">
                    <a16:creationId xmlns:a16="http://schemas.microsoft.com/office/drawing/2014/main" id="{9C07C453-CC8F-8248-AFFF-4B998C407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9536" y="2019491"/>
                <a:ext cx="1907064" cy="5432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3BA25A-55C0-5A4A-A4D4-234BA15F173C}"/>
                  </a:ext>
                </a:extLst>
              </p:cNvPr>
              <p:cNvSpPr txBox="1"/>
              <p:nvPr/>
            </p:nvSpPr>
            <p:spPr>
              <a:xfrm>
                <a:off x="6714725" y="2007268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it-IT" sz="200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rad>
                        </m:oMath>
                      </m:oMathPara>
                    </a14:m>
                    <a:endParaRPr lang="it-IT" sz="2000">
                      <a:solidFill>
                        <a:srgbClr val="4F000B"/>
                      </a:solidFill>
                      <a:latin typeface="Montserrat" panose="02000505000000020004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7A8D27-CD26-6947-81CC-058CF17C4B73}"/>
                  </a:ext>
                </a:extLst>
              </p:cNvPr>
              <p:cNvSpPr txBox="1"/>
              <p:nvPr/>
            </p:nvSpPr>
            <p:spPr>
              <a:xfrm>
                <a:off x="11318944" y="2050889"/>
                <a:ext cx="331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N</a:t>
                </a:r>
                <a:endParaRPr lang="it-IT"/>
              </a:p>
            </p:txBody>
          </p:sp>
          <p:cxnSp>
            <p:nvCxnSpPr>
              <p:cNvPr id="16" name="Connettore 1 15">
                <a:extLst>
                  <a:ext uri="{FF2B5EF4-FFF2-40B4-BE49-F238E27FC236}">
                    <a16:creationId xmlns:a16="http://schemas.microsoft.com/office/drawing/2014/main" id="{C8C6642E-73BD-3C4C-9C86-78EC3D138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563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1 17">
                <a:extLst>
                  <a:ext uri="{FF2B5EF4-FFF2-40B4-BE49-F238E27FC236}">
                    <a16:creationId xmlns:a16="http://schemas.microsoft.com/office/drawing/2014/main" id="{483803DA-B0C0-944E-B9BA-78FE7DFC0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845" y="2040575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1 16">
                <a:extLst>
                  <a:ext uri="{FF2B5EF4-FFF2-40B4-BE49-F238E27FC236}">
                    <a16:creationId xmlns:a16="http://schemas.microsoft.com/office/drawing/2014/main" id="{9478EB21-FDE6-4B46-8D48-D4234F2DD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4940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9">
                <a:extLst>
                  <a:ext uri="{FF2B5EF4-FFF2-40B4-BE49-F238E27FC236}">
                    <a16:creationId xmlns:a16="http://schemas.microsoft.com/office/drawing/2014/main" id="{3A519E27-0C3A-FD40-8C8F-3462479D5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975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20">
                <a:extLst>
                  <a:ext uri="{FF2B5EF4-FFF2-40B4-BE49-F238E27FC236}">
                    <a16:creationId xmlns:a16="http://schemas.microsoft.com/office/drawing/2014/main" id="{0F1D83CC-4C25-2540-96AC-CBED0E31F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3329" y="2019491"/>
                <a:ext cx="2087558" cy="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arentesi graffa aperta 6">
                <a:extLst>
                  <a:ext uri="{FF2B5EF4-FFF2-40B4-BE49-F238E27FC236}">
                    <a16:creationId xmlns:a16="http://schemas.microsoft.com/office/drawing/2014/main" id="{D9235261-6910-C04E-A404-137959DFFB37}"/>
                  </a:ext>
                </a:extLst>
              </p:cNvPr>
              <p:cNvSpPr/>
              <p:nvPr/>
            </p:nvSpPr>
            <p:spPr>
              <a:xfrm rot="16200000">
                <a:off x="7166586" y="2078395"/>
                <a:ext cx="188581" cy="78937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Parentesi graffa aperta 22">
                <a:extLst>
                  <a:ext uri="{FF2B5EF4-FFF2-40B4-BE49-F238E27FC236}">
                    <a16:creationId xmlns:a16="http://schemas.microsoft.com/office/drawing/2014/main" id="{EB1636A1-58A2-374E-833E-660CEED8FBFC}"/>
                  </a:ext>
                </a:extLst>
              </p:cNvPr>
              <p:cNvSpPr/>
              <p:nvPr/>
            </p:nvSpPr>
            <p:spPr>
              <a:xfrm rot="16200000">
                <a:off x="8018018" y="2065545"/>
                <a:ext cx="188581" cy="815071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graffa aperta 23">
                <a:extLst>
                  <a:ext uri="{FF2B5EF4-FFF2-40B4-BE49-F238E27FC236}">
                    <a16:creationId xmlns:a16="http://schemas.microsoft.com/office/drawing/2014/main" id="{28978A74-8E4E-8444-9A94-85DCD0EFE53A}"/>
                  </a:ext>
                </a:extLst>
              </p:cNvPr>
              <p:cNvSpPr/>
              <p:nvPr/>
            </p:nvSpPr>
            <p:spPr>
              <a:xfrm rot="16200000">
                <a:off x="10198667" y="2044921"/>
                <a:ext cx="188581" cy="856034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Parentesi graffa aperta 24">
                <a:extLst>
                  <a:ext uri="{FF2B5EF4-FFF2-40B4-BE49-F238E27FC236}">
                    <a16:creationId xmlns:a16="http://schemas.microsoft.com/office/drawing/2014/main" id="{166129CF-FA2C-F84E-B9F0-1CF1F854BF46}"/>
                  </a:ext>
                </a:extLst>
              </p:cNvPr>
              <p:cNvSpPr/>
              <p:nvPr/>
            </p:nvSpPr>
            <p:spPr>
              <a:xfrm rot="16200000">
                <a:off x="11108580" y="2044920"/>
                <a:ext cx="188581" cy="85603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8E768C7-724B-EB42-AA22-87CC52F51638}"/>
                  </a:ext>
                </a:extLst>
              </p:cNvPr>
              <p:cNvSpPr txBox="1"/>
              <p:nvPr/>
            </p:nvSpPr>
            <p:spPr>
              <a:xfrm>
                <a:off x="6714726" y="2587208"/>
                <a:ext cx="102126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Thread[0]</a:t>
                </a: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E80E9A8-B9D4-7A41-B101-EF1789F3274C}"/>
                  </a:ext>
                </a:extLst>
              </p:cNvPr>
              <p:cNvSpPr txBox="1"/>
              <p:nvPr/>
            </p:nvSpPr>
            <p:spPr>
              <a:xfrm>
                <a:off x="9576778" y="2587208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Thread[K-2]</a:t>
                </a: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E47280A7-5A53-5240-9CFD-BD100B36B98D}"/>
                  </a:ext>
                </a:extLst>
              </p:cNvPr>
              <p:cNvSpPr txBox="1"/>
              <p:nvPr/>
            </p:nvSpPr>
            <p:spPr>
              <a:xfrm>
                <a:off x="8947687" y="2232188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89712AE-10F7-2A41-AFC8-5C91E7FE1AC2}"/>
                  </a:ext>
                </a:extLst>
              </p:cNvPr>
              <p:cNvSpPr txBox="1"/>
              <p:nvPr/>
            </p:nvSpPr>
            <p:spPr>
              <a:xfrm>
                <a:off x="10638339" y="2596571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MainThread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AD7A5CD-8078-F145-97D9-9D8617D64EFC}"/>
                  </a:ext>
                </a:extLst>
              </p:cNvPr>
              <p:cNvSpPr txBox="1"/>
              <p:nvPr/>
            </p:nvSpPr>
            <p:spPr>
              <a:xfrm>
                <a:off x="7637194" y="2595553"/>
                <a:ext cx="9502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Thread[1]</a:t>
                </a:r>
              </a:p>
            </p:txBody>
          </p:sp>
        </p:grp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36F92F5F-CDB8-3D44-ACC6-EA6BEDB846A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58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173D20CE-FC54-2040-9C3E-2411D4B4BC87}"/>
                </a:ext>
              </a:extLst>
            </p:cNvPr>
            <p:cNvSpPr txBox="1"/>
            <p:nvPr/>
          </p:nvSpPr>
          <p:spPr>
            <a:xfrm>
              <a:off x="6647640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491DA1E7-659F-674D-90E5-D3E3F91EE9D9}"/>
                </a:ext>
              </a:extLst>
            </p:cNvPr>
            <p:cNvCxnSpPr>
              <a:cxnSpLocks/>
            </p:cNvCxnSpPr>
            <p:nvPr/>
          </p:nvCxnSpPr>
          <p:spPr>
            <a:xfrm>
              <a:off x="7646790" y="2684133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CCB1D706-C2EB-3249-BF15-B8F51D25BE00}"/>
                </a:ext>
              </a:extLst>
            </p:cNvPr>
            <p:cNvSpPr txBox="1"/>
            <p:nvPr/>
          </p:nvSpPr>
          <p:spPr>
            <a:xfrm>
              <a:off x="7456572" y="2391479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1D4BC2E0-B6AD-D74C-AE8D-CBCEA52B4291}"/>
                </a:ext>
              </a:extLst>
            </p:cNvPr>
            <p:cNvCxnSpPr>
              <a:cxnSpLocks/>
            </p:cNvCxnSpPr>
            <p:nvPr/>
          </p:nvCxnSpPr>
          <p:spPr>
            <a:xfrm>
              <a:off x="9843262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7EE0EAF-07D0-2F41-B3B6-5E2137B6FF51}"/>
                </a:ext>
              </a:extLst>
            </p:cNvPr>
            <p:cNvSpPr txBox="1"/>
            <p:nvPr/>
          </p:nvSpPr>
          <p:spPr>
            <a:xfrm>
              <a:off x="9653044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22C9F4B1-52B6-AB44-9176-6C673E467A5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97" y="2685212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AA392378-901A-914E-97A6-7F444BC91261}"/>
                </a:ext>
              </a:extLst>
            </p:cNvPr>
            <p:cNvSpPr txBox="1"/>
            <p:nvPr/>
          </p:nvSpPr>
          <p:spPr>
            <a:xfrm>
              <a:off x="10509079" y="2392558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</p:grp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A6847AE-CE8E-964E-A531-5320620CCF10}"/>
              </a:ext>
            </a:extLst>
          </p:cNvPr>
          <p:cNvSpPr txBox="1"/>
          <p:nvPr/>
        </p:nvSpPr>
        <p:spPr>
          <a:xfrm>
            <a:off x="7127759" y="4087303"/>
            <a:ext cx="38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isPrime(</a:t>
            </a:r>
            <a:r>
              <a:rPr lang="it-IT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Cavolini" panose="020B0604020202020204" pitchFamily="34" charset="0"/>
              </a:rPr>
              <a:t>i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) &amp;&amp; N mod </a:t>
            </a:r>
            <a:r>
              <a:rPr lang="it-IT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Cavolini" panose="020B060402020202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620174D-9D86-A54D-AAD1-57E515E588A4}"/>
              </a:ext>
            </a:extLst>
          </p:cNvPr>
          <p:cNvSpPr txBox="1"/>
          <p:nvPr/>
        </p:nvSpPr>
        <p:spPr>
          <a:xfrm>
            <a:off x="7651855" y="4445621"/>
            <a:ext cx="253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lang="it-IT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Cavolini" panose="020B060402020202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cxnSp>
        <p:nvCxnSpPr>
          <p:cNvPr id="51" name="Connettore diritto 30">
            <a:extLst>
              <a:ext uri="{FF2B5EF4-FFF2-40B4-BE49-F238E27FC236}">
                <a16:creationId xmlns:a16="http://schemas.microsoft.com/office/drawing/2014/main" id="{30265BE9-2DED-CB40-A01B-D1EACD30D11D}"/>
              </a:ext>
            </a:extLst>
          </p:cNvPr>
          <p:cNvCxnSpPr>
            <a:cxnSpLocks/>
          </p:cNvCxnSpPr>
          <p:nvPr/>
        </p:nvCxnSpPr>
        <p:spPr>
          <a:xfrm>
            <a:off x="6945426" y="4057215"/>
            <a:ext cx="0" cy="1620234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30">
            <a:extLst>
              <a:ext uri="{FF2B5EF4-FFF2-40B4-BE49-F238E27FC236}">
                <a16:creationId xmlns:a16="http://schemas.microsoft.com/office/drawing/2014/main" id="{3037078C-2E95-0646-8E05-A39A59675A52}"/>
              </a:ext>
            </a:extLst>
          </p:cNvPr>
          <p:cNvCxnSpPr>
            <a:cxnSpLocks/>
          </p:cNvCxnSpPr>
          <p:nvPr/>
        </p:nvCxnSpPr>
        <p:spPr>
          <a:xfrm flipH="1">
            <a:off x="7451975" y="4599908"/>
            <a:ext cx="1" cy="10775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3722136B-63CF-6C4F-81F5-FF223505AFDA}"/>
              </a:ext>
            </a:extLst>
          </p:cNvPr>
          <p:cNvSpPr txBox="1"/>
          <p:nvPr/>
        </p:nvSpPr>
        <p:spPr>
          <a:xfrm>
            <a:off x="0" y="3525381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«Every positive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3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as a product of </a:t>
            </a:r>
            <a:r>
              <a:rPr lang="it-IT" sz="2300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FBCCAD2C-76C8-FC42-A4EB-06102C856DC6}"/>
              </a:ext>
            </a:extLst>
          </p:cNvPr>
          <p:cNvGrpSpPr/>
          <p:nvPr/>
        </p:nvGrpSpPr>
        <p:grpSpPr>
          <a:xfrm>
            <a:off x="6737662" y="5926726"/>
            <a:ext cx="5378137" cy="619226"/>
            <a:chOff x="6737662" y="5926726"/>
            <a:chExt cx="5378137" cy="619226"/>
          </a:xfrm>
        </p:grpSpPr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350D6AEA-3025-8947-BDE5-F94D969C4E66}"/>
                </a:ext>
              </a:extLst>
            </p:cNvPr>
            <p:cNvSpPr txBox="1"/>
            <p:nvPr/>
          </p:nvSpPr>
          <p:spPr>
            <a:xfrm>
              <a:off x="6737662" y="6176620"/>
              <a:ext cx="537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FF9B54"/>
                  </a:solidFill>
                  <a:latin typeface="Montserrat" panose="02000505000000020004" pitchFamily="2" charset="77"/>
                </a:rPr>
                <a:t>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Product of 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43DF6014-548E-BA4A-A74E-48FE691A827C}"/>
                </a:ext>
              </a:extLst>
            </p:cNvPr>
            <p:cNvSpPr txBox="1"/>
            <p:nvPr/>
          </p:nvSpPr>
          <p:spPr>
            <a:xfrm>
              <a:off x="6737663" y="5926726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OUTPUT</a:t>
              </a:r>
            </a:p>
          </p:txBody>
        </p:sp>
      </p:grp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C4C9BC7A-F24B-DF03-9942-704E6DE9A50F}"/>
              </a:ext>
            </a:extLst>
          </p:cNvPr>
          <p:cNvGrpSpPr/>
          <p:nvPr/>
        </p:nvGrpSpPr>
        <p:grpSpPr>
          <a:xfrm>
            <a:off x="6095999" y="208561"/>
            <a:ext cx="6103320" cy="776027"/>
            <a:chOff x="6095999" y="503838"/>
            <a:chExt cx="6103320" cy="776027"/>
          </a:xfrm>
        </p:grpSpPr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2D2F67EB-F68A-BA94-6882-8479B16E91EE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4D89C693-FD40-44A1-35A9-12771C0C5458}"/>
                </a:ext>
              </a:extLst>
            </p:cNvPr>
            <p:cNvSpPr txBox="1"/>
            <p:nvPr/>
          </p:nvSpPr>
          <p:spPr>
            <a:xfrm>
              <a:off x="6103320" y="910533"/>
              <a:ext cx="609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PARALLEL</a:t>
              </a:r>
              <a:endParaRPr lang="it-IT" sz="32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3522532-3E3F-9525-8032-5E2415DA0BB6}"/>
              </a:ext>
            </a:extLst>
          </p:cNvPr>
          <p:cNvGrpSpPr/>
          <p:nvPr/>
        </p:nvGrpSpPr>
        <p:grpSpPr>
          <a:xfrm>
            <a:off x="9986700" y="6084288"/>
            <a:ext cx="1332379" cy="461664"/>
            <a:chOff x="10663831" y="4761850"/>
            <a:chExt cx="1332379" cy="461664"/>
          </a:xfrm>
        </p:grpSpPr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C954FE72-482E-3C46-AAEF-4C8A0EA3992C}"/>
                </a:ext>
              </a:extLst>
            </p:cNvPr>
            <p:cNvSpPr txBox="1"/>
            <p:nvPr/>
          </p:nvSpPr>
          <p:spPr>
            <a:xfrm>
              <a:off x="11031767" y="4813938"/>
              <a:ext cx="964443" cy="355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700">
                  <a:solidFill>
                    <a:srgbClr val="4F000B"/>
                  </a:solidFill>
                  <a:latin typeface="Montserrat" panose="02000505000000020004" pitchFamily="2" charset="77"/>
                </a:rPr>
                <a:t>Mutex</a:t>
              </a:r>
            </a:p>
          </p:txBody>
        </p:sp>
        <p:pic>
          <p:nvPicPr>
            <p:cNvPr id="8" name="Elemento grafico 7" descr="Blocca con riempimento a tinta unita">
              <a:extLst>
                <a:ext uri="{FF2B5EF4-FFF2-40B4-BE49-F238E27FC236}">
                  <a16:creationId xmlns:a16="http://schemas.microsoft.com/office/drawing/2014/main" id="{3443C4CA-96BC-3085-259D-6364B14E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63831" y="4761850"/>
              <a:ext cx="461664" cy="461664"/>
            </a:xfrm>
            <a:prstGeom prst="rect">
              <a:avLst/>
            </a:prstGeom>
          </p:spPr>
        </p:pic>
      </p:grp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E0795E4-451F-DBCD-9980-6B0788AB5872}"/>
              </a:ext>
            </a:extLst>
          </p:cNvPr>
          <p:cNvSpPr txBox="1"/>
          <p:nvPr/>
        </p:nvSpPr>
        <p:spPr>
          <a:xfrm>
            <a:off x="8161699" y="4941361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DDB9819-48F7-6354-5678-1B0E0EFE724F}"/>
              </a:ext>
            </a:extLst>
          </p:cNvPr>
          <p:cNvSpPr txBox="1"/>
          <p:nvPr/>
        </p:nvSpPr>
        <p:spPr>
          <a:xfrm>
            <a:off x="8161570" y="5309813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B7C50B81-FA23-C5BC-A48A-557FFD66170B}"/>
              </a:ext>
            </a:extLst>
          </p:cNvPr>
          <p:cNvCxnSpPr>
            <a:cxnSpLocks/>
          </p:cNvCxnSpPr>
          <p:nvPr/>
        </p:nvCxnSpPr>
        <p:spPr>
          <a:xfrm>
            <a:off x="7954902" y="4900823"/>
            <a:ext cx="0" cy="776626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330988" y="356073"/>
            <a:ext cx="5600890" cy="882272"/>
            <a:chOff x="1240367" y="680290"/>
            <a:chExt cx="5600890" cy="882272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7" y="680290"/>
              <a:ext cx="55935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8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7687" y="1162452"/>
              <a:ext cx="5593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251215" y="2227813"/>
            <a:ext cx="55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2400" b="1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3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99985E77-2D6F-8A4D-B1ED-DBFCB3A0808F}"/>
              </a:ext>
            </a:extLst>
          </p:cNvPr>
          <p:cNvGrpSpPr/>
          <p:nvPr/>
        </p:nvGrpSpPr>
        <p:grpSpPr>
          <a:xfrm>
            <a:off x="6737663" y="1019470"/>
            <a:ext cx="3884664" cy="896225"/>
            <a:chOff x="6754915" y="1671989"/>
            <a:chExt cx="3884664" cy="896225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30A357CA-2F3D-7F4C-9C99-FCF96DFDBE09}"/>
                </a:ext>
              </a:extLst>
            </p:cNvPr>
            <p:cNvSpPr txBox="1"/>
            <p:nvPr/>
          </p:nvSpPr>
          <p:spPr>
            <a:xfrm>
              <a:off x="6754915" y="1921883"/>
              <a:ext cx="3884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N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Number to be Factorized</a:t>
              </a:r>
            </a:p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K :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 Number of Threads</a:t>
              </a:r>
              <a:endParaRPr lang="it-IT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B6591CA-F453-0D47-BA93-CC709E3FCCE9}"/>
                </a:ext>
              </a:extLst>
            </p:cNvPr>
            <p:cNvSpPr txBox="1"/>
            <p:nvPr/>
          </p:nvSpPr>
          <p:spPr>
            <a:xfrm>
              <a:off x="6754915" y="1671989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INPUT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6A0934B-C90D-FC41-A2C2-9B8D58A1091B}"/>
              </a:ext>
            </a:extLst>
          </p:cNvPr>
          <p:cNvGrpSpPr/>
          <p:nvPr/>
        </p:nvGrpSpPr>
        <p:grpSpPr>
          <a:xfrm>
            <a:off x="6538206" y="2669021"/>
            <a:ext cx="5226225" cy="1590037"/>
            <a:chOff x="6647640" y="2388312"/>
            <a:chExt cx="5226225" cy="159003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61FD923-2CA0-DB40-81D6-0C1A45B6F473}"/>
                </a:ext>
              </a:extLst>
            </p:cNvPr>
            <p:cNvGrpSpPr/>
            <p:nvPr/>
          </p:nvGrpSpPr>
          <p:grpSpPr>
            <a:xfrm>
              <a:off x="6691120" y="2896057"/>
              <a:ext cx="5182745" cy="1082292"/>
              <a:chOff x="6714725" y="1806667"/>
              <a:chExt cx="5182745" cy="108229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3C1EB91-B4BF-AE41-94F4-648CB613ED94}"/>
                  </a:ext>
                </a:extLst>
              </p:cNvPr>
              <p:cNvSpPr txBox="1"/>
              <p:nvPr/>
            </p:nvSpPr>
            <p:spPr>
              <a:xfrm>
                <a:off x="8942567" y="1806667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cxnSp>
            <p:nvCxnSpPr>
              <p:cNvPr id="9" name="Connettore 1 8">
                <a:extLst>
                  <a:ext uri="{FF2B5EF4-FFF2-40B4-BE49-F238E27FC236}">
                    <a16:creationId xmlns:a16="http://schemas.microsoft.com/office/drawing/2014/main" id="{9C07C453-CC8F-8248-AFFF-4B998C407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9536" y="2019491"/>
                <a:ext cx="1907064" cy="5432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3BA25A-55C0-5A4A-A4D4-234BA15F173C}"/>
                  </a:ext>
                </a:extLst>
              </p:cNvPr>
              <p:cNvSpPr txBox="1"/>
              <p:nvPr/>
            </p:nvSpPr>
            <p:spPr>
              <a:xfrm>
                <a:off x="6714725" y="2007268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it-IT" sz="200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rad>
                        </m:oMath>
                      </m:oMathPara>
                    </a14:m>
                    <a:endParaRPr lang="it-IT" sz="2000">
                      <a:solidFill>
                        <a:srgbClr val="4F000B"/>
                      </a:solidFill>
                      <a:latin typeface="Montserrat" panose="02000505000000020004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7A8D27-CD26-6947-81CC-058CF17C4B73}"/>
                  </a:ext>
                </a:extLst>
              </p:cNvPr>
              <p:cNvSpPr txBox="1"/>
              <p:nvPr/>
            </p:nvSpPr>
            <p:spPr>
              <a:xfrm>
                <a:off x="11318944" y="2050889"/>
                <a:ext cx="331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N</a:t>
                </a:r>
                <a:endParaRPr lang="it-IT"/>
              </a:p>
            </p:txBody>
          </p:sp>
          <p:cxnSp>
            <p:nvCxnSpPr>
              <p:cNvPr id="16" name="Connettore 1 15">
                <a:extLst>
                  <a:ext uri="{FF2B5EF4-FFF2-40B4-BE49-F238E27FC236}">
                    <a16:creationId xmlns:a16="http://schemas.microsoft.com/office/drawing/2014/main" id="{C8C6642E-73BD-3C4C-9C86-78EC3D138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563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1 17">
                <a:extLst>
                  <a:ext uri="{FF2B5EF4-FFF2-40B4-BE49-F238E27FC236}">
                    <a16:creationId xmlns:a16="http://schemas.microsoft.com/office/drawing/2014/main" id="{483803DA-B0C0-944E-B9BA-78FE7DFC0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845" y="2040575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1 16">
                <a:extLst>
                  <a:ext uri="{FF2B5EF4-FFF2-40B4-BE49-F238E27FC236}">
                    <a16:creationId xmlns:a16="http://schemas.microsoft.com/office/drawing/2014/main" id="{9478EB21-FDE6-4B46-8D48-D4234F2DD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4940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9">
                <a:extLst>
                  <a:ext uri="{FF2B5EF4-FFF2-40B4-BE49-F238E27FC236}">
                    <a16:creationId xmlns:a16="http://schemas.microsoft.com/office/drawing/2014/main" id="{3A519E27-0C3A-FD40-8C8F-3462479D5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975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20">
                <a:extLst>
                  <a:ext uri="{FF2B5EF4-FFF2-40B4-BE49-F238E27FC236}">
                    <a16:creationId xmlns:a16="http://schemas.microsoft.com/office/drawing/2014/main" id="{0F1D83CC-4C25-2540-96AC-CBED0E31F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3329" y="2019491"/>
                <a:ext cx="2087558" cy="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arentesi graffa aperta 6">
                <a:extLst>
                  <a:ext uri="{FF2B5EF4-FFF2-40B4-BE49-F238E27FC236}">
                    <a16:creationId xmlns:a16="http://schemas.microsoft.com/office/drawing/2014/main" id="{D9235261-6910-C04E-A404-137959DFFB37}"/>
                  </a:ext>
                </a:extLst>
              </p:cNvPr>
              <p:cNvSpPr/>
              <p:nvPr/>
            </p:nvSpPr>
            <p:spPr>
              <a:xfrm rot="16200000">
                <a:off x="7166586" y="2078395"/>
                <a:ext cx="188581" cy="78937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Parentesi graffa aperta 22">
                <a:extLst>
                  <a:ext uri="{FF2B5EF4-FFF2-40B4-BE49-F238E27FC236}">
                    <a16:creationId xmlns:a16="http://schemas.microsoft.com/office/drawing/2014/main" id="{EB1636A1-58A2-374E-833E-660CEED8FBFC}"/>
                  </a:ext>
                </a:extLst>
              </p:cNvPr>
              <p:cNvSpPr/>
              <p:nvPr/>
            </p:nvSpPr>
            <p:spPr>
              <a:xfrm rot="16200000">
                <a:off x="8018018" y="2065545"/>
                <a:ext cx="188581" cy="815071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graffa aperta 23">
                <a:extLst>
                  <a:ext uri="{FF2B5EF4-FFF2-40B4-BE49-F238E27FC236}">
                    <a16:creationId xmlns:a16="http://schemas.microsoft.com/office/drawing/2014/main" id="{28978A74-8E4E-8444-9A94-85DCD0EFE53A}"/>
                  </a:ext>
                </a:extLst>
              </p:cNvPr>
              <p:cNvSpPr/>
              <p:nvPr/>
            </p:nvSpPr>
            <p:spPr>
              <a:xfrm rot="16200000">
                <a:off x="10198667" y="2044921"/>
                <a:ext cx="188581" cy="856034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Parentesi graffa aperta 24">
                <a:extLst>
                  <a:ext uri="{FF2B5EF4-FFF2-40B4-BE49-F238E27FC236}">
                    <a16:creationId xmlns:a16="http://schemas.microsoft.com/office/drawing/2014/main" id="{166129CF-FA2C-F84E-B9F0-1CF1F854BF46}"/>
                  </a:ext>
                </a:extLst>
              </p:cNvPr>
              <p:cNvSpPr/>
              <p:nvPr/>
            </p:nvSpPr>
            <p:spPr>
              <a:xfrm rot="16200000">
                <a:off x="11108580" y="2044920"/>
                <a:ext cx="188581" cy="85603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8E768C7-724B-EB42-AA22-87CC52F51638}"/>
                  </a:ext>
                </a:extLst>
              </p:cNvPr>
              <p:cNvSpPr txBox="1"/>
              <p:nvPr/>
            </p:nvSpPr>
            <p:spPr>
              <a:xfrm>
                <a:off x="6714726" y="2587208"/>
                <a:ext cx="102126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Thread[0]</a:t>
                </a: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E80E9A8-B9D4-7A41-B101-EF1789F3274C}"/>
                  </a:ext>
                </a:extLst>
              </p:cNvPr>
              <p:cNvSpPr txBox="1"/>
              <p:nvPr/>
            </p:nvSpPr>
            <p:spPr>
              <a:xfrm>
                <a:off x="9576778" y="2587208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Thread[K-2]</a:t>
                </a: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E47280A7-5A53-5240-9CFD-BD100B36B98D}"/>
                  </a:ext>
                </a:extLst>
              </p:cNvPr>
              <p:cNvSpPr txBox="1"/>
              <p:nvPr/>
            </p:nvSpPr>
            <p:spPr>
              <a:xfrm>
                <a:off x="8947687" y="2232188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89712AE-10F7-2A41-AFC8-5C91E7FE1AC2}"/>
                  </a:ext>
                </a:extLst>
              </p:cNvPr>
              <p:cNvSpPr txBox="1"/>
              <p:nvPr/>
            </p:nvSpPr>
            <p:spPr>
              <a:xfrm>
                <a:off x="10638339" y="2596571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MainThread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AD7A5CD-8078-F145-97D9-9D8617D64EFC}"/>
                  </a:ext>
                </a:extLst>
              </p:cNvPr>
              <p:cNvSpPr txBox="1"/>
              <p:nvPr/>
            </p:nvSpPr>
            <p:spPr>
              <a:xfrm>
                <a:off x="7637194" y="2595553"/>
                <a:ext cx="9502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Thread[1]</a:t>
                </a:r>
              </a:p>
            </p:txBody>
          </p:sp>
        </p:grp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36F92F5F-CDB8-3D44-ACC6-EA6BEDB846A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58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173D20CE-FC54-2040-9C3E-2411D4B4BC87}"/>
                </a:ext>
              </a:extLst>
            </p:cNvPr>
            <p:cNvSpPr txBox="1"/>
            <p:nvPr/>
          </p:nvSpPr>
          <p:spPr>
            <a:xfrm>
              <a:off x="6647640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491DA1E7-659F-674D-90E5-D3E3F91EE9D9}"/>
                </a:ext>
              </a:extLst>
            </p:cNvPr>
            <p:cNvCxnSpPr>
              <a:cxnSpLocks/>
            </p:cNvCxnSpPr>
            <p:nvPr/>
          </p:nvCxnSpPr>
          <p:spPr>
            <a:xfrm>
              <a:off x="7646790" y="2684133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CCB1D706-C2EB-3249-BF15-B8F51D25BE00}"/>
                </a:ext>
              </a:extLst>
            </p:cNvPr>
            <p:cNvSpPr txBox="1"/>
            <p:nvPr/>
          </p:nvSpPr>
          <p:spPr>
            <a:xfrm>
              <a:off x="7456572" y="2391479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1D4BC2E0-B6AD-D74C-AE8D-CBCEA52B4291}"/>
                </a:ext>
              </a:extLst>
            </p:cNvPr>
            <p:cNvCxnSpPr>
              <a:cxnSpLocks/>
            </p:cNvCxnSpPr>
            <p:nvPr/>
          </p:nvCxnSpPr>
          <p:spPr>
            <a:xfrm>
              <a:off x="9843262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7EE0EAF-07D0-2F41-B3B6-5E2137B6FF51}"/>
                </a:ext>
              </a:extLst>
            </p:cNvPr>
            <p:cNvSpPr txBox="1"/>
            <p:nvPr/>
          </p:nvSpPr>
          <p:spPr>
            <a:xfrm>
              <a:off x="9653044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22C9F4B1-52B6-AB44-9176-6C673E467A5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97" y="2685212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AA392378-901A-914E-97A6-7F444BC91261}"/>
                </a:ext>
              </a:extLst>
            </p:cNvPr>
            <p:cNvSpPr txBox="1"/>
            <p:nvPr/>
          </p:nvSpPr>
          <p:spPr>
            <a:xfrm>
              <a:off x="10509079" y="2392558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3722136B-63CF-6C4F-81F5-FF223505AFDA}"/>
              </a:ext>
            </a:extLst>
          </p:cNvPr>
          <p:cNvSpPr txBox="1"/>
          <p:nvPr/>
        </p:nvSpPr>
        <p:spPr>
          <a:xfrm>
            <a:off x="0" y="3525381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«Every positive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3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as a product of </a:t>
            </a:r>
            <a:r>
              <a:rPr lang="it-IT" sz="2300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FBCCAD2C-76C8-FC42-A4EB-06102C856DC6}"/>
              </a:ext>
            </a:extLst>
          </p:cNvPr>
          <p:cNvGrpSpPr/>
          <p:nvPr/>
        </p:nvGrpSpPr>
        <p:grpSpPr>
          <a:xfrm>
            <a:off x="6671153" y="5176025"/>
            <a:ext cx="5378137" cy="619226"/>
            <a:chOff x="6737662" y="5926726"/>
            <a:chExt cx="5378137" cy="619226"/>
          </a:xfrm>
        </p:grpSpPr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350D6AEA-3025-8947-BDE5-F94D969C4E66}"/>
                </a:ext>
              </a:extLst>
            </p:cNvPr>
            <p:cNvSpPr txBox="1"/>
            <p:nvPr/>
          </p:nvSpPr>
          <p:spPr>
            <a:xfrm>
              <a:off x="6737662" y="6176620"/>
              <a:ext cx="537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FF9B54"/>
                  </a:solidFill>
                  <a:latin typeface="Montserrat" panose="02000505000000020004" pitchFamily="2" charset="77"/>
                </a:rPr>
                <a:t>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Product of 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43DF6014-548E-BA4A-A74E-48FE691A827C}"/>
                </a:ext>
              </a:extLst>
            </p:cNvPr>
            <p:cNvSpPr txBox="1"/>
            <p:nvPr/>
          </p:nvSpPr>
          <p:spPr>
            <a:xfrm>
              <a:off x="6737663" y="5926726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OUTPUT</a:t>
              </a:r>
            </a:p>
          </p:txBody>
        </p:sp>
      </p:grp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C4C9BC7A-F24B-DF03-9942-704E6DE9A50F}"/>
              </a:ext>
            </a:extLst>
          </p:cNvPr>
          <p:cNvGrpSpPr/>
          <p:nvPr/>
        </p:nvGrpSpPr>
        <p:grpSpPr>
          <a:xfrm>
            <a:off x="6095999" y="208561"/>
            <a:ext cx="6103320" cy="776027"/>
            <a:chOff x="6095999" y="503838"/>
            <a:chExt cx="6103320" cy="776027"/>
          </a:xfrm>
        </p:grpSpPr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2D2F67EB-F68A-BA94-6882-8479B16E91EE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4D89C693-FD40-44A1-35A9-12771C0C5458}"/>
                </a:ext>
              </a:extLst>
            </p:cNvPr>
            <p:cNvSpPr txBox="1"/>
            <p:nvPr/>
          </p:nvSpPr>
          <p:spPr>
            <a:xfrm>
              <a:off x="6103320" y="910533"/>
              <a:ext cx="609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PARALLEL</a:t>
              </a:r>
              <a:endParaRPr lang="it-IT" sz="32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3522532-3E3F-9525-8032-5E2415DA0BB6}"/>
              </a:ext>
            </a:extLst>
          </p:cNvPr>
          <p:cNvGrpSpPr/>
          <p:nvPr/>
        </p:nvGrpSpPr>
        <p:grpSpPr>
          <a:xfrm>
            <a:off x="10050722" y="5379753"/>
            <a:ext cx="1332379" cy="461664"/>
            <a:chOff x="10663831" y="4761850"/>
            <a:chExt cx="1332379" cy="461664"/>
          </a:xfrm>
        </p:grpSpPr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C954FE72-482E-3C46-AAEF-4C8A0EA3992C}"/>
                </a:ext>
              </a:extLst>
            </p:cNvPr>
            <p:cNvSpPr txBox="1"/>
            <p:nvPr/>
          </p:nvSpPr>
          <p:spPr>
            <a:xfrm>
              <a:off x="11031767" y="4813938"/>
              <a:ext cx="964443" cy="355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700">
                  <a:solidFill>
                    <a:srgbClr val="4F000B"/>
                  </a:solidFill>
                  <a:latin typeface="Montserrat" panose="02000505000000020004" pitchFamily="2" charset="77"/>
                </a:rPr>
                <a:t>Mutex</a:t>
              </a:r>
            </a:p>
          </p:txBody>
        </p:sp>
        <p:pic>
          <p:nvPicPr>
            <p:cNvPr id="8" name="Elemento grafico 7" descr="Blocca con riempimento a tinta unita">
              <a:extLst>
                <a:ext uri="{FF2B5EF4-FFF2-40B4-BE49-F238E27FC236}">
                  <a16:creationId xmlns:a16="http://schemas.microsoft.com/office/drawing/2014/main" id="{3443C4CA-96BC-3085-259D-6364B14E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3831" y="4761850"/>
              <a:ext cx="461664" cy="46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40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/>
          </p:cNvSpPr>
          <p:nvPr/>
        </p:nvSpPr>
        <p:spPr>
          <a:xfrm>
            <a:off x="0" y="0"/>
            <a:ext cx="4029076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D2F67EB-F68A-BA94-6882-8479B16E91EE}"/>
              </a:ext>
            </a:extLst>
          </p:cNvPr>
          <p:cNvSpPr txBox="1"/>
          <p:nvPr/>
        </p:nvSpPr>
        <p:spPr>
          <a:xfrm>
            <a:off x="-1033463" y="1447084"/>
            <a:ext cx="6095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>
                <a:solidFill>
                  <a:schemeClr val="bg1"/>
                </a:solidFill>
                <a:latin typeface="Montserrat" panose="02000505000000020004" pitchFamily="2" charset="77"/>
              </a:rPr>
              <a:t>GOALS</a:t>
            </a:r>
            <a:endParaRPr lang="it-IT" sz="7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4" name="Elemento grafico 3" descr="Tiro a segno con riempimento a tinta unita">
            <a:extLst>
              <a:ext uri="{FF2B5EF4-FFF2-40B4-BE49-F238E27FC236}">
                <a16:creationId xmlns:a16="http://schemas.microsoft.com/office/drawing/2014/main" id="{D885FE64-0D09-894A-A0DC-FF4C15ED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236" y="2555080"/>
            <a:ext cx="1747839" cy="1747839"/>
          </a:xfrm>
          <a:prstGeom prst="rect">
            <a:avLst/>
          </a:prstGeom>
        </p:spPr>
      </p:pic>
      <p:grpSp>
        <p:nvGrpSpPr>
          <p:cNvPr id="74" name="Gruppo 73">
            <a:extLst>
              <a:ext uri="{FF2B5EF4-FFF2-40B4-BE49-F238E27FC236}">
                <a16:creationId xmlns:a16="http://schemas.microsoft.com/office/drawing/2014/main" id="{397307E2-8B95-E4C2-5993-5FED73C21042}"/>
              </a:ext>
            </a:extLst>
          </p:cNvPr>
          <p:cNvGrpSpPr/>
          <p:nvPr/>
        </p:nvGrpSpPr>
        <p:grpSpPr>
          <a:xfrm>
            <a:off x="3841617" y="892712"/>
            <a:ext cx="3026573" cy="1967200"/>
            <a:chOff x="4184517" y="892712"/>
            <a:chExt cx="3026573" cy="19672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4893DC33-3AB3-32E1-C31B-EA5E6DF02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168" y="1107630"/>
              <a:ext cx="0" cy="1638300"/>
            </a:xfrm>
            <a:prstGeom prst="line">
              <a:avLst/>
            </a:prstGeom>
            <a:ln w="571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09F67F43-372A-7E6D-E527-A332EE7CB4F5}"/>
                </a:ext>
              </a:extLst>
            </p:cNvPr>
            <p:cNvGrpSpPr/>
            <p:nvPr/>
          </p:nvGrpSpPr>
          <p:grpSpPr>
            <a:xfrm>
              <a:off x="4184517" y="892712"/>
              <a:ext cx="3026573" cy="1967200"/>
              <a:chOff x="4761148" y="1072436"/>
              <a:chExt cx="3026573" cy="1967200"/>
            </a:xfrm>
          </p:grpSpPr>
          <p:pic>
            <p:nvPicPr>
              <p:cNvPr id="45" name="Elemento grafico 44" descr="Utente con riempimento a tinta unita">
                <a:extLst>
                  <a:ext uri="{FF2B5EF4-FFF2-40B4-BE49-F238E27FC236}">
                    <a16:creationId xmlns:a16="http://schemas.microsoft.com/office/drawing/2014/main" id="{D35C07FE-DF90-CE6A-F42C-45999B9D5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06941" y="1072436"/>
                <a:ext cx="1357918" cy="1357918"/>
              </a:xfrm>
              <a:prstGeom prst="rect">
                <a:avLst/>
              </a:prstGeom>
            </p:spPr>
          </p:pic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3FF0BE5A-784C-1AF3-6BA2-3C9F75F70472}"/>
                  </a:ext>
                </a:extLst>
              </p:cNvPr>
              <p:cNvGrpSpPr/>
              <p:nvPr/>
            </p:nvGrpSpPr>
            <p:grpSpPr>
              <a:xfrm>
                <a:off x="4761148" y="2187794"/>
                <a:ext cx="3026573" cy="851842"/>
                <a:chOff x="4772465" y="2294503"/>
                <a:chExt cx="3026573" cy="851842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F43C49E-B1B9-B0D2-860E-BF4A25A4C06F}"/>
                    </a:ext>
                  </a:extLst>
                </p:cNvPr>
                <p:cNvSpPr txBox="1"/>
                <p:nvPr/>
              </p:nvSpPr>
              <p:spPr>
                <a:xfrm>
                  <a:off x="5038570" y="2653902"/>
                  <a:ext cx="24943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6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USER</a:t>
                  </a:r>
                </a:p>
              </p:txBody>
            </p:sp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AFA6E542-E0AD-5387-0E28-2CD544EB290C}"/>
                    </a:ext>
                  </a:extLst>
                </p:cNvPr>
                <p:cNvSpPr txBox="1"/>
                <p:nvPr/>
              </p:nvSpPr>
              <p:spPr>
                <a:xfrm>
                  <a:off x="4772465" y="2294503"/>
                  <a:ext cx="30265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32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END</a:t>
                  </a:r>
                  <a:endParaRPr lang="it-IT" sz="3400" b="1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</p:grp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395B6BC5-3083-48AF-AFAB-DBFA7306D652}"/>
              </a:ext>
            </a:extLst>
          </p:cNvPr>
          <p:cNvGrpSpPr/>
          <p:nvPr/>
        </p:nvGrpSpPr>
        <p:grpSpPr>
          <a:xfrm>
            <a:off x="3969851" y="3953487"/>
            <a:ext cx="2793036" cy="1762399"/>
            <a:chOff x="4312751" y="3953487"/>
            <a:chExt cx="2793036" cy="1762399"/>
          </a:xfrm>
        </p:grpSpPr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id="{B63A6A3C-7D9E-9EF1-B839-3C5B46E70F91}"/>
                </a:ext>
              </a:extLst>
            </p:cNvPr>
            <p:cNvGrpSpPr/>
            <p:nvPr/>
          </p:nvGrpSpPr>
          <p:grpSpPr>
            <a:xfrm>
              <a:off x="4312751" y="3953487"/>
              <a:ext cx="2793036" cy="1762399"/>
              <a:chOff x="4722410" y="3531535"/>
              <a:chExt cx="2793036" cy="1762399"/>
            </a:xfrm>
          </p:grpSpPr>
          <p:pic>
            <p:nvPicPr>
              <p:cNvPr id="5" name="Elemento grafico 4" descr="Programmatrice con riempimento a tinta unita">
                <a:extLst>
                  <a:ext uri="{FF2B5EF4-FFF2-40B4-BE49-F238E27FC236}">
                    <a16:creationId xmlns:a16="http://schemas.microsoft.com/office/drawing/2014/main" id="{8296D89C-F18D-C640-8405-736877489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582" y="3531535"/>
                <a:ext cx="1435761" cy="1435761"/>
              </a:xfrm>
              <a:prstGeom prst="rect">
                <a:avLst/>
              </a:prstGeom>
            </p:spPr>
          </p:pic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EBF73DF-7AD7-BB44-BDB6-8422D2A07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2410" y="4955380"/>
                <a:ext cx="2793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DEVELOPER</a:t>
                </a:r>
                <a:endParaRPr lang="it-IT" sz="1200" b="1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F5A9B0F0-DB3B-474B-487B-B7A38205F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168" y="4004156"/>
              <a:ext cx="0" cy="1644169"/>
            </a:xfrm>
            <a:prstGeom prst="line">
              <a:avLst/>
            </a:prstGeom>
            <a:ln w="571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5CF2C925-A752-9A25-1AAD-748944BF1310}"/>
              </a:ext>
            </a:extLst>
          </p:cNvPr>
          <p:cNvGrpSpPr/>
          <p:nvPr/>
        </p:nvGrpSpPr>
        <p:grpSpPr>
          <a:xfrm>
            <a:off x="6727693" y="1373738"/>
            <a:ext cx="2537447" cy="1268664"/>
            <a:chOff x="7078076" y="1104406"/>
            <a:chExt cx="2537447" cy="12686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866C6C0-CA32-6C49-A6D2-7FF1A365F23B}"/>
                </a:ext>
              </a:extLst>
            </p:cNvPr>
            <p:cNvSpPr txBox="1"/>
            <p:nvPr/>
          </p:nvSpPr>
          <p:spPr>
            <a:xfrm>
              <a:off x="7098167" y="1104406"/>
              <a:ext cx="22452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50">
                  <a:solidFill>
                    <a:srgbClr val="4F000B"/>
                  </a:solidFill>
                  <a:latin typeface="Montserrat" panose="02000505000000020004" pitchFamily="2" charset="77"/>
                </a:rPr>
                <a:t>Execution Time </a:t>
              </a:r>
            </a:p>
          </p:txBody>
        </p:sp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1499625A-C58F-8FA5-0BB4-D0D42480C692}"/>
                </a:ext>
              </a:extLst>
            </p:cNvPr>
            <p:cNvGrpSpPr/>
            <p:nvPr/>
          </p:nvGrpSpPr>
          <p:grpSpPr>
            <a:xfrm>
              <a:off x="7606413" y="1275422"/>
              <a:ext cx="2009110" cy="980187"/>
              <a:chOff x="9781057" y="1186950"/>
              <a:chExt cx="2009110" cy="980187"/>
            </a:xfrm>
          </p:grpSpPr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8DDDB5D-DC12-942B-363A-162EB7D6DEAB}"/>
                  </a:ext>
                </a:extLst>
              </p:cNvPr>
              <p:cNvSpPr txBox="1"/>
              <p:nvPr/>
            </p:nvSpPr>
            <p:spPr>
              <a:xfrm>
                <a:off x="9781057" y="1186950"/>
                <a:ext cx="20091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8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</a:t>
                </a:r>
                <a:endParaRPr lang="it-IT" sz="20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0642A62C-8393-217E-D613-007633470267}"/>
                  </a:ext>
                </a:extLst>
              </p:cNvPr>
              <p:cNvSpPr txBox="1"/>
              <p:nvPr/>
            </p:nvSpPr>
            <p:spPr>
              <a:xfrm>
                <a:off x="9781057" y="1705472"/>
                <a:ext cx="1505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second</a:t>
                </a:r>
                <a:endParaRPr lang="it-IT" sz="105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96" name="Gruppo 95">
              <a:extLst>
                <a:ext uri="{FF2B5EF4-FFF2-40B4-BE49-F238E27FC236}">
                  <a16:creationId xmlns:a16="http://schemas.microsoft.com/office/drawing/2014/main" id="{EEB3635A-50FD-AD56-290D-D02F8464A97A}"/>
                </a:ext>
              </a:extLst>
            </p:cNvPr>
            <p:cNvGrpSpPr/>
            <p:nvPr/>
          </p:nvGrpSpPr>
          <p:grpSpPr>
            <a:xfrm rot="20003391">
              <a:off x="7078076" y="1357407"/>
              <a:ext cx="606256" cy="1015663"/>
              <a:chOff x="8548672" y="5376264"/>
              <a:chExt cx="606256" cy="1015663"/>
            </a:xfrm>
          </p:grpSpPr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9D8DBB0-6D22-FB42-BF87-1BDFDDE979BF}"/>
                  </a:ext>
                </a:extLst>
              </p:cNvPr>
              <p:cNvSpPr txBox="1"/>
              <p:nvPr/>
            </p:nvSpPr>
            <p:spPr>
              <a:xfrm>
                <a:off x="8548672" y="5376264"/>
                <a:ext cx="6062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6000">
                    <a:solidFill>
                      <a:srgbClr val="4F000B"/>
                    </a:solidFill>
                  </a:rPr>
                  <a:t>&lt;</a:t>
                </a:r>
              </a:p>
            </p:txBody>
          </p:sp>
          <p:cxnSp>
            <p:nvCxnSpPr>
              <p:cNvPr id="7" name="Connettore 1 6">
                <a:extLst>
                  <a:ext uri="{FF2B5EF4-FFF2-40B4-BE49-F238E27FC236}">
                    <a16:creationId xmlns:a16="http://schemas.microsoft.com/office/drawing/2014/main" id="{07588300-59EC-7341-AE90-2B47639D5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393" y="6014258"/>
                <a:ext cx="274320" cy="13716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599422C2-8367-51F9-07E4-9828076502A1}"/>
              </a:ext>
            </a:extLst>
          </p:cNvPr>
          <p:cNvGrpSpPr/>
          <p:nvPr/>
        </p:nvGrpSpPr>
        <p:grpSpPr>
          <a:xfrm>
            <a:off x="9294758" y="1259438"/>
            <a:ext cx="2425662" cy="1048370"/>
            <a:chOff x="9537738" y="1360088"/>
            <a:chExt cx="2425662" cy="1048370"/>
          </a:xfrm>
        </p:grpSpPr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C18BA743-C17D-3E4D-519A-7E6301D54C3F}"/>
                </a:ext>
              </a:extLst>
            </p:cNvPr>
            <p:cNvSpPr txBox="1"/>
            <p:nvPr/>
          </p:nvSpPr>
          <p:spPr>
            <a:xfrm>
              <a:off x="9537738" y="1360088"/>
              <a:ext cx="242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For numbers up to</a:t>
              </a:r>
            </a:p>
          </p:txBody>
        </p: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1C827003-D72C-2299-12CB-03B741DD5239}"/>
                </a:ext>
              </a:extLst>
            </p:cNvPr>
            <p:cNvGrpSpPr/>
            <p:nvPr/>
          </p:nvGrpSpPr>
          <p:grpSpPr>
            <a:xfrm>
              <a:off x="9997701" y="1532445"/>
              <a:ext cx="1505736" cy="876013"/>
              <a:chOff x="9436737" y="1121164"/>
              <a:chExt cx="1505736" cy="876013"/>
            </a:xfrm>
          </p:grpSpPr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243266A3-E0D0-D10D-EA7E-6D852E2E0B18}"/>
                  </a:ext>
                </a:extLst>
              </p:cNvPr>
              <p:cNvSpPr txBox="1"/>
              <p:nvPr/>
            </p:nvSpPr>
            <p:spPr>
              <a:xfrm>
                <a:off x="9732572" y="1121164"/>
                <a:ext cx="91406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4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18</a:t>
                </a:r>
                <a:endParaRPr lang="it-IT" sz="20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C349DB4A-BBA3-7487-9CC2-07E9733F6187}"/>
                  </a:ext>
                </a:extLst>
              </p:cNvPr>
              <p:cNvSpPr txBox="1"/>
              <p:nvPr/>
            </p:nvSpPr>
            <p:spPr>
              <a:xfrm>
                <a:off x="9436737" y="1689400"/>
                <a:ext cx="1505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DIGITS</a:t>
                </a:r>
              </a:p>
            </p:txBody>
          </p:sp>
        </p:grpSp>
      </p:grp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39755E84-BCBF-F695-FB37-1641E7674A56}"/>
              </a:ext>
            </a:extLst>
          </p:cNvPr>
          <p:cNvSpPr txBox="1"/>
          <p:nvPr/>
        </p:nvSpPr>
        <p:spPr>
          <a:xfrm>
            <a:off x="8425900" y="2352242"/>
            <a:ext cx="416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e.g. </a:t>
            </a:r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52CAF98-C71A-9338-802B-62CD5B1B5F89}"/>
              </a:ext>
            </a:extLst>
          </p:cNvPr>
          <p:cNvGrpSpPr/>
          <p:nvPr/>
        </p:nvGrpSpPr>
        <p:grpSpPr>
          <a:xfrm>
            <a:off x="6745698" y="4279266"/>
            <a:ext cx="1221566" cy="1125375"/>
            <a:chOff x="7204334" y="4406096"/>
            <a:chExt cx="1221566" cy="1125375"/>
          </a:xfrm>
        </p:grpSpPr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18E5C287-F1AC-6FB4-F669-D83E6292F591}"/>
                </a:ext>
              </a:extLst>
            </p:cNvPr>
            <p:cNvSpPr txBox="1"/>
            <p:nvPr/>
          </p:nvSpPr>
          <p:spPr>
            <a:xfrm>
              <a:off x="7204334" y="4406096"/>
              <a:ext cx="1221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CUMULATIVE</a:t>
              </a:r>
              <a:endParaRPr lang="it-IT" sz="14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05EF1A86-2F55-8480-8D95-CCED95F5CDB3}"/>
                </a:ext>
              </a:extLst>
            </p:cNvPr>
            <p:cNvSpPr txBox="1"/>
            <p:nvPr/>
          </p:nvSpPr>
          <p:spPr>
            <a:xfrm>
              <a:off x="7221904" y="4535556"/>
              <a:ext cx="1186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>
                  <a:solidFill>
                    <a:srgbClr val="4F000B"/>
                  </a:solidFill>
                  <a:latin typeface="Montserrat" panose="02000505000000020004" pitchFamily="2" charset="77"/>
                </a:rPr>
                <a:t>SPEED</a:t>
              </a:r>
              <a:endParaRPr lang="it-IT" sz="28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EFBBB5EF-502A-CCC1-4FE8-674E64424F38}"/>
                </a:ext>
              </a:extLst>
            </p:cNvPr>
            <p:cNvSpPr txBox="1"/>
            <p:nvPr/>
          </p:nvSpPr>
          <p:spPr>
            <a:xfrm>
              <a:off x="7208187" y="4700474"/>
              <a:ext cx="12001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800" b="1">
                  <a:solidFill>
                    <a:srgbClr val="FF9B54"/>
                  </a:solidFill>
                  <a:latin typeface="Montserrat" panose="02000505000000020004" pitchFamily="2" charset="77"/>
                </a:rPr>
                <a:t>UP</a:t>
              </a:r>
              <a:endParaRPr lang="it-IT" sz="4000" b="1">
                <a:solidFill>
                  <a:srgbClr val="FF9B54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08D8ED-5D98-7DC2-3F77-8D356FDA95A5}"/>
              </a:ext>
            </a:extLst>
          </p:cNvPr>
          <p:cNvSpPr txBox="1"/>
          <p:nvPr/>
        </p:nvSpPr>
        <p:spPr>
          <a:xfrm rot="10800000" flipH="1">
            <a:off x="7929543" y="4520672"/>
            <a:ext cx="557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>
                <a:solidFill>
                  <a:srgbClr val="4F000B"/>
                </a:solidFill>
              </a:rPr>
              <a:t>≈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A06456CE-5DA2-0C4F-3E6F-5DE5D7746823}"/>
              </a:ext>
            </a:extLst>
          </p:cNvPr>
          <p:cNvGrpSpPr/>
          <p:nvPr/>
        </p:nvGrpSpPr>
        <p:grpSpPr>
          <a:xfrm>
            <a:off x="8294323" y="4509691"/>
            <a:ext cx="3577794" cy="923330"/>
            <a:chOff x="7947611" y="3506170"/>
            <a:chExt cx="3577794" cy="923330"/>
          </a:xfrm>
        </p:grpSpPr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0F25B7FA-C373-483D-0932-2A91CC8DC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3700" y="3729173"/>
              <a:ext cx="235204" cy="624391"/>
            </a:xfrm>
            <a:prstGeom prst="line">
              <a:avLst/>
            </a:prstGeom>
            <a:ln w="28575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B616F84-AB4F-95B1-027C-6C0CD2609FAE}"/>
                </a:ext>
              </a:extLst>
            </p:cNvPr>
            <p:cNvSpPr txBox="1"/>
            <p:nvPr/>
          </p:nvSpPr>
          <p:spPr>
            <a:xfrm>
              <a:off x="9991320" y="3710285"/>
              <a:ext cx="1183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000">
                  <a:solidFill>
                    <a:srgbClr val="4F000B"/>
                  </a:solidFill>
                  <a:latin typeface="Montserrat" panose="02000505000000020004" pitchFamily="2" charset="77"/>
                </a:rPr>
                <a:t>2</a:t>
              </a:r>
              <a:endParaRPr lang="it-IT" sz="48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768043DB-C033-50CC-CEEA-1F86B48B7E4B}"/>
                </a:ext>
              </a:extLst>
            </p:cNvPr>
            <p:cNvGrpSpPr/>
            <p:nvPr/>
          </p:nvGrpSpPr>
          <p:grpSpPr>
            <a:xfrm>
              <a:off x="7947611" y="3506170"/>
              <a:ext cx="3577794" cy="923330"/>
              <a:chOff x="8556111" y="3725306"/>
              <a:chExt cx="3577794" cy="92333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8DA20E-D044-8A66-306C-E358308E2EE2}"/>
                  </a:ext>
                </a:extLst>
              </p:cNvPr>
              <p:cNvSpPr txBox="1"/>
              <p:nvPr/>
            </p:nvSpPr>
            <p:spPr>
              <a:xfrm>
                <a:off x="9294758" y="3857695"/>
                <a:ext cx="2839147" cy="37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5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LOGICAL</a:t>
                </a:r>
                <a:endParaRPr lang="it-IT" sz="1850" b="1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7EBA1F1-7BAD-E014-CDE6-61DF2178CB39}"/>
                  </a:ext>
                </a:extLst>
              </p:cNvPr>
              <p:cNvSpPr txBox="1"/>
              <p:nvPr/>
            </p:nvSpPr>
            <p:spPr>
              <a:xfrm>
                <a:off x="8556111" y="3725306"/>
                <a:ext cx="10641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54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</a:t>
                </a:r>
                <a:endParaRPr lang="it-IT" sz="4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9399340-07C4-D458-5A16-107F4897469C}"/>
                  </a:ext>
                </a:extLst>
              </p:cNvPr>
              <p:cNvSpPr txBox="1"/>
              <p:nvPr/>
            </p:nvSpPr>
            <p:spPr>
              <a:xfrm>
                <a:off x="9293715" y="4080630"/>
                <a:ext cx="2839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CORES</a:t>
                </a:r>
                <a:endParaRPr lang="it-IT" sz="1850" b="1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456F64-5DF9-4241-B3F8-BF0E859FABD9}"/>
              </a:ext>
            </a:extLst>
          </p:cNvPr>
          <p:cNvSpPr txBox="1"/>
          <p:nvPr/>
        </p:nvSpPr>
        <p:spPr>
          <a:xfrm>
            <a:off x="4244731" y="3306443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itchFamily="2" charset="77"/>
              </a:rPr>
              <a:t>TO ACHIEVE THIS GOAL:</a:t>
            </a:r>
          </a:p>
        </p:txBody>
      </p:sp>
    </p:spTree>
    <p:extLst>
      <p:ext uri="{BB962C8B-B14F-4D97-AF65-F5344CB8AC3E}">
        <p14:creationId xmlns:p14="http://schemas.microsoft.com/office/powerpoint/2010/main" val="161540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15A5963-FB52-5D3B-9435-941ED5B732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rgbClr val="4F00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>
              <a:latin typeface="Montserrat" panose="02000505000000020004" pitchFamily="2" charset="77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1300159" y="5933835"/>
            <a:ext cx="959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>
                <a:solidFill>
                  <a:schemeClr val="bg1"/>
                </a:solidFill>
                <a:latin typeface="Montserrat" panose="02000505000000020004" pitchFamily="2" charset="77"/>
              </a:rPr>
              <a:t>HARDWARE</a:t>
            </a:r>
            <a:r>
              <a:rPr lang="it-IT" sz="3600">
                <a:solidFill>
                  <a:schemeClr val="bg1"/>
                </a:solidFill>
                <a:latin typeface="Montserrat" panose="02000505000000020004" pitchFamily="2" charset="77"/>
              </a:rPr>
              <a:t> DETAILS</a:t>
            </a:r>
            <a:endParaRPr lang="it-IT" sz="40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9761E9D0-C4D3-5146-80A4-74C474B6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6885" y="2528929"/>
            <a:ext cx="1365033" cy="1365033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A781A9D7-1E1B-FA8D-7B2D-949E5314F16F}"/>
              </a:ext>
            </a:extLst>
          </p:cNvPr>
          <p:cNvGrpSpPr/>
          <p:nvPr/>
        </p:nvGrpSpPr>
        <p:grpSpPr>
          <a:xfrm>
            <a:off x="2" y="672258"/>
            <a:ext cx="12191998" cy="784326"/>
            <a:chOff x="499678" y="981336"/>
            <a:chExt cx="10487799" cy="784326"/>
          </a:xfrm>
        </p:grpSpPr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6FB8420A-D84D-9047-98DE-B2B75EF7B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0430" y="981336"/>
              <a:ext cx="1693102" cy="668668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677DEDE-C4C4-0649-9DFE-4C75E7B470C7}"/>
                </a:ext>
              </a:extLst>
            </p:cNvPr>
            <p:cNvSpPr txBox="1"/>
            <p:nvPr/>
          </p:nvSpPr>
          <p:spPr>
            <a:xfrm>
              <a:off x="499678" y="1180887"/>
              <a:ext cx="10487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Montserrat" panose="02000505000000020004" pitchFamily="2" charset="77"/>
                </a:rPr>
                <a:t>11th Gen                     Core(TM) </a:t>
              </a:r>
              <a:r>
                <a:rPr lang="en-US" sz="3200" b="1">
                  <a:solidFill>
                    <a:schemeClr val="bg1"/>
                  </a:solidFill>
                  <a:latin typeface="Montserrat" panose="02000505000000020004" pitchFamily="2" charset="77"/>
                </a:rPr>
                <a:t>i5</a:t>
              </a:r>
              <a:r>
                <a:rPr lang="en-US" sz="3200">
                  <a:solidFill>
                    <a:schemeClr val="bg1"/>
                  </a:solidFill>
                  <a:latin typeface="Montserrat" panose="02000505000000020004" pitchFamily="2" charset="77"/>
                </a:rPr>
                <a:t>-11400</a:t>
              </a:r>
              <a:endParaRPr lang="it-IT" sz="32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3943AD-4307-434A-B86B-6A50442C1A43}"/>
              </a:ext>
            </a:extLst>
          </p:cNvPr>
          <p:cNvSpPr txBox="1"/>
          <p:nvPr/>
        </p:nvSpPr>
        <p:spPr>
          <a:xfrm>
            <a:off x="1793020" y="4624414"/>
            <a:ext cx="4290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Base Frequency:  </a:t>
            </a:r>
            <a:r>
              <a:rPr lang="it-IT" sz="2300" b="1">
                <a:solidFill>
                  <a:schemeClr val="bg1"/>
                </a:solidFill>
                <a:latin typeface="Montserrat" panose="02000505000000020004" pitchFamily="2" charset="77"/>
              </a:rPr>
              <a:t>2.60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GHz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3A30A5-9B25-4749-9353-FD73E764B414}"/>
              </a:ext>
            </a:extLst>
          </p:cNvPr>
          <p:cNvSpPr txBox="1"/>
          <p:nvPr/>
        </p:nvSpPr>
        <p:spPr>
          <a:xfrm>
            <a:off x="6083172" y="4624414"/>
            <a:ext cx="49876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ontserrat" panose="02000505000000020004" pitchFamily="2" charset="77"/>
              </a:rPr>
              <a:t>Max Turbo Frequency:  </a:t>
            </a:r>
            <a:r>
              <a:rPr lang="en-US" sz="2300" b="1">
                <a:solidFill>
                  <a:schemeClr val="bg1"/>
                </a:solidFill>
                <a:latin typeface="Montserrat" panose="02000505000000020004" pitchFamily="2" charset="77"/>
              </a:rPr>
              <a:t>4.40</a:t>
            </a:r>
            <a:r>
              <a:rPr lang="en-US" sz="2300">
                <a:solidFill>
                  <a:schemeClr val="bg1"/>
                </a:solidFill>
                <a:latin typeface="Montserrat" panose="02000505000000020004" pitchFamily="2" charset="77"/>
              </a:rPr>
              <a:t> GHz</a:t>
            </a:r>
            <a:endParaRPr lang="it-IT" sz="23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DAF180-9015-91D4-3A64-B3ABAF300E60}"/>
              </a:ext>
            </a:extLst>
          </p:cNvPr>
          <p:cNvGrpSpPr/>
          <p:nvPr/>
        </p:nvGrpSpPr>
        <p:grpSpPr>
          <a:xfrm>
            <a:off x="7774144" y="2136991"/>
            <a:ext cx="3435076" cy="1982379"/>
            <a:chOff x="7958082" y="2104591"/>
            <a:chExt cx="3435076" cy="198237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3A8C6B9-C50F-5246-BEDF-E24F7320E68B}"/>
                </a:ext>
              </a:extLst>
            </p:cNvPr>
            <p:cNvSpPr txBox="1"/>
            <p:nvPr/>
          </p:nvSpPr>
          <p:spPr>
            <a:xfrm>
              <a:off x="7958082" y="2104591"/>
              <a:ext cx="343507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L1</a:t>
              </a:r>
              <a:r>
                <a:rPr lang="it-IT" sz="2000" b="1">
                  <a:solidFill>
                    <a:srgbClr val="FF9B54"/>
                  </a:solidFill>
                  <a:latin typeface="Montserrat" panose="02000505000000020004" pitchFamily="2" charset="77"/>
                </a:rPr>
                <a:t>d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 Cache:  </a:t>
              </a:r>
              <a:r>
                <a:rPr lang="it-IT" sz="2300" b="1">
                  <a:solidFill>
                    <a:schemeClr val="bg1"/>
                  </a:solidFill>
                  <a:latin typeface="Montserrat" panose="02000505000000020004" pitchFamily="2" charset="77"/>
                </a:rPr>
                <a:t>288</a:t>
              </a:r>
              <a:r>
                <a:rPr lang="it-IT" sz="2300">
                  <a:solidFill>
                    <a:schemeClr val="bg1"/>
                  </a:solidFill>
                  <a:latin typeface="Montserrat" panose="02000505000000020004" pitchFamily="2" charset="77"/>
                </a:rPr>
                <a:t> KiB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D995B9EA-F0CD-3B41-AD87-62A5B9343503}"/>
                </a:ext>
              </a:extLst>
            </p:cNvPr>
            <p:cNvSpPr txBox="1"/>
            <p:nvPr/>
          </p:nvSpPr>
          <p:spPr>
            <a:xfrm>
              <a:off x="7958082" y="2620258"/>
              <a:ext cx="343507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L1</a:t>
              </a:r>
              <a:r>
                <a:rPr lang="it-IT" sz="2000" b="1">
                  <a:solidFill>
                    <a:srgbClr val="FF9B54"/>
                  </a:solidFill>
                  <a:latin typeface="Montserrat" panose="02000505000000020004" pitchFamily="2" charset="77"/>
                </a:rPr>
                <a:t>i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 Cache:  </a:t>
              </a:r>
              <a:r>
                <a:rPr lang="it-IT" sz="2300" b="1">
                  <a:solidFill>
                    <a:schemeClr val="bg1"/>
                  </a:solidFill>
                  <a:latin typeface="Montserrat" panose="02000505000000020004" pitchFamily="2" charset="77"/>
                </a:rPr>
                <a:t>192</a:t>
              </a:r>
              <a:r>
                <a:rPr lang="it-IT" sz="2300">
                  <a:solidFill>
                    <a:schemeClr val="bg1"/>
                  </a:solidFill>
                  <a:latin typeface="Montserrat" panose="02000505000000020004" pitchFamily="2" charset="77"/>
                </a:rPr>
                <a:t> KiB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38DB072-559D-3846-AF67-6365F257FA96}"/>
                </a:ext>
              </a:extLst>
            </p:cNvPr>
            <p:cNvSpPr txBox="1"/>
            <p:nvPr/>
          </p:nvSpPr>
          <p:spPr>
            <a:xfrm>
              <a:off x="7958082" y="3130476"/>
              <a:ext cx="343507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L2 Cache:  </a:t>
              </a:r>
              <a:r>
                <a:rPr lang="it-IT" sz="2300" b="1">
                  <a:solidFill>
                    <a:schemeClr val="bg1"/>
                  </a:solidFill>
                  <a:latin typeface="Montserrat" panose="02000505000000020004" pitchFamily="2" charset="77"/>
                </a:rPr>
                <a:t>3</a:t>
              </a:r>
              <a:r>
                <a:rPr lang="it-IT" sz="2300">
                  <a:solidFill>
                    <a:schemeClr val="bg1"/>
                  </a:solidFill>
                  <a:latin typeface="Montserrat" panose="02000505000000020004" pitchFamily="2" charset="77"/>
                </a:rPr>
                <a:t> MiB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8B78E46-0DDE-C54A-BD4C-F9E0C5A2A6F5}"/>
                </a:ext>
              </a:extLst>
            </p:cNvPr>
            <p:cNvSpPr txBox="1"/>
            <p:nvPr/>
          </p:nvSpPr>
          <p:spPr>
            <a:xfrm>
              <a:off x="7958082" y="3640694"/>
              <a:ext cx="32586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L3 Cache:  </a:t>
              </a:r>
              <a:r>
                <a:rPr lang="it-IT" sz="2300" b="1">
                  <a:solidFill>
                    <a:schemeClr val="bg1"/>
                  </a:solidFill>
                  <a:latin typeface="Montserrat" panose="02000505000000020004" pitchFamily="2" charset="77"/>
                </a:rPr>
                <a:t>12</a:t>
              </a:r>
              <a:r>
                <a:rPr lang="it-IT" sz="2300">
                  <a:solidFill>
                    <a:schemeClr val="bg1"/>
                  </a:solidFill>
                  <a:latin typeface="Montserrat" panose="02000505000000020004" pitchFamily="2" charset="77"/>
                </a:rPr>
                <a:t> MiB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3D494678-9461-A71E-2B90-6A6948A6060B}"/>
              </a:ext>
            </a:extLst>
          </p:cNvPr>
          <p:cNvGrpSpPr/>
          <p:nvPr/>
        </p:nvGrpSpPr>
        <p:grpSpPr>
          <a:xfrm>
            <a:off x="-14699" y="2350092"/>
            <a:ext cx="4766473" cy="1580790"/>
            <a:chOff x="3047061" y="4163855"/>
            <a:chExt cx="4766473" cy="1580790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9F25DF-8060-4A84-A53B-22E934C5D6EE}"/>
                </a:ext>
              </a:extLst>
            </p:cNvPr>
            <p:cNvGrpSpPr/>
            <p:nvPr/>
          </p:nvGrpSpPr>
          <p:grpSpPr>
            <a:xfrm>
              <a:off x="3047061" y="4163855"/>
              <a:ext cx="4766473" cy="1022444"/>
              <a:chOff x="3047061" y="4163855"/>
              <a:chExt cx="4766473" cy="1022444"/>
            </a:xfrm>
          </p:grpSpPr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1F70B55-535A-E342-85D5-ECCD043F9B16}"/>
                  </a:ext>
                </a:extLst>
              </p:cNvPr>
              <p:cNvSpPr txBox="1"/>
              <p:nvPr/>
            </p:nvSpPr>
            <p:spPr>
              <a:xfrm>
                <a:off x="4378458" y="4175882"/>
                <a:ext cx="343507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Cores per socket:  </a:t>
                </a:r>
                <a:r>
                  <a:rPr lang="it-IT" sz="23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6</a:t>
                </a: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400545F-5F56-3F42-BF5B-70E557FB224E}"/>
                  </a:ext>
                </a:extLst>
              </p:cNvPr>
              <p:cNvSpPr txBox="1"/>
              <p:nvPr/>
            </p:nvSpPr>
            <p:spPr>
              <a:xfrm>
                <a:off x="4516578" y="4637661"/>
                <a:ext cx="3158835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Threads per core:  </a:t>
                </a:r>
                <a:r>
                  <a:rPr lang="it-IT" sz="23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2</a:t>
                </a:r>
              </a:p>
            </p:txBody>
          </p:sp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id="{EAA03BCF-47EA-5567-7EA9-2DDDA27F6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78" y="5186299"/>
                <a:ext cx="292244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793F46B-9288-B831-06F5-7B8CA3CB26BE}"/>
                  </a:ext>
                </a:extLst>
              </p:cNvPr>
              <p:cNvSpPr txBox="1"/>
              <p:nvPr/>
            </p:nvSpPr>
            <p:spPr>
              <a:xfrm>
                <a:off x="3047061" y="4163855"/>
                <a:ext cx="3158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>
                    <a:solidFill>
                      <a:schemeClr val="bg1"/>
                    </a:solidFill>
                  </a:rPr>
                  <a:t>x</a:t>
                </a:r>
                <a:endParaRPr lang="it-IT" sz="2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9F55E83-A373-BC01-32DE-D8EFB29AFB2C}"/>
                </a:ext>
              </a:extLst>
            </p:cNvPr>
            <p:cNvSpPr txBox="1"/>
            <p:nvPr/>
          </p:nvSpPr>
          <p:spPr>
            <a:xfrm>
              <a:off x="3319462" y="5221425"/>
              <a:ext cx="4465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900">
                  <a:solidFill>
                    <a:schemeClr val="bg1"/>
                  </a:solidFill>
                  <a:latin typeface="Montserrat" panose="02000505000000020004" pitchFamily="2" charset="77"/>
                </a:rPr>
                <a:t>TOTAL # LOGICAL CORES:   </a:t>
              </a:r>
              <a:r>
                <a:rPr lang="it-IT" sz="2800" b="1">
                  <a:solidFill>
                    <a:schemeClr val="bg1"/>
                  </a:solidFill>
                  <a:latin typeface="Montserrat" panose="02000505000000020004" pitchFamily="2" charset="77"/>
                </a:rPr>
                <a:t>12</a:t>
              </a:r>
              <a:endParaRPr lang="it-IT" sz="23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DFD176F-7CFC-3347-8FE2-69123F2EDE0D}"/>
              </a:ext>
            </a:extLst>
          </p:cNvPr>
          <p:cNvSpPr txBox="1"/>
          <p:nvPr/>
        </p:nvSpPr>
        <p:spPr>
          <a:xfrm>
            <a:off x="-14700" y="2830093"/>
            <a:ext cx="315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bg1"/>
                </a:solidFill>
              </a:rPr>
              <a:t>=</a:t>
            </a:r>
            <a:endParaRPr lang="it-IT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tangolo 75">
            <a:extLst>
              <a:ext uri="{FF2B5EF4-FFF2-40B4-BE49-F238E27FC236}">
                <a16:creationId xmlns:a16="http://schemas.microsoft.com/office/drawing/2014/main" id="{E53EEF77-8949-6FC2-4C8C-73219DE331B8}"/>
              </a:ext>
            </a:extLst>
          </p:cNvPr>
          <p:cNvSpPr>
            <a:spLocks/>
          </p:cNvSpPr>
          <p:nvPr/>
        </p:nvSpPr>
        <p:spPr>
          <a:xfrm>
            <a:off x="-1" y="-1"/>
            <a:ext cx="12192001" cy="1280663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299624" y="236559"/>
            <a:ext cx="3491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>
                <a:solidFill>
                  <a:schemeClr val="bg1"/>
                </a:solidFill>
                <a:latin typeface="Montserrat" panose="02000505000000020004" pitchFamily="2" charset="77"/>
              </a:rPr>
              <a:t>TOOLS</a:t>
            </a:r>
            <a:endParaRPr lang="it-IT" sz="7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83" name="Elemento grafico 82" descr="Attrezzi da minatore con riempimento a tinta unita">
            <a:extLst>
              <a:ext uri="{FF2B5EF4-FFF2-40B4-BE49-F238E27FC236}">
                <a16:creationId xmlns:a16="http://schemas.microsoft.com/office/drawing/2014/main" id="{4AFC0AE7-A088-1982-5A02-0B011190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323" y="214141"/>
            <a:ext cx="814276" cy="814276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F0196B47-5A74-5A89-59EE-E043322E47A8}"/>
              </a:ext>
            </a:extLst>
          </p:cNvPr>
          <p:cNvCxnSpPr>
            <a:cxnSpLocks/>
          </p:cNvCxnSpPr>
          <p:nvPr/>
        </p:nvCxnSpPr>
        <p:spPr>
          <a:xfrm>
            <a:off x="752475" y="4812092"/>
            <a:ext cx="10687050" cy="0"/>
          </a:xfrm>
          <a:prstGeom prst="line">
            <a:avLst/>
          </a:prstGeom>
          <a:ln w="28575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680FF8-B229-3DD1-9D61-D62B865DF3B8}"/>
              </a:ext>
            </a:extLst>
          </p:cNvPr>
          <p:cNvGrpSpPr/>
          <p:nvPr/>
        </p:nvGrpSpPr>
        <p:grpSpPr>
          <a:xfrm>
            <a:off x="707559" y="1556112"/>
            <a:ext cx="12276287" cy="2725862"/>
            <a:chOff x="707559" y="1556112"/>
            <a:chExt cx="12276287" cy="2725862"/>
          </a:xfrm>
        </p:grpSpPr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3FC23345-A6EC-9856-AD0F-EDD6C15364DF}"/>
                </a:ext>
              </a:extLst>
            </p:cNvPr>
            <p:cNvSpPr txBox="1"/>
            <p:nvPr/>
          </p:nvSpPr>
          <p:spPr>
            <a:xfrm>
              <a:off x="707559" y="3943420"/>
              <a:ext cx="12276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4F000B"/>
                  </a:solidFill>
                  <a:latin typeface="Montserrat" panose="02000505000000020004" pitchFamily="2" charset="77"/>
                </a:rPr>
                <a:t>chrono::milliseconds </a:t>
              </a:r>
              <a:r>
                <a:rPr lang="en-US" sz="1600" b="1">
                  <a:solidFill>
                    <a:srgbClr val="FF7F51"/>
                  </a:solidFill>
                  <a:latin typeface="Montserrat" panose="02000505000000020004" pitchFamily="2" charset="77"/>
                </a:rPr>
                <a:t>duration</a:t>
              </a:r>
              <a:r>
                <a:rPr lang="en-US" sz="1600">
                  <a:solidFill>
                    <a:srgbClr val="4F000B"/>
                  </a:solidFill>
                  <a:latin typeface="Montserrat" panose="02000505000000020004" pitchFamily="2" charset="77"/>
                </a:rPr>
                <a:t> = chrono::duration_cast&lt;chrono::milliseconds&gt;(end - start);</a:t>
              </a:r>
              <a:endParaRPr lang="it-IT" sz="16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B4030990-9149-90C2-D66D-C8EB12093B8A}"/>
                </a:ext>
              </a:extLst>
            </p:cNvPr>
            <p:cNvGrpSpPr/>
            <p:nvPr/>
          </p:nvGrpSpPr>
          <p:grpSpPr>
            <a:xfrm>
              <a:off x="713508" y="2542230"/>
              <a:ext cx="8991695" cy="1075671"/>
              <a:chOff x="1132972" y="1801443"/>
              <a:chExt cx="8991695" cy="1075671"/>
            </a:xfrm>
          </p:grpSpPr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CC535F3-03EF-D656-67F6-D0B5B18CB900}"/>
                  </a:ext>
                </a:extLst>
              </p:cNvPr>
              <p:cNvSpPr txBox="1"/>
              <p:nvPr/>
            </p:nvSpPr>
            <p:spPr>
              <a:xfrm>
                <a:off x="1132972" y="1801443"/>
                <a:ext cx="89527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 chrono::steady_clock::time_point </a:t>
                </a:r>
                <a:r>
                  <a:rPr lang="en-US" sz="1600" b="1">
                    <a:solidFill>
                      <a:srgbClr val="FF7F51"/>
                    </a:solidFill>
                    <a:latin typeface="Montserrat" panose="02000505000000020004" pitchFamily="2" charset="77"/>
                  </a:rPr>
                  <a:t>start</a:t>
                </a:r>
                <a:r>
                  <a:rPr lang="en-US" sz="16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 = chrono::steady_clock::now();</a:t>
                </a:r>
                <a:endParaRPr lang="it-IT" sz="16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F4C949B-4A90-00E5-F9C6-9BA40730F349}"/>
                  </a:ext>
                </a:extLst>
              </p:cNvPr>
              <p:cNvSpPr txBox="1"/>
              <p:nvPr/>
            </p:nvSpPr>
            <p:spPr>
              <a:xfrm>
                <a:off x="1171939" y="2538560"/>
                <a:ext cx="89527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chrono::steady_clock::time_point </a:t>
                </a:r>
                <a:r>
                  <a:rPr lang="en-US" sz="1600" b="1">
                    <a:solidFill>
                      <a:srgbClr val="FF7F51"/>
                    </a:solidFill>
                    <a:latin typeface="Montserrat" panose="02000505000000020004" pitchFamily="2" charset="77"/>
                  </a:rPr>
                  <a:t>end</a:t>
                </a:r>
                <a:r>
                  <a:rPr lang="en-US" sz="16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 = chrono::steady_clock::now();</a:t>
                </a:r>
                <a:endParaRPr lang="it-IT" sz="16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8D3AD07D-1C70-21B2-3F47-C760AC8412D7}"/>
                  </a:ext>
                </a:extLst>
              </p:cNvPr>
              <p:cNvSpPr txBox="1"/>
              <p:nvPr/>
            </p:nvSpPr>
            <p:spPr>
              <a:xfrm>
                <a:off x="1171939" y="2153460"/>
                <a:ext cx="7018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parallelTrialDivision(NUMBER, NUM_THREADS);</a:t>
                </a:r>
                <a:endParaRPr lang="it-IT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111" name="Gruppo 110">
              <a:extLst>
                <a:ext uri="{FF2B5EF4-FFF2-40B4-BE49-F238E27FC236}">
                  <a16:creationId xmlns:a16="http://schemas.microsoft.com/office/drawing/2014/main" id="{DAB48852-4277-BA0C-1D90-274118815967}"/>
                </a:ext>
              </a:extLst>
            </p:cNvPr>
            <p:cNvGrpSpPr/>
            <p:nvPr/>
          </p:nvGrpSpPr>
          <p:grpSpPr>
            <a:xfrm>
              <a:off x="8497631" y="1939839"/>
              <a:ext cx="2986810" cy="1812442"/>
              <a:chOff x="4602594" y="2247051"/>
              <a:chExt cx="2986810" cy="1812442"/>
            </a:xfrm>
          </p:grpSpPr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16AEE96-EB25-7844-4DAF-68EF6B53C048}"/>
                  </a:ext>
                </a:extLst>
              </p:cNvPr>
              <p:cNvGrpSpPr/>
              <p:nvPr/>
            </p:nvGrpSpPr>
            <p:grpSpPr>
              <a:xfrm>
                <a:off x="4602594" y="2600097"/>
                <a:ext cx="1431153" cy="1459396"/>
                <a:chOff x="7049736" y="4394688"/>
                <a:chExt cx="1431153" cy="1459396"/>
              </a:xfrm>
            </p:grpSpPr>
            <p:grpSp>
              <p:nvGrpSpPr>
                <p:cNvPr id="123" name="Gruppo 122">
                  <a:extLst>
                    <a:ext uri="{FF2B5EF4-FFF2-40B4-BE49-F238E27FC236}">
                      <a16:creationId xmlns:a16="http://schemas.microsoft.com/office/drawing/2014/main" id="{E671CF6C-90A9-C9FB-4051-53C3BEBEAD8A}"/>
                    </a:ext>
                  </a:extLst>
                </p:cNvPr>
                <p:cNvGrpSpPr/>
                <p:nvPr/>
              </p:nvGrpSpPr>
              <p:grpSpPr>
                <a:xfrm>
                  <a:off x="7190252" y="4394688"/>
                  <a:ext cx="1150125" cy="1150125"/>
                  <a:chOff x="6576555" y="3128371"/>
                  <a:chExt cx="1150125" cy="1150125"/>
                </a:xfrm>
              </p:grpSpPr>
              <p:sp>
                <p:nvSpPr>
                  <p:cNvPr id="125" name="Rettangolo 124">
                    <a:extLst>
                      <a:ext uri="{FF2B5EF4-FFF2-40B4-BE49-F238E27FC236}">
                        <a16:creationId xmlns:a16="http://schemas.microsoft.com/office/drawing/2014/main" id="{58B14F09-71AE-2B2C-689A-060068731ABC}"/>
                      </a:ext>
                    </a:extLst>
                  </p:cNvPr>
                  <p:cNvSpPr/>
                  <p:nvPr/>
                </p:nvSpPr>
                <p:spPr>
                  <a:xfrm>
                    <a:off x="7128757" y="3378174"/>
                    <a:ext cx="45719" cy="337003"/>
                  </a:xfrm>
                  <a:prstGeom prst="rect">
                    <a:avLst/>
                  </a:prstGeom>
                  <a:solidFill>
                    <a:srgbClr val="FF7F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6" name="Figura a mano libera: forma 125">
                    <a:extLst>
                      <a:ext uri="{FF2B5EF4-FFF2-40B4-BE49-F238E27FC236}">
                        <a16:creationId xmlns:a16="http://schemas.microsoft.com/office/drawing/2014/main" id="{3ACA839D-BB1E-758D-E56F-11B7857FB48F}"/>
                      </a:ext>
                    </a:extLst>
                  </p:cNvPr>
                  <p:cNvSpPr/>
                  <p:nvPr/>
                </p:nvSpPr>
                <p:spPr>
                  <a:xfrm>
                    <a:off x="6576555" y="3128371"/>
                    <a:ext cx="1150125" cy="1150125"/>
                  </a:xfrm>
                  <a:custGeom>
                    <a:avLst/>
                    <a:gdLst>
                      <a:gd name="connsiteX0" fmla="*/ 493911 w 987821"/>
                      <a:gd name="connsiteY0" fmla="*/ 909836 h 987821"/>
                      <a:gd name="connsiteX1" fmla="*/ 77986 w 987821"/>
                      <a:gd name="connsiteY1" fmla="*/ 493911 h 987821"/>
                      <a:gd name="connsiteX2" fmla="*/ 493911 w 987821"/>
                      <a:gd name="connsiteY2" fmla="*/ 77986 h 987821"/>
                      <a:gd name="connsiteX3" fmla="*/ 909836 w 987821"/>
                      <a:gd name="connsiteY3" fmla="*/ 493911 h 987821"/>
                      <a:gd name="connsiteX4" fmla="*/ 493911 w 987821"/>
                      <a:gd name="connsiteY4" fmla="*/ 909836 h 987821"/>
                      <a:gd name="connsiteX5" fmla="*/ 493911 w 987821"/>
                      <a:gd name="connsiteY5" fmla="*/ 0 h 987821"/>
                      <a:gd name="connsiteX6" fmla="*/ 0 w 987821"/>
                      <a:gd name="connsiteY6" fmla="*/ 493911 h 987821"/>
                      <a:gd name="connsiteX7" fmla="*/ 493911 w 987821"/>
                      <a:gd name="connsiteY7" fmla="*/ 987822 h 987821"/>
                      <a:gd name="connsiteX8" fmla="*/ 987822 w 987821"/>
                      <a:gd name="connsiteY8" fmla="*/ 493911 h 987821"/>
                      <a:gd name="connsiteX9" fmla="*/ 493911 w 987821"/>
                      <a:gd name="connsiteY9" fmla="*/ 0 h 987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87821" h="987821">
                        <a:moveTo>
                          <a:pt x="493911" y="909836"/>
                        </a:moveTo>
                        <a:cubicBezTo>
                          <a:pt x="265152" y="909836"/>
                          <a:pt x="77986" y="722670"/>
                          <a:pt x="77986" y="493911"/>
                        </a:cubicBezTo>
                        <a:cubicBezTo>
                          <a:pt x="77986" y="265152"/>
                          <a:pt x="265152" y="77986"/>
                          <a:pt x="493911" y="77986"/>
                        </a:cubicBezTo>
                        <a:cubicBezTo>
                          <a:pt x="722670" y="77986"/>
                          <a:pt x="909836" y="265152"/>
                          <a:pt x="909836" y="493911"/>
                        </a:cubicBezTo>
                        <a:cubicBezTo>
                          <a:pt x="909836" y="722670"/>
                          <a:pt x="722670" y="909836"/>
                          <a:pt x="493911" y="909836"/>
                        </a:cubicBezTo>
                        <a:close/>
                        <a:moveTo>
                          <a:pt x="493911" y="0"/>
                        </a:moveTo>
                        <a:cubicBezTo>
                          <a:pt x="220960" y="0"/>
                          <a:pt x="0" y="220960"/>
                          <a:pt x="0" y="493911"/>
                        </a:cubicBezTo>
                        <a:cubicBezTo>
                          <a:pt x="0" y="766862"/>
                          <a:pt x="220960" y="987822"/>
                          <a:pt x="493911" y="987822"/>
                        </a:cubicBezTo>
                        <a:cubicBezTo>
                          <a:pt x="766862" y="987822"/>
                          <a:pt x="987822" y="766862"/>
                          <a:pt x="987822" y="493911"/>
                        </a:cubicBezTo>
                        <a:cubicBezTo>
                          <a:pt x="987822" y="220960"/>
                          <a:pt x="766862" y="0"/>
                          <a:pt x="493911" y="0"/>
                        </a:cubicBezTo>
                        <a:close/>
                      </a:path>
                    </a:pathLst>
                  </a:custGeom>
                  <a:solidFill>
                    <a:srgbClr val="4F000B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127" name="Figura a mano libera: forma 126">
                    <a:extLst>
                      <a:ext uri="{FF2B5EF4-FFF2-40B4-BE49-F238E27FC236}">
                        <a16:creationId xmlns:a16="http://schemas.microsoft.com/office/drawing/2014/main" id="{6D5E8479-A87F-411F-6A6B-11E29304B8DA}"/>
                      </a:ext>
                    </a:extLst>
                  </p:cNvPr>
                  <p:cNvSpPr/>
                  <p:nvPr/>
                </p:nvSpPr>
                <p:spPr>
                  <a:xfrm>
                    <a:off x="7121352" y="3279704"/>
                    <a:ext cx="60532" cy="60532"/>
                  </a:xfrm>
                  <a:custGeom>
                    <a:avLst/>
                    <a:gdLst>
                      <a:gd name="connsiteX0" fmla="*/ 51991 w 51990"/>
                      <a:gd name="connsiteY0" fmla="*/ 25995 h 51990"/>
                      <a:gd name="connsiteX1" fmla="*/ 25995 w 51990"/>
                      <a:gd name="connsiteY1" fmla="*/ 51991 h 51990"/>
                      <a:gd name="connsiteX2" fmla="*/ 0 w 51990"/>
                      <a:gd name="connsiteY2" fmla="*/ 25995 h 51990"/>
                      <a:gd name="connsiteX3" fmla="*/ 25995 w 51990"/>
                      <a:gd name="connsiteY3" fmla="*/ 0 h 51990"/>
                      <a:gd name="connsiteX4" fmla="*/ 51991 w 51990"/>
                      <a:gd name="connsiteY4" fmla="*/ 25995 h 5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90" h="51990">
                        <a:moveTo>
                          <a:pt x="51991" y="25995"/>
                        </a:moveTo>
                        <a:cubicBezTo>
                          <a:pt x="51991" y="40352"/>
                          <a:pt x="40352" y="51991"/>
                          <a:pt x="25995" y="51991"/>
                        </a:cubicBezTo>
                        <a:cubicBezTo>
                          <a:pt x="11639" y="51991"/>
                          <a:pt x="0" y="40352"/>
                          <a:pt x="0" y="25995"/>
                        </a:cubicBezTo>
                        <a:cubicBezTo>
                          <a:pt x="0" y="11638"/>
                          <a:pt x="11639" y="0"/>
                          <a:pt x="25995" y="0"/>
                        </a:cubicBezTo>
                        <a:cubicBezTo>
                          <a:pt x="40352" y="0"/>
                          <a:pt x="51991" y="11638"/>
                          <a:pt x="51991" y="25995"/>
                        </a:cubicBezTo>
                        <a:close/>
                      </a:path>
                    </a:pathLst>
                  </a:custGeom>
                  <a:solidFill>
                    <a:srgbClr val="4F000B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128" name="Figura a mano libera: forma 127">
                    <a:extLst>
                      <a:ext uri="{FF2B5EF4-FFF2-40B4-BE49-F238E27FC236}">
                        <a16:creationId xmlns:a16="http://schemas.microsoft.com/office/drawing/2014/main" id="{F70E52F3-4A6A-086F-21CC-93F92BE35347}"/>
                      </a:ext>
                    </a:extLst>
                  </p:cNvPr>
                  <p:cNvSpPr/>
                  <p:nvPr/>
                </p:nvSpPr>
                <p:spPr>
                  <a:xfrm>
                    <a:off x="7121352" y="4066632"/>
                    <a:ext cx="60532" cy="60532"/>
                  </a:xfrm>
                  <a:custGeom>
                    <a:avLst/>
                    <a:gdLst>
                      <a:gd name="connsiteX0" fmla="*/ 51991 w 51990"/>
                      <a:gd name="connsiteY0" fmla="*/ 25995 h 51990"/>
                      <a:gd name="connsiteX1" fmla="*/ 25995 w 51990"/>
                      <a:gd name="connsiteY1" fmla="*/ 51991 h 51990"/>
                      <a:gd name="connsiteX2" fmla="*/ 0 w 51990"/>
                      <a:gd name="connsiteY2" fmla="*/ 25995 h 51990"/>
                      <a:gd name="connsiteX3" fmla="*/ 25995 w 51990"/>
                      <a:gd name="connsiteY3" fmla="*/ 0 h 51990"/>
                      <a:gd name="connsiteX4" fmla="*/ 51991 w 51990"/>
                      <a:gd name="connsiteY4" fmla="*/ 25995 h 5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90" h="51990">
                        <a:moveTo>
                          <a:pt x="51991" y="25995"/>
                        </a:moveTo>
                        <a:cubicBezTo>
                          <a:pt x="51991" y="40352"/>
                          <a:pt x="40352" y="51991"/>
                          <a:pt x="25995" y="51991"/>
                        </a:cubicBezTo>
                        <a:cubicBezTo>
                          <a:pt x="11639" y="51991"/>
                          <a:pt x="0" y="40352"/>
                          <a:pt x="0" y="25995"/>
                        </a:cubicBezTo>
                        <a:cubicBezTo>
                          <a:pt x="0" y="11639"/>
                          <a:pt x="11639" y="0"/>
                          <a:pt x="25995" y="0"/>
                        </a:cubicBezTo>
                        <a:cubicBezTo>
                          <a:pt x="40352" y="0"/>
                          <a:pt x="51991" y="11639"/>
                          <a:pt x="51991" y="25995"/>
                        </a:cubicBezTo>
                        <a:close/>
                      </a:path>
                    </a:pathLst>
                  </a:custGeom>
                  <a:solidFill>
                    <a:srgbClr val="4F000B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129" name="Figura a mano libera: forma 128">
                    <a:extLst>
                      <a:ext uri="{FF2B5EF4-FFF2-40B4-BE49-F238E27FC236}">
                        <a16:creationId xmlns:a16="http://schemas.microsoft.com/office/drawing/2014/main" id="{073F5BEB-E1D2-A622-15DF-9B44EE82371D}"/>
                      </a:ext>
                    </a:extLst>
                  </p:cNvPr>
                  <p:cNvSpPr/>
                  <p:nvPr/>
                </p:nvSpPr>
                <p:spPr>
                  <a:xfrm>
                    <a:off x="6727888" y="3673168"/>
                    <a:ext cx="60532" cy="60532"/>
                  </a:xfrm>
                  <a:custGeom>
                    <a:avLst/>
                    <a:gdLst>
                      <a:gd name="connsiteX0" fmla="*/ 51991 w 51990"/>
                      <a:gd name="connsiteY0" fmla="*/ 25995 h 51990"/>
                      <a:gd name="connsiteX1" fmla="*/ 25995 w 51990"/>
                      <a:gd name="connsiteY1" fmla="*/ 51991 h 51990"/>
                      <a:gd name="connsiteX2" fmla="*/ 0 w 51990"/>
                      <a:gd name="connsiteY2" fmla="*/ 25995 h 51990"/>
                      <a:gd name="connsiteX3" fmla="*/ 25995 w 51990"/>
                      <a:gd name="connsiteY3" fmla="*/ 0 h 51990"/>
                      <a:gd name="connsiteX4" fmla="*/ 51991 w 51990"/>
                      <a:gd name="connsiteY4" fmla="*/ 25995 h 5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90" h="51990">
                        <a:moveTo>
                          <a:pt x="51991" y="25995"/>
                        </a:moveTo>
                        <a:cubicBezTo>
                          <a:pt x="51991" y="40352"/>
                          <a:pt x="40352" y="51991"/>
                          <a:pt x="25995" y="51991"/>
                        </a:cubicBezTo>
                        <a:cubicBezTo>
                          <a:pt x="11638" y="51991"/>
                          <a:pt x="0" y="40352"/>
                          <a:pt x="0" y="25995"/>
                        </a:cubicBezTo>
                        <a:cubicBezTo>
                          <a:pt x="0" y="11639"/>
                          <a:pt x="11638" y="0"/>
                          <a:pt x="25995" y="0"/>
                        </a:cubicBezTo>
                        <a:cubicBezTo>
                          <a:pt x="40352" y="0"/>
                          <a:pt x="51991" y="11639"/>
                          <a:pt x="51991" y="25995"/>
                        </a:cubicBezTo>
                        <a:close/>
                      </a:path>
                    </a:pathLst>
                  </a:custGeom>
                  <a:solidFill>
                    <a:srgbClr val="4F000B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130" name="Figura a mano libera: forma 129">
                    <a:extLst>
                      <a:ext uri="{FF2B5EF4-FFF2-40B4-BE49-F238E27FC236}">
                        <a16:creationId xmlns:a16="http://schemas.microsoft.com/office/drawing/2014/main" id="{AD3DB805-DDC8-F84C-4F6F-54217D6CF6CE}"/>
                      </a:ext>
                    </a:extLst>
                  </p:cNvPr>
                  <p:cNvSpPr/>
                  <p:nvPr/>
                </p:nvSpPr>
                <p:spPr>
                  <a:xfrm>
                    <a:off x="7514816" y="3673168"/>
                    <a:ext cx="60532" cy="60532"/>
                  </a:xfrm>
                  <a:custGeom>
                    <a:avLst/>
                    <a:gdLst>
                      <a:gd name="connsiteX0" fmla="*/ 51991 w 51990"/>
                      <a:gd name="connsiteY0" fmla="*/ 25995 h 51990"/>
                      <a:gd name="connsiteX1" fmla="*/ 25995 w 51990"/>
                      <a:gd name="connsiteY1" fmla="*/ 51991 h 51990"/>
                      <a:gd name="connsiteX2" fmla="*/ 0 w 51990"/>
                      <a:gd name="connsiteY2" fmla="*/ 25995 h 51990"/>
                      <a:gd name="connsiteX3" fmla="*/ 25995 w 51990"/>
                      <a:gd name="connsiteY3" fmla="*/ 0 h 51990"/>
                      <a:gd name="connsiteX4" fmla="*/ 51991 w 51990"/>
                      <a:gd name="connsiteY4" fmla="*/ 25995 h 5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90" h="51990">
                        <a:moveTo>
                          <a:pt x="51991" y="25995"/>
                        </a:moveTo>
                        <a:cubicBezTo>
                          <a:pt x="51991" y="40352"/>
                          <a:pt x="40352" y="51991"/>
                          <a:pt x="25995" y="51991"/>
                        </a:cubicBezTo>
                        <a:cubicBezTo>
                          <a:pt x="11639" y="51991"/>
                          <a:pt x="0" y="40352"/>
                          <a:pt x="0" y="25995"/>
                        </a:cubicBezTo>
                        <a:cubicBezTo>
                          <a:pt x="0" y="11639"/>
                          <a:pt x="11639" y="0"/>
                          <a:pt x="25995" y="0"/>
                        </a:cubicBezTo>
                        <a:cubicBezTo>
                          <a:pt x="40352" y="0"/>
                          <a:pt x="51991" y="11639"/>
                          <a:pt x="51991" y="25995"/>
                        </a:cubicBezTo>
                        <a:close/>
                      </a:path>
                    </a:pathLst>
                  </a:custGeom>
                  <a:solidFill>
                    <a:srgbClr val="4F000B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131" name="Rettangolo 130">
                    <a:extLst>
                      <a:ext uri="{FF2B5EF4-FFF2-40B4-BE49-F238E27FC236}">
                        <a16:creationId xmlns:a16="http://schemas.microsoft.com/office/drawing/2014/main" id="{D4F3486C-F4F1-9F03-C9FE-49C5687588D8}"/>
                      </a:ext>
                    </a:extLst>
                  </p:cNvPr>
                  <p:cNvSpPr/>
                  <p:nvPr/>
                </p:nvSpPr>
                <p:spPr>
                  <a:xfrm>
                    <a:off x="7128757" y="3471280"/>
                    <a:ext cx="45719" cy="248236"/>
                  </a:xfrm>
                  <a:prstGeom prst="rect">
                    <a:avLst/>
                  </a:prstGeom>
                  <a:solidFill>
                    <a:srgbClr val="4F00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24" name="CasellaDiTesto 123">
                  <a:extLst>
                    <a:ext uri="{FF2B5EF4-FFF2-40B4-BE49-F238E27FC236}">
                      <a16:creationId xmlns:a16="http://schemas.microsoft.com/office/drawing/2014/main" id="{DDF05FB2-2585-F538-3460-CF488850E685}"/>
                    </a:ext>
                  </a:extLst>
                </p:cNvPr>
                <p:cNvSpPr txBox="1"/>
                <p:nvPr/>
              </p:nvSpPr>
              <p:spPr>
                <a:xfrm>
                  <a:off x="7049736" y="5561696"/>
                  <a:ext cx="143115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>
                      <a:solidFill>
                        <a:srgbClr val="FF7F51"/>
                      </a:solidFill>
                      <a:latin typeface="Montserrat" panose="02000505000000020004" pitchFamily="2" charset="77"/>
                    </a:rPr>
                    <a:t>start</a:t>
                  </a:r>
                  <a:endParaRPr lang="it-IT" sz="1300" b="1">
                    <a:solidFill>
                      <a:srgbClr val="FF7F5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  <p:grpSp>
            <p:nvGrpSpPr>
              <p:cNvPr id="113" name="Gruppo 112">
                <a:extLst>
                  <a:ext uri="{FF2B5EF4-FFF2-40B4-BE49-F238E27FC236}">
                    <a16:creationId xmlns:a16="http://schemas.microsoft.com/office/drawing/2014/main" id="{FBCC9DF8-7660-D001-EEBD-1A3449BAD29F}"/>
                  </a:ext>
                </a:extLst>
              </p:cNvPr>
              <p:cNvGrpSpPr/>
              <p:nvPr/>
            </p:nvGrpSpPr>
            <p:grpSpPr>
              <a:xfrm>
                <a:off x="6298767" y="2600096"/>
                <a:ext cx="1150125" cy="1150125"/>
                <a:chOff x="8301744" y="3225225"/>
                <a:chExt cx="1150125" cy="1150125"/>
              </a:xfrm>
            </p:grpSpPr>
            <p:sp>
              <p:nvSpPr>
                <p:cNvPr id="116" name="Rettangolo 115">
                  <a:extLst>
                    <a:ext uri="{FF2B5EF4-FFF2-40B4-BE49-F238E27FC236}">
                      <a16:creationId xmlns:a16="http://schemas.microsoft.com/office/drawing/2014/main" id="{7D73D053-559D-DA81-6527-3E4980BA7339}"/>
                    </a:ext>
                  </a:extLst>
                </p:cNvPr>
                <p:cNvSpPr/>
                <p:nvPr/>
              </p:nvSpPr>
              <p:spPr>
                <a:xfrm rot="5400000">
                  <a:off x="8999588" y="3624347"/>
                  <a:ext cx="45719" cy="337003"/>
                </a:xfrm>
                <a:prstGeom prst="rect">
                  <a:avLst/>
                </a:prstGeom>
                <a:solidFill>
                  <a:srgbClr val="FF7F5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17" name="Figura a mano libera: forma 116">
                  <a:extLst>
                    <a:ext uri="{FF2B5EF4-FFF2-40B4-BE49-F238E27FC236}">
                      <a16:creationId xmlns:a16="http://schemas.microsoft.com/office/drawing/2014/main" id="{05889375-802C-34AA-C703-DA3965857159}"/>
                    </a:ext>
                  </a:extLst>
                </p:cNvPr>
                <p:cNvSpPr/>
                <p:nvPr/>
              </p:nvSpPr>
              <p:spPr>
                <a:xfrm>
                  <a:off x="8301744" y="3225225"/>
                  <a:ext cx="1150125" cy="1150125"/>
                </a:xfrm>
                <a:custGeom>
                  <a:avLst/>
                  <a:gdLst>
                    <a:gd name="connsiteX0" fmla="*/ 493911 w 987821"/>
                    <a:gd name="connsiteY0" fmla="*/ 909836 h 987821"/>
                    <a:gd name="connsiteX1" fmla="*/ 77986 w 987821"/>
                    <a:gd name="connsiteY1" fmla="*/ 493911 h 987821"/>
                    <a:gd name="connsiteX2" fmla="*/ 493911 w 987821"/>
                    <a:gd name="connsiteY2" fmla="*/ 77986 h 987821"/>
                    <a:gd name="connsiteX3" fmla="*/ 909836 w 987821"/>
                    <a:gd name="connsiteY3" fmla="*/ 493911 h 987821"/>
                    <a:gd name="connsiteX4" fmla="*/ 493911 w 987821"/>
                    <a:gd name="connsiteY4" fmla="*/ 909836 h 987821"/>
                    <a:gd name="connsiteX5" fmla="*/ 493911 w 987821"/>
                    <a:gd name="connsiteY5" fmla="*/ 0 h 987821"/>
                    <a:gd name="connsiteX6" fmla="*/ 0 w 987821"/>
                    <a:gd name="connsiteY6" fmla="*/ 493911 h 987821"/>
                    <a:gd name="connsiteX7" fmla="*/ 493911 w 987821"/>
                    <a:gd name="connsiteY7" fmla="*/ 987822 h 987821"/>
                    <a:gd name="connsiteX8" fmla="*/ 987822 w 987821"/>
                    <a:gd name="connsiteY8" fmla="*/ 493911 h 987821"/>
                    <a:gd name="connsiteX9" fmla="*/ 493911 w 987821"/>
                    <a:gd name="connsiteY9" fmla="*/ 0 h 987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87821" h="987821">
                      <a:moveTo>
                        <a:pt x="493911" y="909836"/>
                      </a:moveTo>
                      <a:cubicBezTo>
                        <a:pt x="265152" y="909836"/>
                        <a:pt x="77986" y="722670"/>
                        <a:pt x="77986" y="493911"/>
                      </a:cubicBezTo>
                      <a:cubicBezTo>
                        <a:pt x="77986" y="265152"/>
                        <a:pt x="265152" y="77986"/>
                        <a:pt x="493911" y="77986"/>
                      </a:cubicBezTo>
                      <a:cubicBezTo>
                        <a:pt x="722670" y="77986"/>
                        <a:pt x="909836" y="265152"/>
                        <a:pt x="909836" y="493911"/>
                      </a:cubicBezTo>
                      <a:cubicBezTo>
                        <a:pt x="909836" y="722670"/>
                        <a:pt x="722670" y="909836"/>
                        <a:pt x="493911" y="909836"/>
                      </a:cubicBezTo>
                      <a:close/>
                      <a:moveTo>
                        <a:pt x="493911" y="0"/>
                      </a:moveTo>
                      <a:cubicBezTo>
                        <a:pt x="220960" y="0"/>
                        <a:pt x="0" y="220960"/>
                        <a:pt x="0" y="493911"/>
                      </a:cubicBezTo>
                      <a:cubicBezTo>
                        <a:pt x="0" y="766862"/>
                        <a:pt x="220960" y="987822"/>
                        <a:pt x="493911" y="987822"/>
                      </a:cubicBezTo>
                      <a:cubicBezTo>
                        <a:pt x="766862" y="987822"/>
                        <a:pt x="987822" y="766862"/>
                        <a:pt x="987822" y="493911"/>
                      </a:cubicBezTo>
                      <a:cubicBezTo>
                        <a:pt x="987822" y="220960"/>
                        <a:pt x="766862" y="0"/>
                        <a:pt x="493911" y="0"/>
                      </a:cubicBezTo>
                      <a:close/>
                    </a:path>
                  </a:pathLst>
                </a:custGeom>
                <a:solidFill>
                  <a:srgbClr val="4F000B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18" name="Figura a mano libera: forma 117">
                  <a:extLst>
                    <a:ext uri="{FF2B5EF4-FFF2-40B4-BE49-F238E27FC236}">
                      <a16:creationId xmlns:a16="http://schemas.microsoft.com/office/drawing/2014/main" id="{0612D7A5-94C6-73BF-B440-2C5E95D320D3}"/>
                    </a:ext>
                  </a:extLst>
                </p:cNvPr>
                <p:cNvSpPr/>
                <p:nvPr/>
              </p:nvSpPr>
              <p:spPr>
                <a:xfrm>
                  <a:off x="8846541" y="3376558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8"/>
                        <a:pt x="11639" y="0"/>
                        <a:pt x="25995" y="0"/>
                      </a:cubicBezTo>
                      <a:cubicBezTo>
                        <a:pt x="40352" y="0"/>
                        <a:pt x="51991" y="11638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4F000B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19" name="Figura a mano libera: forma 118">
                  <a:extLst>
                    <a:ext uri="{FF2B5EF4-FFF2-40B4-BE49-F238E27FC236}">
                      <a16:creationId xmlns:a16="http://schemas.microsoft.com/office/drawing/2014/main" id="{2EEDF4C5-71FE-F341-2438-73AF28C6F480}"/>
                    </a:ext>
                  </a:extLst>
                </p:cNvPr>
                <p:cNvSpPr/>
                <p:nvPr/>
              </p:nvSpPr>
              <p:spPr>
                <a:xfrm>
                  <a:off x="8846541" y="4163486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9"/>
                        <a:pt x="11639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4F000B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20" name="Figura a mano libera: forma 119">
                  <a:extLst>
                    <a:ext uri="{FF2B5EF4-FFF2-40B4-BE49-F238E27FC236}">
                      <a16:creationId xmlns:a16="http://schemas.microsoft.com/office/drawing/2014/main" id="{D021A1E4-F2A9-1D61-65AD-70398CA3C040}"/>
                    </a:ext>
                  </a:extLst>
                </p:cNvPr>
                <p:cNvSpPr/>
                <p:nvPr/>
              </p:nvSpPr>
              <p:spPr>
                <a:xfrm>
                  <a:off x="8453077" y="3770022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8" y="51991"/>
                        <a:pt x="0" y="40352"/>
                        <a:pt x="0" y="25995"/>
                      </a:cubicBezTo>
                      <a:cubicBezTo>
                        <a:pt x="0" y="11639"/>
                        <a:pt x="11638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4F000B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21" name="Figura a mano libera: forma 120">
                  <a:extLst>
                    <a:ext uri="{FF2B5EF4-FFF2-40B4-BE49-F238E27FC236}">
                      <a16:creationId xmlns:a16="http://schemas.microsoft.com/office/drawing/2014/main" id="{E48D68CC-4EA7-9E84-BCB7-59F61996EB16}"/>
                    </a:ext>
                  </a:extLst>
                </p:cNvPr>
                <p:cNvSpPr/>
                <p:nvPr/>
              </p:nvSpPr>
              <p:spPr>
                <a:xfrm>
                  <a:off x="9240005" y="3770022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9"/>
                        <a:pt x="11639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4F000B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22" name="Rettangolo 121">
                  <a:extLst>
                    <a:ext uri="{FF2B5EF4-FFF2-40B4-BE49-F238E27FC236}">
                      <a16:creationId xmlns:a16="http://schemas.microsoft.com/office/drawing/2014/main" id="{AF098F8F-DBB1-BB72-89D8-5EB5D5A44634}"/>
                    </a:ext>
                  </a:extLst>
                </p:cNvPr>
                <p:cNvSpPr/>
                <p:nvPr/>
              </p:nvSpPr>
              <p:spPr>
                <a:xfrm>
                  <a:off x="8853946" y="3568134"/>
                  <a:ext cx="45719" cy="248236"/>
                </a:xfrm>
                <a:prstGeom prst="rect">
                  <a:avLst/>
                </a:prstGeom>
                <a:solidFill>
                  <a:srgbClr val="4F000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C87E3B51-8EA7-C56D-06FC-96C0BD0B16FC}"/>
                  </a:ext>
                </a:extLst>
              </p:cNvPr>
              <p:cNvSpPr txBox="1"/>
              <p:nvPr/>
            </p:nvSpPr>
            <p:spPr>
              <a:xfrm>
                <a:off x="6158251" y="3767105"/>
                <a:ext cx="143115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>
                    <a:solidFill>
                      <a:srgbClr val="FF7F51"/>
                    </a:solidFill>
                    <a:latin typeface="Montserrat" panose="02000505000000020004" pitchFamily="2" charset="77"/>
                  </a:rPr>
                  <a:t>end</a:t>
                </a:r>
                <a:endParaRPr lang="it-IT" sz="1300" b="1">
                  <a:solidFill>
                    <a:srgbClr val="FF7F5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C261AF91-FA78-752D-5A5F-07540C9AB205}"/>
                  </a:ext>
                </a:extLst>
              </p:cNvPr>
              <p:cNvSpPr txBox="1"/>
              <p:nvPr/>
            </p:nvSpPr>
            <p:spPr>
              <a:xfrm>
                <a:off x="4835783" y="2247051"/>
                <a:ext cx="25204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Wall-Clock Time</a:t>
                </a: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827C58E8-9603-0DB7-48E3-4C0FF5F11787}"/>
                </a:ext>
              </a:extLst>
            </p:cNvPr>
            <p:cNvGrpSpPr/>
            <p:nvPr/>
          </p:nvGrpSpPr>
          <p:grpSpPr>
            <a:xfrm>
              <a:off x="752475" y="1556112"/>
              <a:ext cx="4343876" cy="706470"/>
              <a:chOff x="806074" y="1378764"/>
              <a:chExt cx="4343876" cy="706470"/>
            </a:xfrm>
          </p:grpSpPr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3C637C9-45B3-AA11-1B9F-CD5DC78EF212}"/>
                  </a:ext>
                </a:extLst>
              </p:cNvPr>
              <p:cNvSpPr txBox="1"/>
              <p:nvPr/>
            </p:nvSpPr>
            <p:spPr>
              <a:xfrm>
                <a:off x="1455394" y="1491641"/>
                <a:ext cx="3694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Execution Time</a:t>
                </a:r>
              </a:p>
            </p:txBody>
          </p:sp>
          <p:pic>
            <p:nvPicPr>
              <p:cNvPr id="8" name="Elemento grafico 7" descr="Squadra con riempimento a tinta unita">
                <a:extLst>
                  <a:ext uri="{FF2B5EF4-FFF2-40B4-BE49-F238E27FC236}">
                    <a16:creationId xmlns:a16="http://schemas.microsoft.com/office/drawing/2014/main" id="{31DEB738-A0ED-99E3-88BE-49DE5E08C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6074" y="1378764"/>
                <a:ext cx="706470" cy="706470"/>
              </a:xfrm>
              <a:prstGeom prst="rect">
                <a:avLst/>
              </a:prstGeom>
            </p:spPr>
          </p:pic>
        </p:grp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5BD23E6D-24A9-175D-D230-DE3B461B75DB}"/>
              </a:ext>
            </a:extLst>
          </p:cNvPr>
          <p:cNvGrpSpPr/>
          <p:nvPr/>
        </p:nvGrpSpPr>
        <p:grpSpPr>
          <a:xfrm>
            <a:off x="910754" y="5342210"/>
            <a:ext cx="10426606" cy="1225672"/>
            <a:chOff x="910754" y="5342210"/>
            <a:chExt cx="10426606" cy="1225672"/>
          </a:xfrm>
        </p:grpSpPr>
        <p:grpSp>
          <p:nvGrpSpPr>
            <p:cNvPr id="142" name="Gruppo 141">
              <a:extLst>
                <a:ext uri="{FF2B5EF4-FFF2-40B4-BE49-F238E27FC236}">
                  <a16:creationId xmlns:a16="http://schemas.microsoft.com/office/drawing/2014/main" id="{4A045277-F0A3-950A-3FB7-970246084355}"/>
                </a:ext>
              </a:extLst>
            </p:cNvPr>
            <p:cNvGrpSpPr/>
            <p:nvPr/>
          </p:nvGrpSpPr>
          <p:grpSpPr>
            <a:xfrm>
              <a:off x="910754" y="5593504"/>
              <a:ext cx="4410551" cy="706469"/>
              <a:chOff x="503814" y="5324338"/>
              <a:chExt cx="4410551" cy="706469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A2A3A8-D83B-155F-CE2D-B77859117975}"/>
                  </a:ext>
                </a:extLst>
              </p:cNvPr>
              <p:cNvSpPr txBox="1"/>
              <p:nvPr/>
            </p:nvSpPr>
            <p:spPr>
              <a:xfrm>
                <a:off x="1219809" y="5414745"/>
                <a:ext cx="3694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Intel </a:t>
                </a:r>
                <a:r>
                  <a:rPr lang="it-IT" sz="28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VTune</a:t>
                </a:r>
                <a:r>
                  <a:rPr lang="it-IT" sz="28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 Profiler</a:t>
                </a:r>
              </a:p>
            </p:txBody>
          </p:sp>
          <p:pic>
            <p:nvPicPr>
              <p:cNvPr id="75" name="Elemento grafico 74" descr="Chiave inglese con riempimento a tinta unita">
                <a:extLst>
                  <a:ext uri="{FF2B5EF4-FFF2-40B4-BE49-F238E27FC236}">
                    <a16:creationId xmlns:a16="http://schemas.microsoft.com/office/drawing/2014/main" id="{C71F88C4-E41A-2A99-7043-3C6366659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3814" y="5324338"/>
                <a:ext cx="706469" cy="706469"/>
              </a:xfrm>
              <a:prstGeom prst="rect">
                <a:avLst/>
              </a:prstGeom>
            </p:spPr>
          </p:pic>
        </p:grp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7259D188-3E60-1DC8-922B-309C720F5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463" y="5342210"/>
              <a:ext cx="0" cy="1225672"/>
            </a:xfrm>
            <a:prstGeom prst="line">
              <a:avLst/>
            </a:prstGeom>
            <a:ln w="28575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uppo 142">
              <a:extLst>
                <a:ext uri="{FF2B5EF4-FFF2-40B4-BE49-F238E27FC236}">
                  <a16:creationId xmlns:a16="http://schemas.microsoft.com/office/drawing/2014/main" id="{080C92AC-F1EE-375B-FD1E-5833E3A80069}"/>
                </a:ext>
              </a:extLst>
            </p:cNvPr>
            <p:cNvGrpSpPr/>
            <p:nvPr/>
          </p:nvGrpSpPr>
          <p:grpSpPr>
            <a:xfrm>
              <a:off x="6853621" y="5593504"/>
              <a:ext cx="4483739" cy="706469"/>
              <a:chOff x="6965212" y="5324338"/>
              <a:chExt cx="4483739" cy="706469"/>
            </a:xfrm>
          </p:grpSpPr>
          <p:pic>
            <p:nvPicPr>
              <p:cNvPr id="80" name="Elemento grafico 79" descr="Sega con riempimento a tinta unita">
                <a:extLst>
                  <a:ext uri="{FF2B5EF4-FFF2-40B4-BE49-F238E27FC236}">
                    <a16:creationId xmlns:a16="http://schemas.microsoft.com/office/drawing/2014/main" id="{E8316A74-F918-598A-EC96-0992666F2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5212" y="5324338"/>
                <a:ext cx="706469" cy="706469"/>
              </a:xfrm>
              <a:prstGeom prst="rect">
                <a:avLst/>
              </a:prstGeom>
            </p:spPr>
          </p:pic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2F770BFC-6B1C-57DA-53B6-6952F1643211}"/>
                  </a:ext>
                </a:extLst>
              </p:cNvPr>
              <p:cNvSpPr txBox="1"/>
              <p:nvPr/>
            </p:nvSpPr>
            <p:spPr>
              <a:xfrm>
                <a:off x="7690731" y="5414745"/>
                <a:ext cx="37582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Visual Studio 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41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529D7F00-73E2-3E18-4C6F-38A443B3A1A6}"/>
              </a:ext>
            </a:extLst>
          </p:cNvPr>
          <p:cNvSpPr>
            <a:spLocks/>
          </p:cNvSpPr>
          <p:nvPr/>
        </p:nvSpPr>
        <p:spPr>
          <a:xfrm>
            <a:off x="0" y="1"/>
            <a:ext cx="12192000" cy="841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-1554974" y="190119"/>
            <a:ext cx="637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rgbClr val="4F000B"/>
                </a:solidFill>
                <a:latin typeface="Montserrat" panose="02000505000000020004" pitchFamily="2" charset="77"/>
              </a:rPr>
              <a:t>FIRST</a:t>
            </a:r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 EXECUTION</a:t>
            </a:r>
            <a:endParaRPr lang="it-IT" sz="28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85ED4E0-4783-D03C-ACE0-E26C17CB795E}"/>
              </a:ext>
            </a:extLst>
          </p:cNvPr>
          <p:cNvGrpSpPr/>
          <p:nvPr/>
        </p:nvGrpSpPr>
        <p:grpSpPr>
          <a:xfrm>
            <a:off x="1632211" y="2077100"/>
            <a:ext cx="8927578" cy="953365"/>
            <a:chOff x="1458572" y="2019950"/>
            <a:chExt cx="8927578" cy="953365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B3BDBC42-6191-5787-1179-7B5C5F4515EB}"/>
                </a:ext>
              </a:extLst>
            </p:cNvPr>
            <p:cNvGrpSpPr/>
            <p:nvPr/>
          </p:nvGrpSpPr>
          <p:grpSpPr>
            <a:xfrm>
              <a:off x="1458572" y="2019950"/>
              <a:ext cx="4815364" cy="953365"/>
              <a:chOff x="527800" y="2997399"/>
              <a:chExt cx="4815364" cy="953365"/>
            </a:xfrm>
          </p:grpSpPr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CB3F4EB-6C3B-B2CA-E584-96EBAB1560B8}"/>
                  </a:ext>
                </a:extLst>
              </p:cNvPr>
              <p:cNvSpPr txBox="1"/>
              <p:nvPr/>
            </p:nvSpPr>
            <p:spPr>
              <a:xfrm>
                <a:off x="527800" y="2997399"/>
                <a:ext cx="48153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15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975734686214396237</a:t>
                </a:r>
              </a:p>
            </p:txBody>
          </p:sp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8516B729-5690-4F2E-2A83-A8480395AB66}"/>
                  </a:ext>
                </a:extLst>
              </p:cNvPr>
              <p:cNvGrpSpPr/>
              <p:nvPr/>
            </p:nvGrpSpPr>
            <p:grpSpPr>
              <a:xfrm>
                <a:off x="666957" y="3451626"/>
                <a:ext cx="4482089" cy="253771"/>
                <a:chOff x="3856731" y="3302115"/>
                <a:chExt cx="4482089" cy="253771"/>
              </a:xfrm>
            </p:grpSpPr>
            <p:cxnSp>
              <p:nvCxnSpPr>
                <p:cNvPr id="4" name="Connettore diritto 3">
                  <a:extLst>
                    <a:ext uri="{FF2B5EF4-FFF2-40B4-BE49-F238E27FC236}">
                      <a16:creationId xmlns:a16="http://schemas.microsoft.com/office/drawing/2014/main" id="{A4F89FB2-5F28-9CB9-E823-C4DBA948D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6731" y="3429000"/>
                  <a:ext cx="447853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diritto 10">
                  <a:extLst>
                    <a:ext uri="{FF2B5EF4-FFF2-40B4-BE49-F238E27FC236}">
                      <a16:creationId xmlns:a16="http://schemas.microsoft.com/office/drawing/2014/main" id="{2D1A77E2-A26D-A3C6-DB6A-27D08EE4D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8820" y="3302115"/>
                  <a:ext cx="0" cy="25377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ttore diritto 12">
                  <a:extLst>
                    <a:ext uri="{FF2B5EF4-FFF2-40B4-BE49-F238E27FC236}">
                      <a16:creationId xmlns:a16="http://schemas.microsoft.com/office/drawing/2014/main" id="{BE409C90-BA1F-7D53-B55A-C91EC3ABE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5880" y="3302115"/>
                  <a:ext cx="0" cy="25377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223EE2A-1DB2-9494-A708-EEC6612560B7}"/>
                  </a:ext>
                </a:extLst>
              </p:cNvPr>
              <p:cNvSpPr txBox="1"/>
              <p:nvPr/>
            </p:nvSpPr>
            <p:spPr>
              <a:xfrm>
                <a:off x="686688" y="3642987"/>
                <a:ext cx="4478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18</a:t>
                </a:r>
                <a:r>
                  <a:rPr lang="it-IT" sz="14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 DIGITS</a:t>
                </a:r>
                <a:endParaRPr lang="it-IT" sz="16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9E995DB-D5B2-7DE1-0B1D-6C98CF23D725}"/>
                </a:ext>
              </a:extLst>
            </p:cNvPr>
            <p:cNvSpPr txBox="1"/>
            <p:nvPr/>
          </p:nvSpPr>
          <p:spPr>
            <a:xfrm>
              <a:off x="6095999" y="2139397"/>
              <a:ext cx="4290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>
                  <a:solidFill>
                    <a:schemeClr val="bg1"/>
                  </a:solidFill>
                  <a:latin typeface="Montserrat" panose="02000505000000020004" pitchFamily="2" charset="77"/>
                </a:rPr>
                <a:t>= 748609 * 1303396948493</a:t>
              </a:r>
              <a:endParaRPr lang="it-IT" sz="28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7038BA6D-165B-C54C-7132-3A44DD53C705}"/>
              </a:ext>
            </a:extLst>
          </p:cNvPr>
          <p:cNvGrpSpPr/>
          <p:nvPr/>
        </p:nvGrpSpPr>
        <p:grpSpPr>
          <a:xfrm>
            <a:off x="1033516" y="3880177"/>
            <a:ext cx="9820168" cy="1117521"/>
            <a:chOff x="231898" y="4454852"/>
            <a:chExt cx="9820168" cy="111752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2580D7C-DFA8-B042-CE54-FD4CBE4C219B}"/>
                </a:ext>
              </a:extLst>
            </p:cNvPr>
            <p:cNvGrpSpPr/>
            <p:nvPr/>
          </p:nvGrpSpPr>
          <p:grpSpPr>
            <a:xfrm>
              <a:off x="231898" y="4454852"/>
              <a:ext cx="4290151" cy="1117521"/>
              <a:chOff x="2597704" y="4600661"/>
              <a:chExt cx="4290151" cy="1117521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890673A-2386-F7DC-182A-1378CA3B66A0}"/>
                  </a:ext>
                </a:extLst>
              </p:cNvPr>
              <p:cNvSpPr txBox="1"/>
              <p:nvPr/>
            </p:nvSpPr>
            <p:spPr>
              <a:xfrm>
                <a:off x="3452906" y="4785327"/>
                <a:ext cx="257974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1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568340</a:t>
                </a:r>
                <a:endParaRPr lang="it-IT" sz="41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784461C-5FE8-F7D4-FBCE-3A64C8E28A84}"/>
                  </a:ext>
                </a:extLst>
              </p:cNvPr>
              <p:cNvSpPr txBox="1"/>
              <p:nvPr/>
            </p:nvSpPr>
            <p:spPr>
              <a:xfrm>
                <a:off x="3389559" y="4600661"/>
                <a:ext cx="2706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EXECUTION TIME</a:t>
                </a:r>
                <a:endParaRPr lang="it-IT" sz="20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91A14809-9E41-DB4D-E26D-50CDE37ACD9E}"/>
                  </a:ext>
                </a:extLst>
              </p:cNvPr>
              <p:cNvSpPr txBox="1"/>
              <p:nvPr/>
            </p:nvSpPr>
            <p:spPr>
              <a:xfrm>
                <a:off x="2597704" y="5318072"/>
                <a:ext cx="4290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MILLISECONDS</a:t>
                </a:r>
                <a:endParaRPr lang="it-IT" sz="25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F2DD3A8-1EF5-0FEB-D268-A9689584EF5E}"/>
                </a:ext>
              </a:extLst>
            </p:cNvPr>
            <p:cNvSpPr txBox="1"/>
            <p:nvPr/>
          </p:nvSpPr>
          <p:spPr>
            <a:xfrm>
              <a:off x="3797446" y="4690448"/>
              <a:ext cx="932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>
                  <a:solidFill>
                    <a:schemeClr val="bg1"/>
                  </a:solidFill>
                  <a:latin typeface="Montserrat" panose="02000505000000020004" pitchFamily="2" charset="77"/>
                </a:rPr>
                <a:t>≈</a:t>
              </a:r>
            </a:p>
          </p:txBody>
        </p: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919B1031-A91C-9D33-70B6-01A96A53103A}"/>
                </a:ext>
              </a:extLst>
            </p:cNvPr>
            <p:cNvGrpSpPr/>
            <p:nvPr/>
          </p:nvGrpSpPr>
          <p:grpSpPr>
            <a:xfrm>
              <a:off x="4500990" y="4550482"/>
              <a:ext cx="2476754" cy="926261"/>
              <a:chOff x="3800988" y="4607642"/>
              <a:chExt cx="2476754" cy="926261"/>
            </a:xfrm>
          </p:grpSpPr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1E5E6C-B63F-0E27-F536-3F3B051ECD5F}"/>
                  </a:ext>
                </a:extLst>
              </p:cNvPr>
              <p:cNvSpPr txBox="1"/>
              <p:nvPr/>
            </p:nvSpPr>
            <p:spPr>
              <a:xfrm>
                <a:off x="3814697" y="4607642"/>
                <a:ext cx="1576453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1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9</a:t>
                </a:r>
                <a:endParaRPr lang="it-IT" sz="41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09BF256D-9567-FF53-25CB-BD1C7E86E1ED}"/>
                  </a:ext>
                </a:extLst>
              </p:cNvPr>
              <p:cNvSpPr txBox="1"/>
              <p:nvPr/>
            </p:nvSpPr>
            <p:spPr>
              <a:xfrm>
                <a:off x="3800988" y="5133793"/>
                <a:ext cx="2476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MINUTES</a:t>
                </a:r>
                <a:endParaRPr lang="it-IT" sz="25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A9B92805-D6D9-4C46-BD0C-D371FE5C3E66}"/>
                </a:ext>
              </a:extLst>
            </p:cNvPr>
            <p:cNvGrpSpPr/>
            <p:nvPr/>
          </p:nvGrpSpPr>
          <p:grpSpPr>
            <a:xfrm>
              <a:off x="7569971" y="4534711"/>
              <a:ext cx="2482095" cy="926261"/>
              <a:chOff x="3795647" y="4607642"/>
              <a:chExt cx="2482095" cy="926261"/>
            </a:xfrm>
          </p:grpSpPr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8E3AF5C-2077-368A-93B6-B2668A0775B0}"/>
                  </a:ext>
                </a:extLst>
              </p:cNvPr>
              <p:cNvSpPr txBox="1"/>
              <p:nvPr/>
            </p:nvSpPr>
            <p:spPr>
              <a:xfrm>
                <a:off x="3795647" y="4607642"/>
                <a:ext cx="1576453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1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</a:t>
                </a:r>
                <a:endParaRPr lang="it-IT" sz="41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76E19691-E150-0EFB-532D-D72AD570EC4A}"/>
                  </a:ext>
                </a:extLst>
              </p:cNvPr>
              <p:cNvSpPr txBox="1"/>
              <p:nvPr/>
            </p:nvSpPr>
            <p:spPr>
              <a:xfrm>
                <a:off x="3800988" y="5133793"/>
                <a:ext cx="2476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SECOND</a:t>
                </a:r>
                <a:endParaRPr lang="it-IT" sz="25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78ADF97-A1CC-4E07-1217-57192B669B04}"/>
                </a:ext>
              </a:extLst>
            </p:cNvPr>
            <p:cNvSpPr txBox="1"/>
            <p:nvPr/>
          </p:nvSpPr>
          <p:spPr>
            <a:xfrm>
              <a:off x="6738916" y="4674677"/>
              <a:ext cx="1031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>
                  <a:solidFill>
                    <a:schemeClr val="bg1"/>
                  </a:solidFill>
                </a:rPr>
                <a:t>&gt;&gt;</a:t>
              </a:r>
            </a:p>
          </p:txBody>
        </p:sp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F12E5B0-C03A-A8FD-922A-E10A827963FB}"/>
              </a:ext>
            </a:extLst>
          </p:cNvPr>
          <p:cNvSpPr txBox="1"/>
          <p:nvPr/>
        </p:nvSpPr>
        <p:spPr>
          <a:xfrm>
            <a:off x="10273055" y="1049286"/>
            <a:ext cx="188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#THREADS :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12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693CFAD-030B-02F4-82E8-55A2B247FDB7}"/>
              </a:ext>
            </a:extLst>
          </p:cNvPr>
          <p:cNvGrpSpPr/>
          <p:nvPr/>
        </p:nvGrpSpPr>
        <p:grpSpPr>
          <a:xfrm>
            <a:off x="6867370" y="5278624"/>
            <a:ext cx="2385833" cy="975212"/>
            <a:chOff x="8572317" y="5171829"/>
            <a:chExt cx="2385833" cy="975212"/>
          </a:xfrm>
        </p:grpSpPr>
        <p:pic>
          <p:nvPicPr>
            <p:cNvPr id="43" name="Elemento grafico 42" descr="Avviso con riempimento a tinta unita">
              <a:extLst>
                <a:ext uri="{FF2B5EF4-FFF2-40B4-BE49-F238E27FC236}">
                  <a16:creationId xmlns:a16="http://schemas.microsoft.com/office/drawing/2014/main" id="{EC925423-95F8-1041-ACCC-301854FB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2317" y="5222948"/>
              <a:ext cx="800283" cy="800283"/>
            </a:xfrm>
            <a:prstGeom prst="rect">
              <a:avLst/>
            </a:prstGeom>
          </p:spPr>
        </p:pic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80C549D9-C99A-FD66-6154-C7258E87AEE5}"/>
                </a:ext>
              </a:extLst>
            </p:cNvPr>
            <p:cNvGrpSpPr/>
            <p:nvPr/>
          </p:nvGrpSpPr>
          <p:grpSpPr>
            <a:xfrm>
              <a:off x="9212384" y="5171829"/>
              <a:ext cx="1745766" cy="975212"/>
              <a:chOff x="9212384" y="5171829"/>
              <a:chExt cx="1745766" cy="975212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1C9B8B7-149A-00B5-1AAB-D4B9624EC2DF}"/>
                  </a:ext>
                </a:extLst>
              </p:cNvPr>
              <p:cNvSpPr txBox="1"/>
              <p:nvPr/>
            </p:nvSpPr>
            <p:spPr>
              <a:xfrm>
                <a:off x="9283828" y="5171829"/>
                <a:ext cx="16649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REQUIREMENT 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69A7F2C7-A330-301D-4780-505005EB2B5B}"/>
                  </a:ext>
                </a:extLst>
              </p:cNvPr>
              <p:cNvSpPr txBox="1"/>
              <p:nvPr/>
            </p:nvSpPr>
            <p:spPr>
              <a:xfrm>
                <a:off x="9212384" y="5251808"/>
                <a:ext cx="1745766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3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NOT</a:t>
                </a:r>
              </a:p>
            </p:txBody>
          </p: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80FAC40E-215C-ECD5-F146-AEAD38292D47}"/>
                  </a:ext>
                </a:extLst>
              </p:cNvPr>
              <p:cNvSpPr txBox="1"/>
              <p:nvPr/>
            </p:nvSpPr>
            <p:spPr>
              <a:xfrm>
                <a:off x="9252779" y="5793098"/>
                <a:ext cx="166497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SATISFIED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5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912D8F8B-9D95-D498-0892-E9351187966B}"/>
              </a:ext>
            </a:extLst>
          </p:cNvPr>
          <p:cNvGrpSpPr/>
          <p:nvPr/>
        </p:nvGrpSpPr>
        <p:grpSpPr>
          <a:xfrm>
            <a:off x="2446409" y="2266949"/>
            <a:ext cx="7299182" cy="2324102"/>
            <a:chOff x="1520972" y="2266949"/>
            <a:chExt cx="7299182" cy="2324102"/>
          </a:xfrm>
        </p:grpSpPr>
        <p:pic>
          <p:nvPicPr>
            <p:cNvPr id="2" name="Elemento grafico 1" descr="Insetto sotto lente d'ingrandimento con riempimento a tinta unita">
              <a:extLst>
                <a:ext uri="{FF2B5EF4-FFF2-40B4-BE49-F238E27FC236}">
                  <a16:creationId xmlns:a16="http://schemas.microsoft.com/office/drawing/2014/main" id="{42A04C29-2C8D-AEF1-156B-823FD1FEC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6052" y="2266949"/>
              <a:ext cx="2324102" cy="2324102"/>
            </a:xfrm>
            <a:prstGeom prst="rect">
              <a:avLst/>
            </a:prstGeom>
          </p:spPr>
        </p:pic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A3F8B721-220A-0D99-C06A-BBDBE289A0E7}"/>
                </a:ext>
              </a:extLst>
            </p:cNvPr>
            <p:cNvGrpSpPr/>
            <p:nvPr/>
          </p:nvGrpSpPr>
          <p:grpSpPr>
            <a:xfrm>
              <a:off x="1520972" y="2606158"/>
              <a:ext cx="4975080" cy="1645683"/>
              <a:chOff x="720870" y="2495549"/>
              <a:chExt cx="4975080" cy="1645683"/>
            </a:xfrm>
          </p:grpSpPr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4916B57-F826-894A-B581-A78508FD6634}"/>
                  </a:ext>
                </a:extLst>
              </p:cNvPr>
              <p:cNvSpPr txBox="1"/>
              <p:nvPr/>
            </p:nvSpPr>
            <p:spPr>
              <a:xfrm>
                <a:off x="720870" y="2495549"/>
                <a:ext cx="4975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LET’S GO INTO</a:t>
                </a:r>
                <a:endParaRPr lang="it-IT" sz="44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30CBD0-5921-ADC1-D8B3-A9583578BE97}"/>
                  </a:ext>
                </a:extLst>
              </p:cNvPr>
              <p:cNvSpPr txBox="1"/>
              <p:nvPr/>
            </p:nvSpPr>
            <p:spPr>
              <a:xfrm>
                <a:off x="720870" y="2940903"/>
                <a:ext cx="49750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72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DETAIL!</a:t>
                </a:r>
                <a:endParaRPr lang="it-IT" sz="80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58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FFFFFF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8C4CA6-8122-CB40-B3C4-831ABCD7DA65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7587B5-8298-6B8A-6A2D-C5D67FA1658E}"/>
              </a:ext>
            </a:extLst>
          </p:cNvPr>
          <p:cNvSpPr txBox="1"/>
          <p:nvPr/>
        </p:nvSpPr>
        <p:spPr>
          <a:xfrm>
            <a:off x="6585550" y="516605"/>
            <a:ext cx="645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59999999999991</a:t>
            </a:r>
            <a:r>
              <a:rPr lang="it-IT" sz="1600" b="1">
                <a:solidFill>
                  <a:srgbClr val="FFFFFF"/>
                </a:solidFill>
                <a:latin typeface="Montserrat" panose="02000505000000020004" pitchFamily="2" charset="77"/>
              </a:rPr>
              <a:t> </a:t>
            </a:r>
            <a:r>
              <a:rPr lang="it-IT" sz="1600">
                <a:solidFill>
                  <a:srgbClr val="FFFFFF"/>
                </a:solidFill>
                <a:latin typeface="Montserrat" panose="02000505000000020004" pitchFamily="2" charset="77"/>
              </a:rPr>
              <a:t>= 3 * 19999999999997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D848573-E56D-B1D6-74E4-6904C367435F}"/>
              </a:ext>
            </a:extLst>
          </p:cNvPr>
          <p:cNvGrpSpPr/>
          <p:nvPr/>
        </p:nvGrpSpPr>
        <p:grpSpPr>
          <a:xfrm>
            <a:off x="318570" y="1444563"/>
            <a:ext cx="11078611" cy="5147086"/>
            <a:chOff x="209550" y="1501713"/>
            <a:chExt cx="11078611" cy="5147086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5536F7A-2EEC-8D12-92AE-6AF6F5653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1" b="5549"/>
            <a:stretch/>
          </p:blipFill>
          <p:spPr>
            <a:xfrm>
              <a:off x="1905000" y="1501713"/>
              <a:ext cx="9383161" cy="4739743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90BE770-C7FC-862D-4CEF-6DC26EB21070}"/>
                </a:ext>
              </a:extLst>
            </p:cNvPr>
            <p:cNvSpPr txBox="1"/>
            <p:nvPr/>
          </p:nvSpPr>
          <p:spPr>
            <a:xfrm>
              <a:off x="4314048" y="6325634"/>
              <a:ext cx="45650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>
                  <a:solidFill>
                    <a:srgbClr val="FFFFFF"/>
                  </a:solidFill>
                  <a:latin typeface="Montserrat" panose="02000505000000020004" pitchFamily="2" charset="77"/>
                </a:rPr>
                <a:t>#Threads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9DE499C-EBD6-2860-326D-2C6502632A16}"/>
                </a:ext>
              </a:extLst>
            </p:cNvPr>
            <p:cNvSpPr txBox="1"/>
            <p:nvPr/>
          </p:nvSpPr>
          <p:spPr>
            <a:xfrm>
              <a:off x="209550" y="3317586"/>
              <a:ext cx="1905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>
                  <a:solidFill>
                    <a:srgbClr val="FFFFFF"/>
                  </a:solidFill>
                  <a:latin typeface="Montserrat" panose="02000505000000020004" pitchFamily="2" charset="77"/>
                </a:rPr>
                <a:t>Mean Execution Time [ms]</a:t>
              </a: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0AC2250-BE65-5DDC-A986-3A5B3B5AD96A}"/>
              </a:ext>
            </a:extLst>
          </p:cNvPr>
          <p:cNvSpPr txBox="1"/>
          <p:nvPr/>
        </p:nvSpPr>
        <p:spPr>
          <a:xfrm>
            <a:off x="6451612" y="777799"/>
            <a:ext cx="447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chemeClr val="bg1"/>
                </a:solidFill>
                <a:latin typeface="Montserrat" panose="02000505000000020004" pitchFamily="2" charset="77"/>
              </a:rPr>
              <a:t>14</a:t>
            </a:r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E4B455B-E76D-2C43-B7F8-FDE4C4EDD9F7}"/>
              </a:ext>
            </a:extLst>
          </p:cNvPr>
          <p:cNvSpPr/>
          <p:nvPr/>
        </p:nvSpPr>
        <p:spPr>
          <a:xfrm>
            <a:off x="8671832" y="5986968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9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2B9F37-511B-A970-5626-340E7690AA4F}"/>
              </a:ext>
            </a:extLst>
          </p:cNvPr>
          <p:cNvSpPr txBox="1"/>
          <p:nvPr/>
        </p:nvSpPr>
        <p:spPr>
          <a:xfrm>
            <a:off x="3518139" y="650635"/>
            <a:ext cx="515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SYLLABUS</a:t>
            </a:r>
          </a:p>
        </p:txBody>
      </p:sp>
      <p:cxnSp>
        <p:nvCxnSpPr>
          <p:cNvPr id="8" name="Connettore 1 37">
            <a:extLst>
              <a:ext uri="{FF2B5EF4-FFF2-40B4-BE49-F238E27FC236}">
                <a16:creationId xmlns:a16="http://schemas.microsoft.com/office/drawing/2014/main" id="{97CFFF93-D2F8-06C9-20B9-94971D24603A}"/>
              </a:ext>
            </a:extLst>
          </p:cNvPr>
          <p:cNvCxnSpPr>
            <a:cxnSpLocks/>
          </p:cNvCxnSpPr>
          <p:nvPr/>
        </p:nvCxnSpPr>
        <p:spPr>
          <a:xfrm flipH="1">
            <a:off x="5890089" y="1129107"/>
            <a:ext cx="411822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F70C467-A61B-F8D3-2187-B7B9A88D93E6}"/>
              </a:ext>
            </a:extLst>
          </p:cNvPr>
          <p:cNvGrpSpPr/>
          <p:nvPr/>
        </p:nvGrpSpPr>
        <p:grpSpPr>
          <a:xfrm>
            <a:off x="314180" y="2805463"/>
            <a:ext cx="11468387" cy="1609024"/>
            <a:chOff x="456483" y="2323407"/>
            <a:chExt cx="11468387" cy="1609024"/>
          </a:xfrm>
        </p:grpSpPr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51FC22D4-82E2-5B6C-9C10-0079983F06DC}"/>
                </a:ext>
              </a:extLst>
            </p:cNvPr>
            <p:cNvGrpSpPr/>
            <p:nvPr/>
          </p:nvGrpSpPr>
          <p:grpSpPr>
            <a:xfrm>
              <a:off x="456483" y="2367477"/>
              <a:ext cx="2394139" cy="1560278"/>
              <a:chOff x="890460" y="1431239"/>
              <a:chExt cx="2394139" cy="1560278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DDAE8A4-07DF-2AA4-3FB1-192AEB4A0B6E}"/>
                  </a:ext>
                </a:extLst>
              </p:cNvPr>
              <p:cNvSpPr txBox="1"/>
              <p:nvPr/>
            </p:nvSpPr>
            <p:spPr>
              <a:xfrm>
                <a:off x="890460" y="2622185"/>
                <a:ext cx="2394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ALGORITHM</a:t>
                </a:r>
                <a:endParaRPr lang="it-IT" sz="2000" b="1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pic>
            <p:nvPicPr>
              <p:cNvPr id="7" name="Elemento grafico 6" descr="Codice morse contorno">
                <a:extLst>
                  <a:ext uri="{FF2B5EF4-FFF2-40B4-BE49-F238E27FC236}">
                    <a16:creationId xmlns:a16="http://schemas.microsoft.com/office/drawing/2014/main" id="{50A1B5B4-E873-AF4D-0255-759AAAA4E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28300" y="1431239"/>
                <a:ext cx="1306339" cy="1306339"/>
              </a:xfrm>
              <a:prstGeom prst="rect">
                <a:avLst/>
              </a:prstGeom>
            </p:spPr>
          </p:pic>
        </p:grp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4026B409-B21C-4E57-C665-A8C4D0A28258}"/>
                </a:ext>
              </a:extLst>
            </p:cNvPr>
            <p:cNvGrpSpPr/>
            <p:nvPr/>
          </p:nvGrpSpPr>
          <p:grpSpPr>
            <a:xfrm>
              <a:off x="6954402" y="2323407"/>
              <a:ext cx="1959684" cy="1604348"/>
              <a:chOff x="5986007" y="1221356"/>
              <a:chExt cx="1959684" cy="160434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8191349-1261-68CE-9819-170BF3BA3F54}"/>
                  </a:ext>
                </a:extLst>
              </p:cNvPr>
              <p:cNvSpPr txBox="1"/>
              <p:nvPr/>
            </p:nvSpPr>
            <p:spPr>
              <a:xfrm>
                <a:off x="5986007" y="2425594"/>
                <a:ext cx="1959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CPU</a:t>
                </a:r>
              </a:p>
            </p:txBody>
          </p:sp>
          <p:pic>
            <p:nvPicPr>
              <p:cNvPr id="15" name="Elemento grafico 14" descr="Processore con riempimento a tinta unita">
                <a:extLst>
                  <a:ext uri="{FF2B5EF4-FFF2-40B4-BE49-F238E27FC236}">
                    <a16:creationId xmlns:a16="http://schemas.microsoft.com/office/drawing/2014/main" id="{0EB8E2E3-6D67-9997-5B6C-E92577F72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82169" y="1221356"/>
                <a:ext cx="1167359" cy="1167359"/>
              </a:xfrm>
              <a:prstGeom prst="rect">
                <a:avLst/>
              </a:prstGeom>
            </p:spPr>
          </p:pic>
        </p:grp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436A867D-5474-8400-417F-8A4ACCCBE806}"/>
                </a:ext>
              </a:extLst>
            </p:cNvPr>
            <p:cNvGrpSpPr/>
            <p:nvPr/>
          </p:nvGrpSpPr>
          <p:grpSpPr>
            <a:xfrm>
              <a:off x="3901721" y="2324940"/>
              <a:ext cx="2001582" cy="1602815"/>
              <a:chOff x="2472076" y="1222889"/>
              <a:chExt cx="2001582" cy="1602815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2D0DC3A-8210-F9E0-9212-91510455E2B6}"/>
                  </a:ext>
                </a:extLst>
              </p:cNvPr>
              <p:cNvSpPr txBox="1"/>
              <p:nvPr/>
            </p:nvSpPr>
            <p:spPr>
              <a:xfrm>
                <a:off x="2472076" y="2425594"/>
                <a:ext cx="2001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GOALS </a:t>
                </a:r>
              </a:p>
            </p:txBody>
          </p:sp>
          <p:pic>
            <p:nvPicPr>
              <p:cNvPr id="21" name="Elemento grafico 20" descr="Tiro a segno con riempimento a tinta unita">
                <a:extLst>
                  <a:ext uri="{FF2B5EF4-FFF2-40B4-BE49-F238E27FC236}">
                    <a16:creationId xmlns:a16="http://schemas.microsoft.com/office/drawing/2014/main" id="{A5840543-4452-21B5-37D3-567A3F598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86707" y="1222889"/>
                <a:ext cx="1167359" cy="1167359"/>
              </a:xfrm>
              <a:prstGeom prst="rect">
                <a:avLst/>
              </a:prstGeom>
            </p:spPr>
          </p:pic>
        </p:grpSp>
        <p:pic>
          <p:nvPicPr>
            <p:cNvPr id="52" name="Elemento grafico 51" descr="Accento circonflesso verso il basso con riempimento a tinta unita">
              <a:extLst>
                <a:ext uri="{FF2B5EF4-FFF2-40B4-BE49-F238E27FC236}">
                  <a16:creationId xmlns:a16="http://schemas.microsoft.com/office/drawing/2014/main" id="{03F2B062-69A9-04E2-D412-33C1443F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3025987" y="2858054"/>
              <a:ext cx="700369" cy="700369"/>
            </a:xfrm>
            <a:prstGeom prst="rect">
              <a:avLst/>
            </a:prstGeom>
          </p:spPr>
        </p:pic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628FA22-FDCC-2613-B9CB-D9476918618F}"/>
                </a:ext>
              </a:extLst>
            </p:cNvPr>
            <p:cNvGrpSpPr/>
            <p:nvPr/>
          </p:nvGrpSpPr>
          <p:grpSpPr>
            <a:xfrm>
              <a:off x="9965186" y="2426263"/>
              <a:ext cx="1959684" cy="1506168"/>
              <a:chOff x="5468701" y="3073989"/>
              <a:chExt cx="1959684" cy="1506168"/>
            </a:xfrm>
          </p:grpSpPr>
          <p:pic>
            <p:nvPicPr>
              <p:cNvPr id="2" name="Immagine 1" descr="Immagine che contiene simbolo, Elementi grafici, logo, schermata&#10;&#10;Descrizione generata automaticamente">
                <a:extLst>
                  <a:ext uri="{FF2B5EF4-FFF2-40B4-BE49-F238E27FC236}">
                    <a16:creationId xmlns:a16="http://schemas.microsoft.com/office/drawing/2014/main" id="{281DA4D6-E354-1634-DE57-DA55CCC8B7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24518"/>
              <a:stretch/>
            </p:blipFill>
            <p:spPr>
              <a:xfrm>
                <a:off x="5806261" y="3073989"/>
                <a:ext cx="1274009" cy="961646"/>
              </a:xfrm>
              <a:prstGeom prst="rect">
                <a:avLst/>
              </a:prstGeom>
            </p:spPr>
          </p:pic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C6D87D-87D0-81BA-9C26-2DC59657BB32}"/>
                  </a:ext>
                </a:extLst>
              </p:cNvPr>
              <p:cNvSpPr txBox="1"/>
              <p:nvPr/>
            </p:nvSpPr>
            <p:spPr>
              <a:xfrm>
                <a:off x="5468701" y="4180047"/>
                <a:ext cx="1959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GPU</a:t>
                </a:r>
              </a:p>
            </p:txBody>
          </p:sp>
        </p:grp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F075C5A6-7EF5-ABF9-C28E-9009DC8C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6078668" y="2858053"/>
              <a:ext cx="700369" cy="700369"/>
            </a:xfrm>
            <a:prstGeom prst="rect">
              <a:avLst/>
            </a:prstGeom>
          </p:spPr>
        </p:pic>
        <p:pic>
          <p:nvPicPr>
            <p:cNvPr id="10" name="Elemento grafico 9" descr="Accento circonflesso verso il basso con riempimento a tinta unita">
              <a:extLst>
                <a:ext uri="{FF2B5EF4-FFF2-40B4-BE49-F238E27FC236}">
                  <a16:creationId xmlns:a16="http://schemas.microsoft.com/office/drawing/2014/main" id="{87007652-E7CF-BFEB-ED9D-0FC1244EE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9089451" y="2858053"/>
              <a:ext cx="700369" cy="700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4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FFFFFF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8C4CA6-8122-CB40-B3C4-831ABCD7DA65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7587B5-8298-6B8A-6A2D-C5D67FA1658E}"/>
              </a:ext>
            </a:extLst>
          </p:cNvPr>
          <p:cNvSpPr txBox="1"/>
          <p:nvPr/>
        </p:nvSpPr>
        <p:spPr>
          <a:xfrm>
            <a:off x="6585550" y="516605"/>
            <a:ext cx="645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59999999999991</a:t>
            </a:r>
            <a:r>
              <a:rPr lang="it-IT" sz="1600" b="1">
                <a:solidFill>
                  <a:srgbClr val="FFFFFF"/>
                </a:solidFill>
                <a:latin typeface="Montserrat" panose="02000505000000020004" pitchFamily="2" charset="77"/>
              </a:rPr>
              <a:t> </a:t>
            </a:r>
            <a:r>
              <a:rPr lang="it-IT" sz="1600">
                <a:solidFill>
                  <a:srgbClr val="FFFFFF"/>
                </a:solidFill>
                <a:latin typeface="Montserrat" panose="02000505000000020004" pitchFamily="2" charset="77"/>
              </a:rPr>
              <a:t>= 3 * 19999999999997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0BE770-C7FC-862D-4CEF-6DC26EB21070}"/>
              </a:ext>
            </a:extLst>
          </p:cNvPr>
          <p:cNvSpPr txBox="1"/>
          <p:nvPr/>
        </p:nvSpPr>
        <p:spPr>
          <a:xfrm>
            <a:off x="4303018" y="6341395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0AC2250-BE65-5DDC-A986-3A5B3B5AD96A}"/>
              </a:ext>
            </a:extLst>
          </p:cNvPr>
          <p:cNvSpPr txBox="1"/>
          <p:nvPr/>
        </p:nvSpPr>
        <p:spPr>
          <a:xfrm>
            <a:off x="6451612" y="777799"/>
            <a:ext cx="447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chemeClr val="bg1"/>
                </a:solidFill>
                <a:latin typeface="Montserrat" panose="02000505000000020004" pitchFamily="2" charset="77"/>
              </a:rPr>
              <a:t>14</a:t>
            </a:r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E4B455B-E76D-2C43-B7F8-FDE4C4EDD9F7}"/>
              </a:ext>
            </a:extLst>
          </p:cNvPr>
          <p:cNvSpPr/>
          <p:nvPr/>
        </p:nvSpPr>
        <p:spPr>
          <a:xfrm>
            <a:off x="8431438" y="6099327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DE499C-EBD6-2860-326D-2C6502632A16}"/>
              </a:ext>
            </a:extLst>
          </p:cNvPr>
          <p:cNvSpPr txBox="1"/>
          <p:nvPr/>
        </p:nvSpPr>
        <p:spPr>
          <a:xfrm>
            <a:off x="-9525" y="3210796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BA6A79-3F87-6644-B1CF-BF5B78658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" b="5342"/>
          <a:stretch/>
        </p:blipFill>
        <p:spPr>
          <a:xfrm>
            <a:off x="1565909" y="1162563"/>
            <a:ext cx="10043743" cy="5178832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A876632-EE56-8A4C-B4D2-564640448AEB}"/>
              </a:ext>
            </a:extLst>
          </p:cNvPr>
          <p:cNvSpPr/>
          <p:nvPr/>
        </p:nvSpPr>
        <p:spPr>
          <a:xfrm>
            <a:off x="8610579" y="6127588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BBC977-A511-824F-BB9A-7E20F797D67D}"/>
              </a:ext>
            </a:extLst>
          </p:cNvPr>
          <p:cNvSpPr txBox="1"/>
          <p:nvPr/>
        </p:nvSpPr>
        <p:spPr>
          <a:xfrm>
            <a:off x="230200" y="6452385"/>
            <a:ext cx="540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(CI omitted due to non-normal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13178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261256" y="355996"/>
            <a:ext cx="668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>
                <a:solidFill>
                  <a:srgbClr val="FFFFFF"/>
                </a:solidFill>
                <a:latin typeface="Montserrat" panose="02000505000000020004" pitchFamily="2" charset="77"/>
              </a:rPr>
              <a:t>SPEED-UP</a:t>
            </a:r>
            <a:endParaRPr lang="it-IT" sz="40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8C4CA6-8122-CB40-B3C4-831ABCD7DA65}"/>
              </a:ext>
            </a:extLst>
          </p:cNvPr>
          <p:cNvSpPr txBox="1"/>
          <p:nvPr/>
        </p:nvSpPr>
        <p:spPr>
          <a:xfrm>
            <a:off x="8519432" y="417262"/>
            <a:ext cx="456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rgbClr val="FFFFFF"/>
                </a:solidFill>
                <a:latin typeface="Montserrat" panose="02000505000000020004" pitchFamily="2" charset="77"/>
              </a:rPr>
              <a:t># ITERATIONS : </a:t>
            </a:r>
            <a:r>
              <a:rPr lang="it-IT" sz="16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E1B45B5-64F4-2D41-AF3F-F98F8ECC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" y="1185206"/>
            <a:ext cx="10415452" cy="5517184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CF81656-04C4-B949-96B8-9B6F5BC5B215}"/>
              </a:ext>
            </a:extLst>
          </p:cNvPr>
          <p:cNvSpPr/>
          <p:nvPr/>
        </p:nvSpPr>
        <p:spPr>
          <a:xfrm rot="2452501">
            <a:off x="2952787" y="1896805"/>
            <a:ext cx="836956" cy="4867827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98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10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178D0D4-4370-8E66-819F-A4E5A59919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F66B60-FE33-F240-81AB-5CBC8B61664F}"/>
              </a:ext>
            </a:extLst>
          </p:cNvPr>
          <p:cNvSpPr txBox="1"/>
          <p:nvPr/>
        </p:nvSpPr>
        <p:spPr>
          <a:xfrm>
            <a:off x="6108267" y="418786"/>
            <a:ext cx="607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Montserrat" pitchFamily="2" charset="77"/>
              </a:rPr>
              <a:t> TOP </a:t>
            </a:r>
            <a:r>
              <a:rPr lang="en-US" sz="3600" b="1">
                <a:solidFill>
                  <a:schemeClr val="bg1"/>
                </a:solidFill>
                <a:latin typeface="Montserrat" pitchFamily="2" charset="77"/>
              </a:rPr>
              <a:t>HOTSPOTS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63F271E-951D-85BA-977B-51518D59FB7C}"/>
              </a:ext>
            </a:extLst>
          </p:cNvPr>
          <p:cNvGrpSpPr/>
          <p:nvPr/>
        </p:nvGrpSpPr>
        <p:grpSpPr>
          <a:xfrm>
            <a:off x="1794842" y="156900"/>
            <a:ext cx="2467342" cy="1323135"/>
            <a:chOff x="3461001" y="381920"/>
            <a:chExt cx="2467342" cy="1323135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DF728DB-160E-3318-BBFF-A6D725469FFF}"/>
                </a:ext>
              </a:extLst>
            </p:cNvPr>
            <p:cNvSpPr txBox="1"/>
            <p:nvPr/>
          </p:nvSpPr>
          <p:spPr>
            <a:xfrm>
              <a:off x="3461001" y="381920"/>
              <a:ext cx="246734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>
                  <a:solidFill>
                    <a:srgbClr val="4F000B"/>
                  </a:solidFill>
                  <a:latin typeface="Montserrat" panose="02000505000000020004" pitchFamily="2" charset="77"/>
                </a:rPr>
                <a:t>EFFECTIVE</a:t>
              </a:r>
              <a:endParaRPr lang="en-US" sz="2300" b="1">
                <a:solidFill>
                  <a:srgbClr val="4F000B"/>
                </a:solidFill>
                <a:latin typeface="Montserrat" pitchFamily="2" charset="77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C1897E1C-5D4F-E404-DACF-C758B75CC6E9}"/>
                </a:ext>
              </a:extLst>
            </p:cNvPr>
            <p:cNvSpPr txBox="1"/>
            <p:nvPr/>
          </p:nvSpPr>
          <p:spPr>
            <a:xfrm>
              <a:off x="3566601" y="556750"/>
              <a:ext cx="22384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>
                  <a:solidFill>
                    <a:srgbClr val="4F000B"/>
                  </a:solidFill>
                  <a:latin typeface="Montserrat" panose="02000505000000020004" pitchFamily="2" charset="77"/>
                </a:rPr>
                <a:t>CPU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5095AD5F-3AE0-21DA-E753-D25EC4C3A551}"/>
                </a:ext>
              </a:extLst>
            </p:cNvPr>
            <p:cNvSpPr txBox="1"/>
            <p:nvPr/>
          </p:nvSpPr>
          <p:spPr>
            <a:xfrm>
              <a:off x="3591134" y="1304945"/>
              <a:ext cx="2189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4F000B"/>
                  </a:solidFill>
                  <a:latin typeface="Montserrat" panose="02000505000000020004" pitchFamily="2" charset="77"/>
                </a:rPr>
                <a:t>UTILIZATION</a:t>
              </a:r>
            </a:p>
          </p:txBody>
        </p:sp>
      </p:grpSp>
      <p:graphicFrame>
        <p:nvGraphicFramePr>
          <p:cNvPr id="42" name="Grafico 41">
            <a:extLst>
              <a:ext uri="{FF2B5EF4-FFF2-40B4-BE49-F238E27FC236}">
                <a16:creationId xmlns:a16="http://schemas.microsoft.com/office/drawing/2014/main" id="{909C56FF-007F-EA45-9687-653927E94885}"/>
              </a:ext>
            </a:extLst>
          </p:cNvPr>
          <p:cNvGraphicFramePr>
            <a:graphicFrameLocks/>
          </p:cNvGraphicFramePr>
          <p:nvPr/>
        </p:nvGraphicFramePr>
        <p:xfrm>
          <a:off x="96425" y="2057663"/>
          <a:ext cx="5864177" cy="390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CB007927-FB8A-8643-903B-EAD253581192}"/>
              </a:ext>
            </a:extLst>
          </p:cNvPr>
          <p:cNvSpPr txBox="1"/>
          <p:nvPr/>
        </p:nvSpPr>
        <p:spPr>
          <a:xfrm>
            <a:off x="745981" y="595981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Logical Cores simultaneously utilized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0BCAE01-D070-A549-A0E8-7A352513E3A4}"/>
              </a:ext>
            </a:extLst>
          </p:cNvPr>
          <p:cNvSpPr txBox="1"/>
          <p:nvPr/>
        </p:nvSpPr>
        <p:spPr>
          <a:xfrm>
            <a:off x="-9525" y="1506780"/>
            <a:ext cx="1312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Execution Time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[s]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24DF0C5-D8D0-75CE-FBB2-79D54D1D4D32}"/>
              </a:ext>
            </a:extLst>
          </p:cNvPr>
          <p:cNvGrpSpPr/>
          <p:nvPr/>
        </p:nvGrpSpPr>
        <p:grpSpPr>
          <a:xfrm>
            <a:off x="6428367" y="1709790"/>
            <a:ext cx="2598371" cy="1033300"/>
            <a:chOff x="6301608" y="1065380"/>
            <a:chExt cx="2598371" cy="1033300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E9726D64-5CFA-124C-97BC-768B7D1A7731}"/>
                </a:ext>
              </a:extLst>
            </p:cNvPr>
            <p:cNvSpPr txBox="1"/>
            <p:nvPr/>
          </p:nvSpPr>
          <p:spPr>
            <a:xfrm>
              <a:off x="6384708" y="1760126"/>
              <a:ext cx="2515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</a:rPr>
                <a:t>EXECUTION TIME</a:t>
              </a:r>
              <a:endParaRPr lang="it-IT" sz="14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9F7E8BDA-C1BD-8845-9D92-12758513EAEC}"/>
                </a:ext>
              </a:extLst>
            </p:cNvPr>
            <p:cNvSpPr txBox="1"/>
            <p:nvPr/>
          </p:nvSpPr>
          <p:spPr>
            <a:xfrm>
              <a:off x="6301608" y="1065380"/>
              <a:ext cx="199824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4400">
                  <a:solidFill>
                    <a:schemeClr val="bg1"/>
                  </a:solidFill>
                  <a:latin typeface="Montserrat" pitchFamily="2" charset="77"/>
                </a:rPr>
                <a:t>0.588</a:t>
              </a:r>
              <a:r>
                <a:rPr lang="en-US" sz="3200">
                  <a:solidFill>
                    <a:schemeClr val="bg1"/>
                  </a:solidFill>
                  <a:latin typeface="Montserrat" pitchFamily="2" charset="77"/>
                </a:rPr>
                <a:t>s</a:t>
              </a:r>
              <a:endParaRPr lang="it-IT" sz="36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82" name="Connettore 1 25">
              <a:extLst>
                <a:ext uri="{FF2B5EF4-FFF2-40B4-BE49-F238E27FC236}">
                  <a16:creationId xmlns:a16="http://schemas.microsoft.com/office/drawing/2014/main" id="{29DF7E65-B3E8-6444-BBB9-0C4FD18999A0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07" y="1743839"/>
              <a:ext cx="1745943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DE741F2B-2EDD-AD44-9473-9FA03B5B8646}"/>
              </a:ext>
            </a:extLst>
          </p:cNvPr>
          <p:cNvSpPr/>
          <p:nvPr/>
        </p:nvSpPr>
        <p:spPr>
          <a:xfrm>
            <a:off x="5491577" y="5663344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D9BD7AD-BBA1-501B-0B2E-5DEB6FE47BE9}"/>
              </a:ext>
            </a:extLst>
          </p:cNvPr>
          <p:cNvGrpSpPr/>
          <p:nvPr/>
        </p:nvGrpSpPr>
        <p:grpSpPr>
          <a:xfrm>
            <a:off x="9721000" y="1709343"/>
            <a:ext cx="2607896" cy="1041933"/>
            <a:chOff x="6301608" y="1065380"/>
            <a:chExt cx="2607896" cy="1041933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3084EDE-4ED9-C3BC-8BC8-1247AC019E67}"/>
                </a:ext>
              </a:extLst>
            </p:cNvPr>
            <p:cNvSpPr txBox="1"/>
            <p:nvPr/>
          </p:nvSpPr>
          <p:spPr>
            <a:xfrm>
              <a:off x="6394233" y="1768759"/>
              <a:ext cx="2515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</a:rPr>
                <a:t>CPU TIME</a:t>
              </a:r>
              <a:endParaRPr lang="it-IT" sz="14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49D19EA-8AF4-77DD-9B42-11F4E2014D12}"/>
                </a:ext>
              </a:extLst>
            </p:cNvPr>
            <p:cNvSpPr txBox="1"/>
            <p:nvPr/>
          </p:nvSpPr>
          <p:spPr>
            <a:xfrm>
              <a:off x="6301608" y="1065380"/>
              <a:ext cx="199824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4400">
                  <a:solidFill>
                    <a:schemeClr val="bg1"/>
                  </a:solidFill>
                  <a:latin typeface="Montserrat" pitchFamily="2" charset="77"/>
                </a:rPr>
                <a:t>4.829</a:t>
              </a:r>
              <a:r>
                <a:rPr lang="en-US" sz="3200">
                  <a:solidFill>
                    <a:schemeClr val="bg1"/>
                  </a:solidFill>
                  <a:latin typeface="Montserrat" pitchFamily="2" charset="77"/>
                </a:rPr>
                <a:t>s</a:t>
              </a:r>
              <a:endParaRPr lang="it-IT" sz="36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11" name="Connettore 1 25">
              <a:extLst>
                <a:ext uri="{FF2B5EF4-FFF2-40B4-BE49-F238E27FC236}">
                  <a16:creationId xmlns:a16="http://schemas.microsoft.com/office/drawing/2014/main" id="{5FC2E53A-4D96-E605-B029-88C956CF635E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07" y="1743839"/>
              <a:ext cx="1745943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AF23B80-0090-2347-1BFC-F888A35CFD4A}"/>
              </a:ext>
            </a:extLst>
          </p:cNvPr>
          <p:cNvGrpSpPr/>
          <p:nvPr/>
        </p:nvGrpSpPr>
        <p:grpSpPr>
          <a:xfrm>
            <a:off x="6428367" y="2841377"/>
            <a:ext cx="2607896" cy="1041933"/>
            <a:chOff x="6301608" y="1065380"/>
            <a:chExt cx="2607896" cy="1041933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0F1D6C0-E928-CD37-7D34-7CA023DBC156}"/>
                </a:ext>
              </a:extLst>
            </p:cNvPr>
            <p:cNvSpPr txBox="1"/>
            <p:nvPr/>
          </p:nvSpPr>
          <p:spPr>
            <a:xfrm>
              <a:off x="6394233" y="1768759"/>
              <a:ext cx="2515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</a:rPr>
                <a:t>PAUSED TIME</a:t>
              </a:r>
              <a:endParaRPr lang="it-IT" sz="14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ABFD448-BCD7-D46A-3A10-FF068F69E88D}"/>
                </a:ext>
              </a:extLst>
            </p:cNvPr>
            <p:cNvSpPr txBox="1"/>
            <p:nvPr/>
          </p:nvSpPr>
          <p:spPr>
            <a:xfrm>
              <a:off x="6301608" y="1065380"/>
              <a:ext cx="83482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4400">
                  <a:solidFill>
                    <a:schemeClr val="bg1"/>
                  </a:solidFill>
                  <a:latin typeface="Montserrat" pitchFamily="2" charset="77"/>
                </a:rPr>
                <a:t>0</a:t>
              </a:r>
              <a:r>
                <a:rPr lang="en-US" sz="3200">
                  <a:solidFill>
                    <a:schemeClr val="bg1"/>
                  </a:solidFill>
                  <a:latin typeface="Montserrat" pitchFamily="2" charset="77"/>
                </a:rPr>
                <a:t>s</a:t>
              </a:r>
              <a:endParaRPr lang="it-IT" sz="36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20" name="Connettore 1 25">
              <a:extLst>
                <a:ext uri="{FF2B5EF4-FFF2-40B4-BE49-F238E27FC236}">
                  <a16:creationId xmlns:a16="http://schemas.microsoft.com/office/drawing/2014/main" id="{81E4A4A8-AB86-ADA1-9B48-57286617E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07" y="1743839"/>
              <a:ext cx="1397493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133C03BC-1F40-BC4A-77DA-A536FA253515}"/>
              </a:ext>
            </a:extLst>
          </p:cNvPr>
          <p:cNvGrpSpPr/>
          <p:nvPr/>
        </p:nvGrpSpPr>
        <p:grpSpPr>
          <a:xfrm>
            <a:off x="8438936" y="2831009"/>
            <a:ext cx="4472224" cy="1048540"/>
            <a:chOff x="6346608" y="1050140"/>
            <a:chExt cx="4472224" cy="1048540"/>
          </a:xfrm>
        </p:grpSpPr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954A4909-C74F-9F5C-CBAF-324A06FA9305}"/>
                </a:ext>
              </a:extLst>
            </p:cNvPr>
            <p:cNvSpPr txBox="1"/>
            <p:nvPr/>
          </p:nvSpPr>
          <p:spPr>
            <a:xfrm>
              <a:off x="6384708" y="1760126"/>
              <a:ext cx="3362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</a:rPr>
                <a:t>THREAD OVERSUBSCRIPTION</a:t>
              </a:r>
              <a:endParaRPr lang="it-IT" sz="14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FF1B8D7B-7D82-A8C2-8A25-E9149EB2D374}"/>
                </a:ext>
              </a:extLst>
            </p:cNvPr>
            <p:cNvSpPr txBox="1"/>
            <p:nvPr/>
          </p:nvSpPr>
          <p:spPr>
            <a:xfrm>
              <a:off x="6346608" y="1050140"/>
              <a:ext cx="447222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Montserrat" pitchFamily="2" charset="77"/>
                </a:rPr>
                <a:t>0</a:t>
              </a:r>
              <a:r>
                <a:rPr lang="en-US" sz="3200">
                  <a:solidFill>
                    <a:schemeClr val="bg1"/>
                  </a:solidFill>
                  <a:latin typeface="Montserrat" pitchFamily="2" charset="77"/>
                </a:rPr>
                <a:t>s  </a:t>
              </a:r>
              <a:r>
                <a:rPr lang="en-US" sz="2000">
                  <a:solidFill>
                    <a:schemeClr val="bg1"/>
                  </a:solidFill>
                  <a:latin typeface="Montserrat" pitchFamily="2" charset="77"/>
                </a:rPr>
                <a:t>(0.0% of CPU Time)</a:t>
              </a:r>
              <a:endParaRPr lang="it-IT" sz="20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50" name="Connettore 1 25">
              <a:extLst>
                <a:ext uri="{FF2B5EF4-FFF2-40B4-BE49-F238E27FC236}">
                  <a16:creationId xmlns:a16="http://schemas.microsoft.com/office/drawing/2014/main" id="{395638B1-78C4-06C1-00D9-D87DE5A3AF1A}"/>
                </a:ext>
              </a:extLst>
            </p:cNvPr>
            <p:cNvCxnSpPr>
              <a:cxnSpLocks/>
            </p:cNvCxnSpPr>
            <p:nvPr/>
          </p:nvCxnSpPr>
          <p:spPr>
            <a:xfrm>
              <a:off x="6472227" y="1743839"/>
              <a:ext cx="3154513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237A574-E6C3-FB7B-6077-AD3C30EF23AA}"/>
              </a:ext>
            </a:extLst>
          </p:cNvPr>
          <p:cNvSpPr txBox="1"/>
          <p:nvPr/>
        </p:nvSpPr>
        <p:spPr>
          <a:xfrm>
            <a:off x="8203576" y="1047529"/>
            <a:ext cx="188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#THREADS :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12</a:t>
            </a:r>
          </a:p>
        </p:txBody>
      </p:sp>
      <p:graphicFrame>
        <p:nvGraphicFramePr>
          <p:cNvPr id="55" name="Tabella 54">
            <a:extLst>
              <a:ext uri="{FF2B5EF4-FFF2-40B4-BE49-F238E27FC236}">
                <a16:creationId xmlns:a16="http://schemas.microsoft.com/office/drawing/2014/main" id="{E50F7405-5CC1-2104-0CF6-56DEEE215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98530"/>
              </p:ext>
            </p:extLst>
          </p:nvPr>
        </p:nvGraphicFramePr>
        <p:xfrm>
          <a:off x="6610158" y="4448451"/>
          <a:ext cx="5108909" cy="1692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67750">
                  <a:extLst>
                    <a:ext uri="{9D8B030D-6E8A-4147-A177-3AD203B41FA5}">
                      <a16:colId xmlns:a16="http://schemas.microsoft.com/office/drawing/2014/main" val="1268879334"/>
                    </a:ext>
                  </a:extLst>
                </a:gridCol>
                <a:gridCol w="1290753">
                  <a:extLst>
                    <a:ext uri="{9D8B030D-6E8A-4147-A177-3AD203B41FA5}">
                      <a16:colId xmlns:a16="http://schemas.microsoft.com/office/drawing/2014/main" val="2676142984"/>
                    </a:ext>
                  </a:extLst>
                </a:gridCol>
                <a:gridCol w="1550406">
                  <a:extLst>
                    <a:ext uri="{9D8B030D-6E8A-4147-A177-3AD203B41FA5}">
                      <a16:colId xmlns:a16="http://schemas.microsoft.com/office/drawing/2014/main" val="2528940259"/>
                    </a:ext>
                  </a:extLst>
                </a:gridCol>
              </a:tblGrid>
              <a:tr h="423000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Function</a:t>
                      </a:r>
                      <a:endParaRPr lang="it-IT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kern="12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CPU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kern="12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% CPU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236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r>
                        <a:rPr lang="it-IT" sz="1600" b="0" kern="12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isPrime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4.808s</a:t>
                      </a:r>
                      <a:endParaRPr lang="it-IT" sz="1600" b="0" kern="120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99.6%</a:t>
                      </a:r>
                      <a:endParaRPr lang="it-IT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333797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findPrimesInRange</a:t>
                      </a:r>
                      <a:endParaRPr lang="it-IT" sz="1600" b="0" kern="120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0.013s</a:t>
                      </a:r>
                      <a:endParaRPr lang="it-IT" sz="1600" b="0" kern="120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0.3%</a:t>
                      </a:r>
                      <a:endParaRPr lang="it-IT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822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others</a:t>
                      </a:r>
                      <a:endParaRPr lang="it-IT" sz="1600" b="0" kern="120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0.008s</a:t>
                      </a:r>
                      <a:endParaRPr lang="it-IT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0.2%</a:t>
                      </a:r>
                      <a:endParaRPr lang="it-IT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8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24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178D0D4-4370-8E66-819F-A4E5A5991904}"/>
              </a:ext>
            </a:extLst>
          </p:cNvPr>
          <p:cNvSpPr>
            <a:spLocks/>
          </p:cNvSpPr>
          <p:nvPr/>
        </p:nvSpPr>
        <p:spPr>
          <a:xfrm>
            <a:off x="8315326" y="0"/>
            <a:ext cx="3876673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4A4C03B-8D64-E94F-9686-000FE44C462F}"/>
              </a:ext>
            </a:extLst>
          </p:cNvPr>
          <p:cNvGrpSpPr/>
          <p:nvPr/>
        </p:nvGrpSpPr>
        <p:grpSpPr>
          <a:xfrm>
            <a:off x="540682" y="1966705"/>
            <a:ext cx="11270321" cy="3570623"/>
            <a:chOff x="574385" y="479270"/>
            <a:chExt cx="11270321" cy="3570623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976D8BBD-7E6A-C251-ED71-D189D39F3448}"/>
                </a:ext>
              </a:extLst>
            </p:cNvPr>
            <p:cNvSpPr txBox="1"/>
            <p:nvPr/>
          </p:nvSpPr>
          <p:spPr>
            <a:xfrm>
              <a:off x="1184831" y="1504122"/>
              <a:ext cx="844202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for(unsigned long long i = 2; i * i &lt;= n; ++i) {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	if(n % i == 0) {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		is_prime = false;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		break;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	}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}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A6EFCBE-6CC1-5147-A05D-5BF156CBEBBC}"/>
                </a:ext>
              </a:extLst>
            </p:cNvPr>
            <p:cNvSpPr txBox="1"/>
            <p:nvPr/>
          </p:nvSpPr>
          <p:spPr>
            <a:xfrm>
              <a:off x="574385" y="479270"/>
              <a:ext cx="84420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bool </a:t>
              </a:r>
              <a:r>
                <a:rPr lang="it-IT" b="1">
                  <a:solidFill>
                    <a:srgbClr val="4F000B"/>
                  </a:solidFill>
                  <a:latin typeface="Courier" pitchFamily="2" charset="0"/>
                </a:rPr>
                <a:t>isPrime</a:t>
              </a:r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(unsigned long long n) {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7A1E680-359F-204E-A251-94E21A72DC8E}"/>
                </a:ext>
              </a:extLst>
            </p:cNvPr>
            <p:cNvSpPr txBox="1"/>
            <p:nvPr/>
          </p:nvSpPr>
          <p:spPr>
            <a:xfrm>
              <a:off x="574385" y="36805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}</a:t>
              </a:r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946F4E1B-1852-A345-AB0D-404F5F0F1208}"/>
                </a:ext>
              </a:extLst>
            </p:cNvPr>
            <p:cNvSpPr txBox="1"/>
            <p:nvPr/>
          </p:nvSpPr>
          <p:spPr>
            <a:xfrm>
              <a:off x="1184831" y="98418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Courier" pitchFamily="2" charset="0"/>
                </a:rPr>
                <a:t>…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97E2066-27A0-8C44-848A-987D515F7AFD}"/>
                </a:ext>
              </a:extLst>
            </p:cNvPr>
            <p:cNvSpPr txBox="1"/>
            <p:nvPr/>
          </p:nvSpPr>
          <p:spPr>
            <a:xfrm>
              <a:off x="1184831" y="3317534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Courier" pitchFamily="2" charset="0"/>
                </a:rPr>
                <a:t>…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8650038-DA58-E342-AC0A-FF680F8AC4DF}"/>
                </a:ext>
              </a:extLst>
            </p:cNvPr>
            <p:cNvSpPr txBox="1"/>
            <p:nvPr/>
          </p:nvSpPr>
          <p:spPr>
            <a:xfrm>
              <a:off x="9016409" y="1782301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chemeClr val="bg1"/>
                  </a:solidFill>
                  <a:latin typeface="Montserrat Medium" pitchFamily="2" charset="77"/>
                </a:rPr>
                <a:t>92,8%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3FC9FE4-135A-9542-B689-AB362809A264}"/>
                </a:ext>
              </a:extLst>
            </p:cNvPr>
            <p:cNvSpPr txBox="1"/>
            <p:nvPr/>
          </p:nvSpPr>
          <p:spPr>
            <a:xfrm>
              <a:off x="10630900" y="178230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chemeClr val="bg1"/>
                  </a:solidFill>
                  <a:latin typeface="Montserrat Medium" pitchFamily="2" charset="77"/>
                </a:rPr>
                <a:t>4,483s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F800FA7C-7514-4549-B74F-D62B4182A389}"/>
                </a:ext>
              </a:extLst>
            </p:cNvPr>
            <p:cNvSpPr/>
            <p:nvPr/>
          </p:nvSpPr>
          <p:spPr>
            <a:xfrm rot="5400000">
              <a:off x="6107481" y="-3624210"/>
              <a:ext cx="292096" cy="11182354"/>
            </a:xfrm>
            <a:prstGeom prst="roundRect">
              <a:avLst/>
            </a:prstGeom>
            <a:solidFill>
              <a:srgbClr val="FF9B54">
                <a:alpha val="5000"/>
              </a:srgbClr>
            </a:solidFill>
            <a:ln w="25400">
              <a:solidFill>
                <a:srgbClr val="FF9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4CE69D-C6DC-C444-BD56-87DD922344E2}"/>
              </a:ext>
            </a:extLst>
          </p:cNvPr>
          <p:cNvSpPr txBox="1"/>
          <p:nvPr/>
        </p:nvSpPr>
        <p:spPr>
          <a:xfrm>
            <a:off x="8841641" y="285658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itchFamily="2" charset="77"/>
              </a:rPr>
              <a:t>Total (%)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EF6C9A-8915-4747-B031-D031B38052EE}"/>
              </a:ext>
            </a:extLst>
          </p:cNvPr>
          <p:cNvSpPr txBox="1"/>
          <p:nvPr/>
        </p:nvSpPr>
        <p:spPr>
          <a:xfrm>
            <a:off x="10615135" y="2856589"/>
            <a:ext cx="94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itchFamily="2" charset="77"/>
              </a:rPr>
              <a:t>Self (s)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7A4AF5A-4B90-429F-223D-B037AFDB72D3}"/>
              </a:ext>
            </a:extLst>
          </p:cNvPr>
          <p:cNvSpPr txBox="1"/>
          <p:nvPr/>
        </p:nvSpPr>
        <p:spPr>
          <a:xfrm>
            <a:off x="8384105" y="5987020"/>
            <a:ext cx="373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9B54"/>
                </a:solidFill>
                <a:latin typeface="Montserrat" panose="02000505000000020004" pitchFamily="2" charset="77"/>
              </a:rPr>
              <a:t>HOT</a:t>
            </a:r>
            <a:r>
              <a:rPr lang="en-US" sz="3200">
                <a:solidFill>
                  <a:schemeClr val="bg1"/>
                </a:solidFill>
                <a:latin typeface="Montserrat" panose="02000505000000020004" pitchFamily="2" charset="77"/>
              </a:rPr>
              <a:t>SPOT</a:t>
            </a:r>
            <a:endParaRPr lang="en-US" sz="36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17" name="Elemento grafico 16" descr="Termometro con riempimento a tinta unita">
            <a:extLst>
              <a:ext uri="{FF2B5EF4-FFF2-40B4-BE49-F238E27FC236}">
                <a16:creationId xmlns:a16="http://schemas.microsoft.com/office/drawing/2014/main" id="{BC6EEB1E-0485-1400-54E9-A4CB483D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4546" y="4131575"/>
            <a:ext cx="1878232" cy="1878232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E1F443CE-2A61-C3F4-163A-88A1BA92EA27}"/>
              </a:ext>
            </a:extLst>
          </p:cNvPr>
          <p:cNvGrpSpPr/>
          <p:nvPr/>
        </p:nvGrpSpPr>
        <p:grpSpPr>
          <a:xfrm>
            <a:off x="8315326" y="768580"/>
            <a:ext cx="3876674" cy="1257128"/>
            <a:chOff x="8246545" y="716566"/>
            <a:chExt cx="3876674" cy="1257128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8511FD38-B021-5940-BD43-4589AE846BB0}"/>
                </a:ext>
              </a:extLst>
            </p:cNvPr>
            <p:cNvSpPr txBox="1"/>
            <p:nvPr/>
          </p:nvSpPr>
          <p:spPr>
            <a:xfrm>
              <a:off x="8246546" y="716566"/>
              <a:ext cx="387667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500" b="1">
                  <a:solidFill>
                    <a:schemeClr val="bg1"/>
                  </a:solidFill>
                  <a:latin typeface="Montserrat" pitchFamily="2" charset="77"/>
                </a:rPr>
                <a:t>CPU</a:t>
              </a:r>
              <a:r>
                <a:rPr lang="it-IT" sz="4400" b="1">
                  <a:solidFill>
                    <a:schemeClr val="bg1"/>
                  </a:solidFill>
                  <a:latin typeface="Montserrat" pitchFamily="2" charset="77"/>
                </a:rPr>
                <a:t> 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1B8D94E-C548-1E0E-16DA-79DC398B0442}"/>
                </a:ext>
              </a:extLst>
            </p:cNvPr>
            <p:cNvSpPr txBox="1"/>
            <p:nvPr/>
          </p:nvSpPr>
          <p:spPr>
            <a:xfrm>
              <a:off x="8246545" y="1265808"/>
              <a:ext cx="3876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000">
                  <a:solidFill>
                    <a:schemeClr val="bg1"/>
                  </a:solidFill>
                  <a:latin typeface="Montserrat" pitchFamily="2" charset="77"/>
                </a:rPr>
                <a:t>TIME</a:t>
              </a:r>
              <a:r>
                <a:rPr lang="it-IT" sz="2800" b="1">
                  <a:solidFill>
                    <a:schemeClr val="bg1"/>
                  </a:solidFill>
                  <a:latin typeface="Montserrat" pitchFamily="2" charset="77"/>
                </a:rPr>
                <a:t> </a:t>
              </a:r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FC78929-7350-0393-9AA1-68A77B971C6F}"/>
              </a:ext>
            </a:extLst>
          </p:cNvPr>
          <p:cNvGrpSpPr/>
          <p:nvPr/>
        </p:nvGrpSpPr>
        <p:grpSpPr>
          <a:xfrm>
            <a:off x="540682" y="521562"/>
            <a:ext cx="7927879" cy="852298"/>
            <a:chOff x="540682" y="473937"/>
            <a:chExt cx="7927879" cy="852298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98BACEE1-ACDB-D186-8619-9140A255C0BD}"/>
                </a:ext>
              </a:extLst>
            </p:cNvPr>
            <p:cNvGrpSpPr/>
            <p:nvPr/>
          </p:nvGrpSpPr>
          <p:grpSpPr>
            <a:xfrm>
              <a:off x="540682" y="475356"/>
              <a:ext cx="3212430" cy="850879"/>
              <a:chOff x="437467" y="333189"/>
              <a:chExt cx="3212430" cy="850879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9931C57-8D9A-EFE3-DB76-B9EF5824920B}"/>
                  </a:ext>
                </a:extLst>
              </p:cNvPr>
              <p:cNvSpPr txBox="1"/>
              <p:nvPr/>
            </p:nvSpPr>
            <p:spPr>
              <a:xfrm>
                <a:off x="440897" y="333189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FUNCTION</a:t>
                </a: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3F2FCAF-3DEC-D6FC-DFB3-254B2CE927A4}"/>
                  </a:ext>
                </a:extLst>
              </p:cNvPr>
              <p:cNvSpPr txBox="1"/>
              <p:nvPr/>
            </p:nvSpPr>
            <p:spPr>
              <a:xfrm>
                <a:off x="437467" y="783958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isPrime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7BD036BA-2C17-3062-BF3C-79AC3C6B537D}"/>
                </a:ext>
              </a:extLst>
            </p:cNvPr>
            <p:cNvGrpSpPr/>
            <p:nvPr/>
          </p:nvGrpSpPr>
          <p:grpSpPr>
            <a:xfrm>
              <a:off x="2896829" y="475356"/>
              <a:ext cx="3219016" cy="850879"/>
              <a:chOff x="2153124" y="333189"/>
              <a:chExt cx="3219016" cy="850879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494A42D-AD22-8CA5-9DB8-755111E0908C}"/>
                  </a:ext>
                </a:extLst>
              </p:cNvPr>
              <p:cNvSpPr txBox="1"/>
              <p:nvPr/>
            </p:nvSpPr>
            <p:spPr>
              <a:xfrm>
                <a:off x="2153124" y="333189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CPU Time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AD36B65-1002-2949-444F-6EA752AD0D75}"/>
                  </a:ext>
                </a:extLst>
              </p:cNvPr>
              <p:cNvSpPr txBox="1"/>
              <p:nvPr/>
            </p:nvSpPr>
            <p:spPr>
              <a:xfrm>
                <a:off x="2163140" y="783958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4.808s</a:t>
                </a: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C02042D2-E60B-8C7C-C88B-5AD92366313F}"/>
                </a:ext>
              </a:extLst>
            </p:cNvPr>
            <p:cNvGrpSpPr/>
            <p:nvPr/>
          </p:nvGrpSpPr>
          <p:grpSpPr>
            <a:xfrm>
              <a:off x="5259561" y="473937"/>
              <a:ext cx="3209000" cy="850879"/>
              <a:chOff x="4615326" y="331770"/>
              <a:chExt cx="3209000" cy="850879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DF5CAFB-D16E-1A26-E9A4-BD5993C9DCEF}"/>
                  </a:ext>
                </a:extLst>
              </p:cNvPr>
              <p:cNvSpPr txBox="1"/>
              <p:nvPr/>
            </p:nvSpPr>
            <p:spPr>
              <a:xfrm>
                <a:off x="4615326" y="331770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% CPU Time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90A31CA-605F-6A1E-9928-EC265AD2DEFD}"/>
                  </a:ext>
                </a:extLst>
              </p:cNvPr>
              <p:cNvSpPr txBox="1"/>
              <p:nvPr/>
            </p:nvSpPr>
            <p:spPr>
              <a:xfrm>
                <a:off x="4615326" y="782539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99.6%</a:t>
                </a:r>
              </a:p>
            </p:txBody>
          </p:sp>
        </p:grp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25728DE9-73E2-B100-B4FF-90C6268FA9B7}"/>
                </a:ext>
              </a:extLst>
            </p:cNvPr>
            <p:cNvCxnSpPr>
              <a:cxnSpLocks/>
            </p:cNvCxnSpPr>
            <p:nvPr/>
          </p:nvCxnSpPr>
          <p:spPr>
            <a:xfrm>
              <a:off x="643897" y="895137"/>
              <a:ext cx="7010738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18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Misuratore con riempimento a tinta unita">
            <a:extLst>
              <a:ext uri="{FF2B5EF4-FFF2-40B4-BE49-F238E27FC236}">
                <a16:creationId xmlns:a16="http://schemas.microsoft.com/office/drawing/2014/main" id="{13195F9E-5C3B-2992-0951-2B1D5619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0723" y="1825595"/>
            <a:ext cx="2781666" cy="2781666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A3F8B721-220A-0D99-C06A-BBDBE289A0E7}"/>
              </a:ext>
            </a:extLst>
          </p:cNvPr>
          <p:cNvGrpSpPr/>
          <p:nvPr/>
        </p:nvGrpSpPr>
        <p:grpSpPr>
          <a:xfrm>
            <a:off x="399292" y="2730683"/>
            <a:ext cx="7131931" cy="1396633"/>
            <a:chOff x="-2351895" y="3283803"/>
            <a:chExt cx="7131931" cy="1396633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4916B57-F826-894A-B581-A78508FD6634}"/>
                </a:ext>
              </a:extLst>
            </p:cNvPr>
            <p:cNvSpPr txBox="1"/>
            <p:nvPr/>
          </p:nvSpPr>
          <p:spPr>
            <a:xfrm>
              <a:off x="-2351895" y="3283803"/>
              <a:ext cx="49750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000">
                  <a:solidFill>
                    <a:schemeClr val="bg1"/>
                  </a:solidFill>
                  <a:latin typeface="Montserrat" panose="02000505000000020004" pitchFamily="2" charset="77"/>
                </a:rPr>
                <a:t>LET’S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9730CBD0-5921-ADC1-D8B3-A9583578BE97}"/>
                </a:ext>
              </a:extLst>
            </p:cNvPr>
            <p:cNvSpPr txBox="1"/>
            <p:nvPr/>
          </p:nvSpPr>
          <p:spPr>
            <a:xfrm>
              <a:off x="-517380" y="3664773"/>
              <a:ext cx="52974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6000" b="1">
                  <a:solidFill>
                    <a:schemeClr val="bg1"/>
                  </a:solidFill>
                  <a:latin typeface="Montserrat" panose="02000505000000020004" pitchFamily="2" charset="77"/>
                </a:rPr>
                <a:t>OPTIMIZE!</a:t>
              </a:r>
              <a:endParaRPr lang="it-IT" sz="66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489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1 24">
            <a:extLst>
              <a:ext uri="{FF2B5EF4-FFF2-40B4-BE49-F238E27FC236}">
                <a16:creationId xmlns:a16="http://schemas.microsoft.com/office/drawing/2014/main" id="{14F9FA13-4A5A-CF2C-85C0-575677B97CFE}"/>
              </a:ext>
            </a:extLst>
          </p:cNvPr>
          <p:cNvCxnSpPr>
            <a:cxnSpLocks/>
          </p:cNvCxnSpPr>
          <p:nvPr/>
        </p:nvCxnSpPr>
        <p:spPr>
          <a:xfrm>
            <a:off x="1208403" y="2633944"/>
            <a:ext cx="9775195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BB5437-83E9-CA0B-184A-29A530C7C675}"/>
              </a:ext>
            </a:extLst>
          </p:cNvPr>
          <p:cNvSpPr txBox="1"/>
          <p:nvPr/>
        </p:nvSpPr>
        <p:spPr>
          <a:xfrm>
            <a:off x="1072599" y="2671652"/>
            <a:ext cx="3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B0478A3-14AA-8B6C-EA8C-11316307113E}"/>
                  </a:ext>
                </a:extLst>
              </p:cNvPr>
              <p:cNvSpPr txBox="1"/>
              <p:nvPr/>
            </p:nvSpPr>
            <p:spPr>
              <a:xfrm>
                <a:off x="10383174" y="2577546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B0478A3-14AA-8B6C-EA8C-11316307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2577546"/>
                <a:ext cx="736227" cy="512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7E6CD5-DB32-E2B0-4E12-4882F2B87D7A}"/>
              </a:ext>
            </a:extLst>
          </p:cNvPr>
          <p:cNvSpPr txBox="1"/>
          <p:nvPr/>
        </p:nvSpPr>
        <p:spPr>
          <a:xfrm>
            <a:off x="10633942" y="2687149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chemeClr val="bg1"/>
                </a:solidFill>
                <a:latin typeface="Montserrat" panose="02000505000000020004" pitchFamily="2" charset="77"/>
              </a:rPr>
              <a:t>N</a:t>
            </a:r>
            <a:endParaRPr lang="it-IT" sz="2400">
              <a:solidFill>
                <a:schemeClr val="bg1"/>
              </a:solidFill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7D3413F-F285-0B89-7405-5FC056838574}"/>
              </a:ext>
            </a:extLst>
          </p:cNvPr>
          <p:cNvGrpSpPr/>
          <p:nvPr/>
        </p:nvGrpSpPr>
        <p:grpSpPr>
          <a:xfrm>
            <a:off x="4126589" y="4444346"/>
            <a:ext cx="3938821" cy="400110"/>
            <a:chOff x="3999885" y="2795079"/>
            <a:chExt cx="3530433" cy="400110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B00FD84-A185-53F5-E787-7EED0468D09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 SemiBold" panose="020F0502020204030204" pitchFamily="2" charset="0"/>
                </a:rPr>
                <a:t>MainThread</a:t>
              </a:r>
              <a:r>
                <a:rPr lang="it-IT" sz="2000">
                  <a:solidFill>
                    <a:schemeClr val="bg1"/>
                  </a:solidFill>
                  <a:latin typeface="Montserrat Medium" pitchFamily="2" charset="77"/>
                </a:rPr>
                <a:t>: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E242E70-F210-EDDD-0BB1-CC00057E7660}"/>
                </a:ext>
              </a:extLst>
            </p:cNvPr>
            <p:cNvSpPr txBox="1"/>
            <p:nvPr/>
          </p:nvSpPr>
          <p:spPr>
            <a:xfrm>
              <a:off x="5306442" y="2795079"/>
              <a:ext cx="222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>
                  <a:solidFill>
                    <a:schemeClr val="bg1"/>
                  </a:solidFill>
                  <a:latin typeface="Montserrat" panose="00000500000000000000" pitchFamily="2" charset="0"/>
                </a:rPr>
                <a:t> N mod 2 == 0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C1B6ED0-1425-A710-A25F-F8EECC1EDC63}"/>
              </a:ext>
            </a:extLst>
          </p:cNvPr>
          <p:cNvSpPr txBox="1"/>
          <p:nvPr/>
        </p:nvSpPr>
        <p:spPr>
          <a:xfrm>
            <a:off x="3608460" y="454211"/>
            <a:ext cx="497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anose="02000505000000020004" pitchFamily="2" charset="77"/>
              </a:rPr>
              <a:t>OPTIMIZATIONS</a:t>
            </a:r>
            <a:endParaRPr lang="it-IT" sz="28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711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3608460" y="454211"/>
            <a:ext cx="497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anose="02000505000000020004" pitchFamily="2" charset="77"/>
              </a:rPr>
              <a:t>OPTIMIZATIONS</a:t>
            </a:r>
            <a:endParaRPr lang="it-IT" sz="28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cxnSp>
        <p:nvCxnSpPr>
          <p:cNvPr id="4" name="Connettore 1 4">
            <a:extLst>
              <a:ext uri="{FF2B5EF4-FFF2-40B4-BE49-F238E27FC236}">
                <a16:creationId xmlns:a16="http://schemas.microsoft.com/office/drawing/2014/main" id="{03AB34CE-0311-ABF9-79E5-F8FD258BEED5}"/>
              </a:ext>
            </a:extLst>
          </p:cNvPr>
          <p:cNvCxnSpPr>
            <a:cxnSpLocks/>
          </p:cNvCxnSpPr>
          <p:nvPr/>
        </p:nvCxnSpPr>
        <p:spPr>
          <a:xfrm>
            <a:off x="3617143" y="3222866"/>
            <a:ext cx="4800921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3DB63-63A3-1FE0-2A1E-7B9DB1A8E873}"/>
              </a:ext>
            </a:extLst>
          </p:cNvPr>
          <p:cNvSpPr txBox="1"/>
          <p:nvPr/>
        </p:nvSpPr>
        <p:spPr>
          <a:xfrm>
            <a:off x="3466126" y="3264124"/>
            <a:ext cx="58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3</a:t>
            </a:r>
            <a:endParaRPr lang="it-IT" sz="2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7D2889C-8041-E996-DD40-E5BF24B67E8A}"/>
                  </a:ext>
                </a:extLst>
              </p:cNvPr>
              <p:cNvSpPr txBox="1"/>
              <p:nvPr/>
            </p:nvSpPr>
            <p:spPr>
              <a:xfrm>
                <a:off x="7827516" y="3169025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7D2889C-8041-E996-DD40-E5BF24B67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6" y="3169025"/>
                <a:ext cx="736227" cy="512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0220AE-27AE-A05C-9E47-96A03B0AD20E}"/>
              </a:ext>
            </a:extLst>
          </p:cNvPr>
          <p:cNvSpPr txBox="1"/>
          <p:nvPr/>
        </p:nvSpPr>
        <p:spPr>
          <a:xfrm>
            <a:off x="8078284" y="3278628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chemeClr val="bg1"/>
                </a:solidFill>
                <a:latin typeface="Montserrat" panose="02000505000000020004" pitchFamily="2" charset="77"/>
              </a:rPr>
              <a:t>N</a:t>
            </a:r>
            <a:endParaRPr lang="it-IT" sz="2400">
              <a:solidFill>
                <a:schemeClr val="bg1"/>
              </a:solidFill>
            </a:endParaRPr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76B9A056-EE78-E2F8-537F-311DBF36498B}"/>
              </a:ext>
            </a:extLst>
          </p:cNvPr>
          <p:cNvSpPr/>
          <p:nvPr/>
        </p:nvSpPr>
        <p:spPr>
          <a:xfrm rot="16200000">
            <a:off x="4043001" y="3314434"/>
            <a:ext cx="188581" cy="1040297"/>
          </a:xfrm>
          <a:prstGeom prst="leftBrace">
            <a:avLst>
              <a:gd name="adj1" fmla="val 37515"/>
              <a:gd name="adj2" fmla="val 50000"/>
            </a:avLst>
          </a:prstGeom>
          <a:ln w="28575" cap="rnd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2412ED5-4ABE-02EB-E9A4-2FA6F46769E9}"/>
              </a:ext>
            </a:extLst>
          </p:cNvPr>
          <p:cNvSpPr txBox="1"/>
          <p:nvPr/>
        </p:nvSpPr>
        <p:spPr>
          <a:xfrm>
            <a:off x="3521532" y="3913558"/>
            <a:ext cx="11917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Thread[0]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0FD96737-6FEF-AADB-E777-F8FEEE6484AF}"/>
              </a:ext>
            </a:extLst>
          </p:cNvPr>
          <p:cNvSpPr/>
          <p:nvPr/>
        </p:nvSpPr>
        <p:spPr>
          <a:xfrm rot="16200000">
            <a:off x="5182711" y="3314433"/>
            <a:ext cx="188581" cy="1040297"/>
          </a:xfrm>
          <a:prstGeom prst="leftBrace">
            <a:avLst>
              <a:gd name="adj1" fmla="val 37515"/>
              <a:gd name="adj2" fmla="val 50000"/>
            </a:avLst>
          </a:prstGeom>
          <a:ln w="28575" cap="rnd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CD7CA2-1C99-40F4-E902-63239049DF06}"/>
              </a:ext>
            </a:extLst>
          </p:cNvPr>
          <p:cNvSpPr txBox="1"/>
          <p:nvPr/>
        </p:nvSpPr>
        <p:spPr>
          <a:xfrm>
            <a:off x="4710937" y="3933435"/>
            <a:ext cx="11917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Thread[1]</a:t>
            </a:r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396F23A1-FD06-F35E-4B55-637EEAC95A65}"/>
              </a:ext>
            </a:extLst>
          </p:cNvPr>
          <p:cNvSpPr/>
          <p:nvPr/>
        </p:nvSpPr>
        <p:spPr>
          <a:xfrm rot="16200000">
            <a:off x="7803628" y="3325504"/>
            <a:ext cx="188581" cy="1040297"/>
          </a:xfrm>
          <a:prstGeom prst="leftBrace">
            <a:avLst>
              <a:gd name="adj1" fmla="val 37515"/>
              <a:gd name="adj2" fmla="val 50000"/>
            </a:avLst>
          </a:prstGeom>
          <a:ln w="28575" cap="rnd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8FE036D-E5DC-16C8-5157-9C4CBD209981}"/>
              </a:ext>
            </a:extLst>
          </p:cNvPr>
          <p:cNvSpPr txBox="1"/>
          <p:nvPr/>
        </p:nvSpPr>
        <p:spPr>
          <a:xfrm>
            <a:off x="7154967" y="3941132"/>
            <a:ext cx="15709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MainThread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C66F6DC-B44B-376E-D943-FB5B120A4854}"/>
              </a:ext>
            </a:extLst>
          </p:cNvPr>
          <p:cNvSpPr/>
          <p:nvPr/>
        </p:nvSpPr>
        <p:spPr>
          <a:xfrm rot="16200000">
            <a:off x="6687600" y="3310284"/>
            <a:ext cx="188581" cy="1040297"/>
          </a:xfrm>
          <a:prstGeom prst="leftBrace">
            <a:avLst>
              <a:gd name="adj1" fmla="val 37515"/>
              <a:gd name="adj2" fmla="val 50000"/>
            </a:avLst>
          </a:prstGeom>
          <a:ln w="28575" cap="rnd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436BF2A-F6AA-B93B-3415-810A85140482}"/>
              </a:ext>
            </a:extLst>
          </p:cNvPr>
          <p:cNvSpPr txBox="1"/>
          <p:nvPr/>
        </p:nvSpPr>
        <p:spPr>
          <a:xfrm>
            <a:off x="6156192" y="3939225"/>
            <a:ext cx="13493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Thread[K-2]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4F01C27-5345-0034-572C-5B7F698EE680}"/>
              </a:ext>
            </a:extLst>
          </p:cNvPr>
          <p:cNvSpPr txBox="1"/>
          <p:nvPr/>
        </p:nvSpPr>
        <p:spPr>
          <a:xfrm>
            <a:off x="5837167" y="3538415"/>
            <a:ext cx="4042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>
                <a:solidFill>
                  <a:srgbClr val="FF9B54"/>
                </a:solidFill>
                <a:latin typeface="Montserrat" panose="02000505000000020004" pitchFamily="2" charset="7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38135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99825B2B-B5CC-A190-ED26-E88D4AA66601}"/>
              </a:ext>
            </a:extLst>
          </p:cNvPr>
          <p:cNvGrpSpPr/>
          <p:nvPr/>
        </p:nvGrpSpPr>
        <p:grpSpPr>
          <a:xfrm>
            <a:off x="4229000" y="2822877"/>
            <a:ext cx="3733999" cy="400138"/>
            <a:chOff x="3999885" y="2795079"/>
            <a:chExt cx="3733999" cy="400138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DC8F872-2CA8-BF4B-91A8-D6410F517B5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Montserrat Medium" pitchFamily="2" charset="77"/>
                </a:rPr>
                <a:t>MainThread: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BE6AC04-65DD-7C4D-83F6-A620CD1DD57B}"/>
                </a:ext>
              </a:extLst>
            </p:cNvPr>
            <p:cNvSpPr txBox="1"/>
            <p:nvPr/>
          </p:nvSpPr>
          <p:spPr>
            <a:xfrm>
              <a:off x="5510008" y="2795107"/>
              <a:ext cx="222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>
                  <a:solidFill>
                    <a:srgbClr val="4F000B"/>
                  </a:solidFill>
                  <a:latin typeface="Montserrat" panose="00000500000000000000" pitchFamily="2" charset="0"/>
                </a:rPr>
                <a:t>N mod 2 == 0</a:t>
              </a:r>
            </a:p>
          </p:txBody>
        </p:sp>
      </p:grp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221AFFDB-4AD1-3744-9F8A-854A41A4C09B}"/>
              </a:ext>
            </a:extLst>
          </p:cNvPr>
          <p:cNvCxnSpPr>
            <a:cxnSpLocks/>
          </p:cNvCxnSpPr>
          <p:nvPr/>
        </p:nvCxnSpPr>
        <p:spPr>
          <a:xfrm>
            <a:off x="1190304" y="1662635"/>
            <a:ext cx="9775195" cy="0"/>
          </a:xfrm>
          <a:prstGeom prst="line">
            <a:avLst/>
          </a:prstGeom>
          <a:ln w="5080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47A58D-324F-DD41-B2A7-6721390E1F10}"/>
              </a:ext>
            </a:extLst>
          </p:cNvPr>
          <p:cNvSpPr txBox="1"/>
          <p:nvPr/>
        </p:nvSpPr>
        <p:spPr>
          <a:xfrm>
            <a:off x="1072599" y="1733158"/>
            <a:ext cx="35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/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BEBA546-8D4A-3E43-AE28-CE1F3C13A5D3}"/>
              </a:ext>
            </a:extLst>
          </p:cNvPr>
          <p:cNvSpPr txBox="1"/>
          <p:nvPr/>
        </p:nvSpPr>
        <p:spPr>
          <a:xfrm>
            <a:off x="10633942" y="1748655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 sz="24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99F91CF-667F-5747-9E6B-A22AC64CE61B}"/>
              </a:ext>
            </a:extLst>
          </p:cNvPr>
          <p:cNvSpPr txBox="1"/>
          <p:nvPr/>
        </p:nvSpPr>
        <p:spPr>
          <a:xfrm>
            <a:off x="5886971" y="1748683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34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AAF3CE-9AC1-CC45-9B8B-B6DF2560621A}"/>
              </a:ext>
            </a:extLst>
          </p:cNvPr>
          <p:cNvSpPr txBox="1"/>
          <p:nvPr/>
        </p:nvSpPr>
        <p:spPr>
          <a:xfrm>
            <a:off x="8783911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78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1A09CD-FE2B-EE4C-8FE7-4D52C3FE51D3}"/>
              </a:ext>
            </a:extLst>
          </p:cNvPr>
          <p:cNvSpPr txBox="1"/>
          <p:nvPr/>
        </p:nvSpPr>
        <p:spPr>
          <a:xfrm>
            <a:off x="4417605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0574F34-6F8F-1F4B-89B4-86F88A189CEB}"/>
              </a:ext>
            </a:extLst>
          </p:cNvPr>
          <p:cNvSpPr txBox="1"/>
          <p:nvPr/>
        </p:nvSpPr>
        <p:spPr>
          <a:xfrm>
            <a:off x="2087196" y="1737229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8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D36E536-0C2D-BF48-A5D9-673E0EBF3241}"/>
              </a:ext>
            </a:extLst>
          </p:cNvPr>
          <p:cNvSpPr txBox="1"/>
          <p:nvPr/>
        </p:nvSpPr>
        <p:spPr>
          <a:xfrm>
            <a:off x="7486234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56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E54E108-4358-3542-AB58-910261E81B7F}"/>
              </a:ext>
            </a:extLst>
          </p:cNvPr>
          <p:cNvSpPr txBox="1"/>
          <p:nvPr/>
        </p:nvSpPr>
        <p:spPr>
          <a:xfrm>
            <a:off x="3130526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14D33-3DDB-3050-D714-DC7B683DD491}"/>
              </a:ext>
            </a:extLst>
          </p:cNvPr>
          <p:cNvSpPr txBox="1"/>
          <p:nvPr/>
        </p:nvSpPr>
        <p:spPr>
          <a:xfrm>
            <a:off x="4300207" y="317437"/>
            <a:ext cx="359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rgbClr val="4F000B"/>
                </a:solidFill>
                <a:latin typeface="Montserrat" panose="00000500000000000000" pitchFamily="2" charset="0"/>
              </a:rPr>
              <a:t>OPTIMIZATIONS</a:t>
            </a:r>
          </a:p>
        </p:txBody>
      </p:sp>
      <p:pic>
        <p:nvPicPr>
          <p:cNvPr id="11" name="Elemento grafico 10" descr="Rifiuti con riempimento a tinta unita">
            <a:extLst>
              <a:ext uri="{FF2B5EF4-FFF2-40B4-BE49-F238E27FC236}">
                <a16:creationId xmlns:a16="http://schemas.microsoft.com/office/drawing/2014/main" id="{9CC043D3-7D33-F9D3-3FE0-0E403D194A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9260"/>
          <a:stretch/>
        </p:blipFill>
        <p:spPr>
          <a:xfrm>
            <a:off x="12515474" y="3949390"/>
            <a:ext cx="1501845" cy="461666"/>
          </a:xfrm>
          <a:prstGeom prst="rect">
            <a:avLst/>
          </a:prstGeom>
        </p:spPr>
      </p:pic>
      <p:pic>
        <p:nvPicPr>
          <p:cNvPr id="16" name="Elemento grafico 15" descr="Rifiuti con riempimento a tinta unita">
            <a:extLst>
              <a:ext uri="{FF2B5EF4-FFF2-40B4-BE49-F238E27FC236}">
                <a16:creationId xmlns:a16="http://schemas.microsoft.com/office/drawing/2014/main" id="{BCED6F68-4A66-D1C8-424F-0E23666FD3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0028" b="215"/>
          <a:stretch/>
        </p:blipFill>
        <p:spPr>
          <a:xfrm>
            <a:off x="12500281" y="4383228"/>
            <a:ext cx="1501845" cy="10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35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lemento grafico 20" descr="Rifiuti con riempimento a tinta unita">
            <a:extLst>
              <a:ext uri="{FF2B5EF4-FFF2-40B4-BE49-F238E27FC236}">
                <a16:creationId xmlns:a16="http://schemas.microsoft.com/office/drawing/2014/main" id="{0C6FAEF9-0344-6179-4FB1-2FE7E559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260"/>
          <a:stretch/>
        </p:blipFill>
        <p:spPr>
          <a:xfrm>
            <a:off x="5352674" y="3949390"/>
            <a:ext cx="1501845" cy="461666"/>
          </a:xfrm>
          <a:prstGeom prst="rect">
            <a:avLst/>
          </a:prstGeom>
        </p:spPr>
      </p:pic>
      <p:pic>
        <p:nvPicPr>
          <p:cNvPr id="22" name="Elemento grafico 21" descr="Rifiuti con riempimento a tinta unita">
            <a:extLst>
              <a:ext uri="{FF2B5EF4-FFF2-40B4-BE49-F238E27FC236}">
                <a16:creationId xmlns:a16="http://schemas.microsoft.com/office/drawing/2014/main" id="{65D2CA65-44D0-AD1A-41F1-EBA3CA64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028" b="215"/>
          <a:stretch/>
        </p:blipFill>
        <p:spPr>
          <a:xfrm>
            <a:off x="5337481" y="4383228"/>
            <a:ext cx="1501845" cy="1047643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99825B2B-B5CC-A190-ED26-E88D4AA66601}"/>
              </a:ext>
            </a:extLst>
          </p:cNvPr>
          <p:cNvGrpSpPr/>
          <p:nvPr/>
        </p:nvGrpSpPr>
        <p:grpSpPr>
          <a:xfrm>
            <a:off x="4229000" y="2822877"/>
            <a:ext cx="3733999" cy="400138"/>
            <a:chOff x="3999885" y="2795079"/>
            <a:chExt cx="3733999" cy="400138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DC8F872-2CA8-BF4B-91A8-D6410F517B5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Montserrat Medium" pitchFamily="2" charset="77"/>
                </a:rPr>
                <a:t>MainThread: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BE6AC04-65DD-7C4D-83F6-A620CD1DD57B}"/>
                </a:ext>
              </a:extLst>
            </p:cNvPr>
            <p:cNvSpPr txBox="1"/>
            <p:nvPr/>
          </p:nvSpPr>
          <p:spPr>
            <a:xfrm>
              <a:off x="5510008" y="2795107"/>
              <a:ext cx="222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>
                  <a:solidFill>
                    <a:srgbClr val="4F000B"/>
                  </a:solidFill>
                  <a:latin typeface="Montserrat" panose="00000500000000000000" pitchFamily="2" charset="0"/>
                </a:rPr>
                <a:t>N mod 2 == 0</a:t>
              </a:r>
            </a:p>
          </p:txBody>
        </p:sp>
      </p:grp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221AFFDB-4AD1-3744-9F8A-854A41A4C09B}"/>
              </a:ext>
            </a:extLst>
          </p:cNvPr>
          <p:cNvCxnSpPr>
            <a:cxnSpLocks/>
          </p:cNvCxnSpPr>
          <p:nvPr/>
        </p:nvCxnSpPr>
        <p:spPr>
          <a:xfrm>
            <a:off x="1190304" y="1662635"/>
            <a:ext cx="9775195" cy="0"/>
          </a:xfrm>
          <a:prstGeom prst="line">
            <a:avLst/>
          </a:prstGeom>
          <a:ln w="5080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47A58D-324F-DD41-B2A7-6721390E1F10}"/>
              </a:ext>
            </a:extLst>
          </p:cNvPr>
          <p:cNvSpPr txBox="1"/>
          <p:nvPr/>
        </p:nvSpPr>
        <p:spPr>
          <a:xfrm>
            <a:off x="1072599" y="1733158"/>
            <a:ext cx="35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/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BEBA546-8D4A-3E43-AE28-CE1F3C13A5D3}"/>
              </a:ext>
            </a:extLst>
          </p:cNvPr>
          <p:cNvSpPr txBox="1"/>
          <p:nvPr/>
        </p:nvSpPr>
        <p:spPr>
          <a:xfrm>
            <a:off x="10633942" y="1748655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 sz="24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99F91CF-667F-5747-9E6B-A22AC64CE61B}"/>
              </a:ext>
            </a:extLst>
          </p:cNvPr>
          <p:cNvSpPr txBox="1"/>
          <p:nvPr/>
        </p:nvSpPr>
        <p:spPr>
          <a:xfrm>
            <a:off x="5886971" y="1748683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34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AAF3CE-9AC1-CC45-9B8B-B6DF2560621A}"/>
              </a:ext>
            </a:extLst>
          </p:cNvPr>
          <p:cNvSpPr txBox="1"/>
          <p:nvPr/>
        </p:nvSpPr>
        <p:spPr>
          <a:xfrm>
            <a:off x="8783911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78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1A09CD-FE2B-EE4C-8FE7-4D52C3FE51D3}"/>
              </a:ext>
            </a:extLst>
          </p:cNvPr>
          <p:cNvSpPr txBox="1"/>
          <p:nvPr/>
        </p:nvSpPr>
        <p:spPr>
          <a:xfrm>
            <a:off x="4417605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0574F34-6F8F-1F4B-89B4-86F88A189CEB}"/>
              </a:ext>
            </a:extLst>
          </p:cNvPr>
          <p:cNvSpPr txBox="1"/>
          <p:nvPr/>
        </p:nvSpPr>
        <p:spPr>
          <a:xfrm>
            <a:off x="2087196" y="1737229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8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D36E536-0C2D-BF48-A5D9-673E0EBF3241}"/>
              </a:ext>
            </a:extLst>
          </p:cNvPr>
          <p:cNvSpPr txBox="1"/>
          <p:nvPr/>
        </p:nvSpPr>
        <p:spPr>
          <a:xfrm>
            <a:off x="7486234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56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E54E108-4358-3542-AB58-910261E81B7F}"/>
              </a:ext>
            </a:extLst>
          </p:cNvPr>
          <p:cNvSpPr txBox="1"/>
          <p:nvPr/>
        </p:nvSpPr>
        <p:spPr>
          <a:xfrm>
            <a:off x="3130526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14D33-3DDB-3050-D714-DC7B683DD491}"/>
              </a:ext>
            </a:extLst>
          </p:cNvPr>
          <p:cNvSpPr txBox="1"/>
          <p:nvPr/>
        </p:nvSpPr>
        <p:spPr>
          <a:xfrm>
            <a:off x="4300207" y="317437"/>
            <a:ext cx="359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rgbClr val="4F000B"/>
                </a:solidFill>
                <a:latin typeface="Montserrat" panose="00000500000000000000" pitchFamily="2" charset="0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415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2356A7-C3AC-414A-A36D-743F41E1CB27}"/>
              </a:ext>
            </a:extLst>
          </p:cNvPr>
          <p:cNvSpPr txBox="1"/>
          <p:nvPr/>
        </p:nvSpPr>
        <p:spPr>
          <a:xfrm>
            <a:off x="1243397" y="2884527"/>
            <a:ext cx="5625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>
                <a:solidFill>
                  <a:schemeClr val="bg1"/>
                </a:solidFill>
                <a:latin typeface="Montserrat" pitchFamily="2" charset="77"/>
              </a:rPr>
              <a:t>ALGORITHM</a:t>
            </a:r>
            <a:endParaRPr lang="it-IT" sz="7200" b="1"/>
          </a:p>
        </p:txBody>
      </p:sp>
      <p:pic>
        <p:nvPicPr>
          <p:cNvPr id="2" name="Elemento grafico 1" descr="Codice morse contorno">
            <a:extLst>
              <a:ext uri="{FF2B5EF4-FFF2-40B4-BE49-F238E27FC236}">
                <a16:creationId xmlns:a16="http://schemas.microsoft.com/office/drawing/2014/main" id="{9B946641-AF09-CBFE-4A60-2BDA2270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8723" y="1458585"/>
            <a:ext cx="3959880" cy="39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6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lemento grafico 20" descr="Rifiuti con riempimento a tinta unita">
            <a:extLst>
              <a:ext uri="{FF2B5EF4-FFF2-40B4-BE49-F238E27FC236}">
                <a16:creationId xmlns:a16="http://schemas.microsoft.com/office/drawing/2014/main" id="{0C6FAEF9-0344-6179-4FB1-2FE7E559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260"/>
          <a:stretch/>
        </p:blipFill>
        <p:spPr>
          <a:xfrm rot="17988799">
            <a:off x="4240305" y="3906002"/>
            <a:ext cx="1501845" cy="461666"/>
          </a:xfrm>
          <a:prstGeom prst="rect">
            <a:avLst/>
          </a:prstGeom>
        </p:spPr>
      </p:pic>
      <p:pic>
        <p:nvPicPr>
          <p:cNvPr id="22" name="Elemento grafico 21" descr="Rifiuti con riempimento a tinta unita">
            <a:extLst>
              <a:ext uri="{FF2B5EF4-FFF2-40B4-BE49-F238E27FC236}">
                <a16:creationId xmlns:a16="http://schemas.microsoft.com/office/drawing/2014/main" id="{65D2CA65-44D0-AD1A-41F1-EBA3CA64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028" b="215"/>
          <a:stretch/>
        </p:blipFill>
        <p:spPr>
          <a:xfrm>
            <a:off x="5337481" y="4383228"/>
            <a:ext cx="1501845" cy="1047643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99825B2B-B5CC-A190-ED26-E88D4AA66601}"/>
              </a:ext>
            </a:extLst>
          </p:cNvPr>
          <p:cNvGrpSpPr/>
          <p:nvPr/>
        </p:nvGrpSpPr>
        <p:grpSpPr>
          <a:xfrm>
            <a:off x="4229000" y="2822877"/>
            <a:ext cx="3733999" cy="400138"/>
            <a:chOff x="3999885" y="2795079"/>
            <a:chExt cx="3733999" cy="400138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DC8F872-2CA8-BF4B-91A8-D6410F517B5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Montserrat Medium" pitchFamily="2" charset="77"/>
                </a:rPr>
                <a:t>MainThread: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BE6AC04-65DD-7C4D-83F6-A620CD1DD57B}"/>
                </a:ext>
              </a:extLst>
            </p:cNvPr>
            <p:cNvSpPr txBox="1"/>
            <p:nvPr/>
          </p:nvSpPr>
          <p:spPr>
            <a:xfrm>
              <a:off x="5510008" y="2795107"/>
              <a:ext cx="222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>
                  <a:solidFill>
                    <a:srgbClr val="4F000B"/>
                  </a:solidFill>
                  <a:latin typeface="Montserrat" panose="00000500000000000000" pitchFamily="2" charset="0"/>
                </a:rPr>
                <a:t>N mod 2 == 0</a:t>
              </a:r>
            </a:p>
          </p:txBody>
        </p:sp>
      </p:grp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221AFFDB-4AD1-3744-9F8A-854A41A4C09B}"/>
              </a:ext>
            </a:extLst>
          </p:cNvPr>
          <p:cNvCxnSpPr>
            <a:cxnSpLocks/>
          </p:cNvCxnSpPr>
          <p:nvPr/>
        </p:nvCxnSpPr>
        <p:spPr>
          <a:xfrm>
            <a:off x="1190304" y="1662635"/>
            <a:ext cx="9775195" cy="0"/>
          </a:xfrm>
          <a:prstGeom prst="line">
            <a:avLst/>
          </a:prstGeom>
          <a:ln w="5080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47A58D-324F-DD41-B2A7-6721390E1F10}"/>
              </a:ext>
            </a:extLst>
          </p:cNvPr>
          <p:cNvSpPr txBox="1"/>
          <p:nvPr/>
        </p:nvSpPr>
        <p:spPr>
          <a:xfrm>
            <a:off x="1072599" y="1733158"/>
            <a:ext cx="35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/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BEBA546-8D4A-3E43-AE28-CE1F3C13A5D3}"/>
              </a:ext>
            </a:extLst>
          </p:cNvPr>
          <p:cNvSpPr txBox="1"/>
          <p:nvPr/>
        </p:nvSpPr>
        <p:spPr>
          <a:xfrm>
            <a:off x="10633942" y="1748655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 sz="24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99F91CF-667F-5747-9E6B-A22AC64CE61B}"/>
              </a:ext>
            </a:extLst>
          </p:cNvPr>
          <p:cNvSpPr txBox="1"/>
          <p:nvPr/>
        </p:nvSpPr>
        <p:spPr>
          <a:xfrm>
            <a:off x="5886971" y="1748683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34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AAF3CE-9AC1-CC45-9B8B-B6DF2560621A}"/>
              </a:ext>
            </a:extLst>
          </p:cNvPr>
          <p:cNvSpPr txBox="1"/>
          <p:nvPr/>
        </p:nvSpPr>
        <p:spPr>
          <a:xfrm>
            <a:off x="8783911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78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1A09CD-FE2B-EE4C-8FE7-4D52C3FE51D3}"/>
              </a:ext>
            </a:extLst>
          </p:cNvPr>
          <p:cNvSpPr txBox="1"/>
          <p:nvPr/>
        </p:nvSpPr>
        <p:spPr>
          <a:xfrm>
            <a:off x="4417605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0574F34-6F8F-1F4B-89B4-86F88A189CEB}"/>
              </a:ext>
            </a:extLst>
          </p:cNvPr>
          <p:cNvSpPr txBox="1"/>
          <p:nvPr/>
        </p:nvSpPr>
        <p:spPr>
          <a:xfrm>
            <a:off x="2087196" y="1737229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8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D36E536-0C2D-BF48-A5D9-673E0EBF3241}"/>
              </a:ext>
            </a:extLst>
          </p:cNvPr>
          <p:cNvSpPr txBox="1"/>
          <p:nvPr/>
        </p:nvSpPr>
        <p:spPr>
          <a:xfrm>
            <a:off x="7486234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56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E54E108-4358-3542-AB58-910261E81B7F}"/>
              </a:ext>
            </a:extLst>
          </p:cNvPr>
          <p:cNvSpPr txBox="1"/>
          <p:nvPr/>
        </p:nvSpPr>
        <p:spPr>
          <a:xfrm>
            <a:off x="3130526" y="1748655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14D33-3DDB-3050-D714-DC7B683DD491}"/>
              </a:ext>
            </a:extLst>
          </p:cNvPr>
          <p:cNvSpPr txBox="1"/>
          <p:nvPr/>
        </p:nvSpPr>
        <p:spPr>
          <a:xfrm>
            <a:off x="4300207" y="317437"/>
            <a:ext cx="359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rgbClr val="4F000B"/>
                </a:solidFill>
                <a:latin typeface="Montserrat" panose="00000500000000000000" pitchFamily="2" charset="0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166874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lemento grafico 20" descr="Rifiuti con riempimento a tinta unita">
            <a:extLst>
              <a:ext uri="{FF2B5EF4-FFF2-40B4-BE49-F238E27FC236}">
                <a16:creationId xmlns:a16="http://schemas.microsoft.com/office/drawing/2014/main" id="{0C6FAEF9-0344-6179-4FB1-2FE7E559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260"/>
          <a:stretch/>
        </p:blipFill>
        <p:spPr>
          <a:xfrm rot="17988799">
            <a:off x="4240305" y="3906002"/>
            <a:ext cx="1501845" cy="461666"/>
          </a:xfrm>
          <a:prstGeom prst="rect">
            <a:avLst/>
          </a:prstGeom>
        </p:spPr>
      </p:pic>
      <p:pic>
        <p:nvPicPr>
          <p:cNvPr id="22" name="Elemento grafico 21" descr="Rifiuti con riempimento a tinta unita">
            <a:extLst>
              <a:ext uri="{FF2B5EF4-FFF2-40B4-BE49-F238E27FC236}">
                <a16:creationId xmlns:a16="http://schemas.microsoft.com/office/drawing/2014/main" id="{65D2CA65-44D0-AD1A-41F1-EBA3CA64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028" b="215"/>
          <a:stretch/>
        </p:blipFill>
        <p:spPr>
          <a:xfrm>
            <a:off x="5337481" y="4383228"/>
            <a:ext cx="1501845" cy="1047643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99825B2B-B5CC-A190-ED26-E88D4AA66601}"/>
              </a:ext>
            </a:extLst>
          </p:cNvPr>
          <p:cNvGrpSpPr/>
          <p:nvPr/>
        </p:nvGrpSpPr>
        <p:grpSpPr>
          <a:xfrm>
            <a:off x="4229000" y="2822877"/>
            <a:ext cx="3733999" cy="400138"/>
            <a:chOff x="3999885" y="2795079"/>
            <a:chExt cx="3733999" cy="400138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DC8F872-2CA8-BF4B-91A8-D6410F517B5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Montserrat Medium" pitchFamily="2" charset="77"/>
                </a:rPr>
                <a:t>MainThread: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BE6AC04-65DD-7C4D-83F6-A620CD1DD57B}"/>
                </a:ext>
              </a:extLst>
            </p:cNvPr>
            <p:cNvSpPr txBox="1"/>
            <p:nvPr/>
          </p:nvSpPr>
          <p:spPr>
            <a:xfrm>
              <a:off x="5510008" y="2795107"/>
              <a:ext cx="222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>
                  <a:solidFill>
                    <a:srgbClr val="4F000B"/>
                  </a:solidFill>
                  <a:latin typeface="Montserrat" panose="00000500000000000000" pitchFamily="2" charset="0"/>
                </a:rPr>
                <a:t>N mod 2 == 0</a:t>
              </a:r>
            </a:p>
          </p:txBody>
        </p:sp>
      </p:grp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221AFFDB-4AD1-3744-9F8A-854A41A4C09B}"/>
              </a:ext>
            </a:extLst>
          </p:cNvPr>
          <p:cNvCxnSpPr>
            <a:cxnSpLocks/>
          </p:cNvCxnSpPr>
          <p:nvPr/>
        </p:nvCxnSpPr>
        <p:spPr>
          <a:xfrm>
            <a:off x="1190304" y="1662635"/>
            <a:ext cx="9775195" cy="0"/>
          </a:xfrm>
          <a:prstGeom prst="line">
            <a:avLst/>
          </a:prstGeom>
          <a:ln w="5080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47A58D-324F-DD41-B2A7-6721390E1F10}"/>
              </a:ext>
            </a:extLst>
          </p:cNvPr>
          <p:cNvSpPr txBox="1"/>
          <p:nvPr/>
        </p:nvSpPr>
        <p:spPr>
          <a:xfrm>
            <a:off x="5908706" y="4672305"/>
            <a:ext cx="35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/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BEBA546-8D4A-3E43-AE28-CE1F3C13A5D3}"/>
              </a:ext>
            </a:extLst>
          </p:cNvPr>
          <p:cNvSpPr txBox="1"/>
          <p:nvPr/>
        </p:nvSpPr>
        <p:spPr>
          <a:xfrm>
            <a:off x="10633942" y="1748655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 sz="24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99F91CF-667F-5747-9E6B-A22AC64CE61B}"/>
              </a:ext>
            </a:extLst>
          </p:cNvPr>
          <p:cNvSpPr txBox="1"/>
          <p:nvPr/>
        </p:nvSpPr>
        <p:spPr>
          <a:xfrm>
            <a:off x="5842598" y="4627131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34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AAF3CE-9AC1-CC45-9B8B-B6DF2560621A}"/>
              </a:ext>
            </a:extLst>
          </p:cNvPr>
          <p:cNvSpPr txBox="1"/>
          <p:nvPr/>
        </p:nvSpPr>
        <p:spPr>
          <a:xfrm>
            <a:off x="5789490" y="461708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78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1A09CD-FE2B-EE4C-8FE7-4D52C3FE51D3}"/>
              </a:ext>
            </a:extLst>
          </p:cNvPr>
          <p:cNvSpPr txBox="1"/>
          <p:nvPr/>
        </p:nvSpPr>
        <p:spPr>
          <a:xfrm>
            <a:off x="5882365" y="4663300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0574F34-6F8F-1F4B-89B4-86F88A189CEB}"/>
              </a:ext>
            </a:extLst>
          </p:cNvPr>
          <p:cNvSpPr txBox="1"/>
          <p:nvPr/>
        </p:nvSpPr>
        <p:spPr>
          <a:xfrm>
            <a:off x="5855940" y="4599968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8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D36E536-0C2D-BF48-A5D9-673E0EBF3241}"/>
              </a:ext>
            </a:extLst>
          </p:cNvPr>
          <p:cNvSpPr txBox="1"/>
          <p:nvPr/>
        </p:nvSpPr>
        <p:spPr>
          <a:xfrm>
            <a:off x="5855940" y="459959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56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E54E108-4358-3542-AB58-910261E81B7F}"/>
              </a:ext>
            </a:extLst>
          </p:cNvPr>
          <p:cNvSpPr txBox="1"/>
          <p:nvPr/>
        </p:nvSpPr>
        <p:spPr>
          <a:xfrm>
            <a:off x="5802832" y="463613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14D33-3DDB-3050-D714-DC7B683DD491}"/>
              </a:ext>
            </a:extLst>
          </p:cNvPr>
          <p:cNvSpPr txBox="1"/>
          <p:nvPr/>
        </p:nvSpPr>
        <p:spPr>
          <a:xfrm>
            <a:off x="4300207" y="317437"/>
            <a:ext cx="359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rgbClr val="4F000B"/>
                </a:solidFill>
                <a:latin typeface="Montserrat" panose="00000500000000000000" pitchFamily="2" charset="0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0828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lemento grafico 20" descr="Rifiuti con riempimento a tinta unita">
            <a:extLst>
              <a:ext uri="{FF2B5EF4-FFF2-40B4-BE49-F238E27FC236}">
                <a16:creationId xmlns:a16="http://schemas.microsoft.com/office/drawing/2014/main" id="{0C6FAEF9-0344-6179-4FB1-2FE7E559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260"/>
          <a:stretch/>
        </p:blipFill>
        <p:spPr>
          <a:xfrm>
            <a:off x="5345077" y="3938949"/>
            <a:ext cx="1501845" cy="461666"/>
          </a:xfrm>
          <a:prstGeom prst="rect">
            <a:avLst/>
          </a:prstGeom>
        </p:spPr>
      </p:pic>
      <p:pic>
        <p:nvPicPr>
          <p:cNvPr id="22" name="Elemento grafico 21" descr="Rifiuti con riempimento a tinta unita">
            <a:extLst>
              <a:ext uri="{FF2B5EF4-FFF2-40B4-BE49-F238E27FC236}">
                <a16:creationId xmlns:a16="http://schemas.microsoft.com/office/drawing/2014/main" id="{65D2CA65-44D0-AD1A-41F1-EBA3CA64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028" b="215"/>
          <a:stretch/>
        </p:blipFill>
        <p:spPr>
          <a:xfrm>
            <a:off x="5337481" y="4383228"/>
            <a:ext cx="1501845" cy="1047643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99825B2B-B5CC-A190-ED26-E88D4AA66601}"/>
              </a:ext>
            </a:extLst>
          </p:cNvPr>
          <p:cNvGrpSpPr/>
          <p:nvPr/>
        </p:nvGrpSpPr>
        <p:grpSpPr>
          <a:xfrm>
            <a:off x="4229000" y="2822877"/>
            <a:ext cx="3733999" cy="400138"/>
            <a:chOff x="3999885" y="2795079"/>
            <a:chExt cx="3733999" cy="400138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DC8F872-2CA8-BF4B-91A8-D6410F517B5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Montserrat Medium" pitchFamily="2" charset="77"/>
                </a:rPr>
                <a:t>MainThread: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BE6AC04-65DD-7C4D-83F6-A620CD1DD57B}"/>
                </a:ext>
              </a:extLst>
            </p:cNvPr>
            <p:cNvSpPr txBox="1"/>
            <p:nvPr/>
          </p:nvSpPr>
          <p:spPr>
            <a:xfrm>
              <a:off x="5510008" y="2795107"/>
              <a:ext cx="222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>
                  <a:solidFill>
                    <a:srgbClr val="4F000B"/>
                  </a:solidFill>
                  <a:latin typeface="Montserrat" panose="00000500000000000000" pitchFamily="2" charset="0"/>
                </a:rPr>
                <a:t>N mod 2 == 0</a:t>
              </a:r>
            </a:p>
          </p:txBody>
        </p:sp>
      </p:grp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221AFFDB-4AD1-3744-9F8A-854A41A4C09B}"/>
              </a:ext>
            </a:extLst>
          </p:cNvPr>
          <p:cNvCxnSpPr>
            <a:cxnSpLocks/>
          </p:cNvCxnSpPr>
          <p:nvPr/>
        </p:nvCxnSpPr>
        <p:spPr>
          <a:xfrm>
            <a:off x="1190304" y="1662635"/>
            <a:ext cx="9775195" cy="0"/>
          </a:xfrm>
          <a:prstGeom prst="line">
            <a:avLst/>
          </a:prstGeom>
          <a:ln w="5080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47A58D-324F-DD41-B2A7-6721390E1F10}"/>
              </a:ext>
            </a:extLst>
          </p:cNvPr>
          <p:cNvSpPr txBox="1"/>
          <p:nvPr/>
        </p:nvSpPr>
        <p:spPr>
          <a:xfrm>
            <a:off x="5908706" y="4672305"/>
            <a:ext cx="35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/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BEBA546-8D4A-3E43-AE28-CE1F3C13A5D3}"/>
              </a:ext>
            </a:extLst>
          </p:cNvPr>
          <p:cNvSpPr txBox="1"/>
          <p:nvPr/>
        </p:nvSpPr>
        <p:spPr>
          <a:xfrm>
            <a:off x="10633942" y="1748655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 sz="24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99F91CF-667F-5747-9E6B-A22AC64CE61B}"/>
              </a:ext>
            </a:extLst>
          </p:cNvPr>
          <p:cNvSpPr txBox="1"/>
          <p:nvPr/>
        </p:nvSpPr>
        <p:spPr>
          <a:xfrm>
            <a:off x="5842598" y="4627131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34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AAF3CE-9AC1-CC45-9B8B-B6DF2560621A}"/>
              </a:ext>
            </a:extLst>
          </p:cNvPr>
          <p:cNvSpPr txBox="1"/>
          <p:nvPr/>
        </p:nvSpPr>
        <p:spPr>
          <a:xfrm>
            <a:off x="5789490" y="461708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78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1A09CD-FE2B-EE4C-8FE7-4D52C3FE51D3}"/>
              </a:ext>
            </a:extLst>
          </p:cNvPr>
          <p:cNvSpPr txBox="1"/>
          <p:nvPr/>
        </p:nvSpPr>
        <p:spPr>
          <a:xfrm>
            <a:off x="5882365" y="4663300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0574F34-6F8F-1F4B-89B4-86F88A189CEB}"/>
              </a:ext>
            </a:extLst>
          </p:cNvPr>
          <p:cNvSpPr txBox="1"/>
          <p:nvPr/>
        </p:nvSpPr>
        <p:spPr>
          <a:xfrm>
            <a:off x="5855940" y="4599968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8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D36E536-0C2D-BF48-A5D9-673E0EBF3241}"/>
              </a:ext>
            </a:extLst>
          </p:cNvPr>
          <p:cNvSpPr txBox="1"/>
          <p:nvPr/>
        </p:nvSpPr>
        <p:spPr>
          <a:xfrm>
            <a:off x="5855940" y="459959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56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E54E108-4358-3542-AB58-910261E81B7F}"/>
              </a:ext>
            </a:extLst>
          </p:cNvPr>
          <p:cNvSpPr txBox="1"/>
          <p:nvPr/>
        </p:nvSpPr>
        <p:spPr>
          <a:xfrm>
            <a:off x="5802832" y="463613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14D33-3DDB-3050-D714-DC7B683DD491}"/>
              </a:ext>
            </a:extLst>
          </p:cNvPr>
          <p:cNvSpPr txBox="1"/>
          <p:nvPr/>
        </p:nvSpPr>
        <p:spPr>
          <a:xfrm>
            <a:off x="4300207" y="317437"/>
            <a:ext cx="359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rgbClr val="4F000B"/>
                </a:solidFill>
                <a:latin typeface="Montserrat" panose="00000500000000000000" pitchFamily="2" charset="0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18855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lemento grafico 20" descr="Rifiuti con riempimento a tinta unita">
            <a:extLst>
              <a:ext uri="{FF2B5EF4-FFF2-40B4-BE49-F238E27FC236}">
                <a16:creationId xmlns:a16="http://schemas.microsoft.com/office/drawing/2014/main" id="{0C6FAEF9-0344-6179-4FB1-2FE7E5598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260"/>
          <a:stretch/>
        </p:blipFill>
        <p:spPr>
          <a:xfrm>
            <a:off x="-1608173" y="3938949"/>
            <a:ext cx="1501845" cy="461666"/>
          </a:xfrm>
          <a:prstGeom prst="rect">
            <a:avLst/>
          </a:prstGeom>
        </p:spPr>
      </p:pic>
      <p:pic>
        <p:nvPicPr>
          <p:cNvPr id="22" name="Elemento grafico 21" descr="Rifiuti con riempimento a tinta unita">
            <a:extLst>
              <a:ext uri="{FF2B5EF4-FFF2-40B4-BE49-F238E27FC236}">
                <a16:creationId xmlns:a16="http://schemas.microsoft.com/office/drawing/2014/main" id="{65D2CA65-44D0-AD1A-41F1-EBA3CA64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028" b="215"/>
          <a:stretch/>
        </p:blipFill>
        <p:spPr>
          <a:xfrm>
            <a:off x="-1615769" y="4383228"/>
            <a:ext cx="1501845" cy="1047643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99825B2B-B5CC-A190-ED26-E88D4AA66601}"/>
              </a:ext>
            </a:extLst>
          </p:cNvPr>
          <p:cNvGrpSpPr/>
          <p:nvPr/>
        </p:nvGrpSpPr>
        <p:grpSpPr>
          <a:xfrm>
            <a:off x="4229000" y="2822877"/>
            <a:ext cx="3733999" cy="400138"/>
            <a:chOff x="3999885" y="2795079"/>
            <a:chExt cx="3733999" cy="400138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DC8F872-2CA8-BF4B-91A8-D6410F517B5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Montserrat Medium" pitchFamily="2" charset="77"/>
                </a:rPr>
                <a:t>MainThread: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BE6AC04-65DD-7C4D-83F6-A620CD1DD57B}"/>
                </a:ext>
              </a:extLst>
            </p:cNvPr>
            <p:cNvSpPr txBox="1"/>
            <p:nvPr/>
          </p:nvSpPr>
          <p:spPr>
            <a:xfrm>
              <a:off x="5510008" y="2795107"/>
              <a:ext cx="222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>
                  <a:solidFill>
                    <a:srgbClr val="4F000B"/>
                  </a:solidFill>
                  <a:latin typeface="Montserrat" panose="00000500000000000000" pitchFamily="2" charset="0"/>
                </a:rPr>
                <a:t>N mod 2 == 0</a:t>
              </a:r>
            </a:p>
          </p:txBody>
        </p:sp>
      </p:grp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221AFFDB-4AD1-3744-9F8A-854A41A4C09B}"/>
              </a:ext>
            </a:extLst>
          </p:cNvPr>
          <p:cNvCxnSpPr>
            <a:cxnSpLocks/>
          </p:cNvCxnSpPr>
          <p:nvPr/>
        </p:nvCxnSpPr>
        <p:spPr>
          <a:xfrm>
            <a:off x="1190304" y="1662635"/>
            <a:ext cx="9775195" cy="0"/>
          </a:xfrm>
          <a:prstGeom prst="line">
            <a:avLst/>
          </a:prstGeom>
          <a:ln w="5080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47A58D-324F-DD41-B2A7-6721390E1F10}"/>
              </a:ext>
            </a:extLst>
          </p:cNvPr>
          <p:cNvSpPr txBox="1"/>
          <p:nvPr/>
        </p:nvSpPr>
        <p:spPr>
          <a:xfrm>
            <a:off x="-1044544" y="4672305"/>
            <a:ext cx="35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/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BEBA546-8D4A-3E43-AE28-CE1F3C13A5D3}"/>
              </a:ext>
            </a:extLst>
          </p:cNvPr>
          <p:cNvSpPr txBox="1"/>
          <p:nvPr/>
        </p:nvSpPr>
        <p:spPr>
          <a:xfrm>
            <a:off x="10633942" y="1748655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 sz="24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99F91CF-667F-5747-9E6B-A22AC64CE61B}"/>
              </a:ext>
            </a:extLst>
          </p:cNvPr>
          <p:cNvSpPr txBox="1"/>
          <p:nvPr/>
        </p:nvSpPr>
        <p:spPr>
          <a:xfrm>
            <a:off x="-1110652" y="4627131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34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AAF3CE-9AC1-CC45-9B8B-B6DF2560621A}"/>
              </a:ext>
            </a:extLst>
          </p:cNvPr>
          <p:cNvSpPr txBox="1"/>
          <p:nvPr/>
        </p:nvSpPr>
        <p:spPr>
          <a:xfrm>
            <a:off x="-1163760" y="461708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78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1A09CD-FE2B-EE4C-8FE7-4D52C3FE51D3}"/>
              </a:ext>
            </a:extLst>
          </p:cNvPr>
          <p:cNvSpPr txBox="1"/>
          <p:nvPr/>
        </p:nvSpPr>
        <p:spPr>
          <a:xfrm>
            <a:off x="-1070885" y="4663300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22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0574F34-6F8F-1F4B-89B4-86F88A189CEB}"/>
              </a:ext>
            </a:extLst>
          </p:cNvPr>
          <p:cNvSpPr txBox="1"/>
          <p:nvPr/>
        </p:nvSpPr>
        <p:spPr>
          <a:xfrm>
            <a:off x="-1097310" y="4599968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8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D36E536-0C2D-BF48-A5D9-673E0EBF3241}"/>
              </a:ext>
            </a:extLst>
          </p:cNvPr>
          <p:cNvSpPr txBox="1"/>
          <p:nvPr/>
        </p:nvSpPr>
        <p:spPr>
          <a:xfrm>
            <a:off x="-1097310" y="459959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56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E54E108-4358-3542-AB58-910261E81B7F}"/>
              </a:ext>
            </a:extLst>
          </p:cNvPr>
          <p:cNvSpPr txBox="1"/>
          <p:nvPr/>
        </p:nvSpPr>
        <p:spPr>
          <a:xfrm>
            <a:off x="-1150418" y="4636136"/>
            <a:ext cx="82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14D33-3DDB-3050-D714-DC7B683DD491}"/>
              </a:ext>
            </a:extLst>
          </p:cNvPr>
          <p:cNvSpPr txBox="1"/>
          <p:nvPr/>
        </p:nvSpPr>
        <p:spPr>
          <a:xfrm>
            <a:off x="4300207" y="317437"/>
            <a:ext cx="359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rgbClr val="4F000B"/>
                </a:solidFill>
                <a:latin typeface="Montserrat" panose="00000500000000000000" pitchFamily="2" charset="0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1687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99825B2B-B5CC-A190-ED26-E88D4AA66601}"/>
              </a:ext>
            </a:extLst>
          </p:cNvPr>
          <p:cNvGrpSpPr/>
          <p:nvPr/>
        </p:nvGrpSpPr>
        <p:grpSpPr>
          <a:xfrm>
            <a:off x="4229000" y="2822877"/>
            <a:ext cx="3733999" cy="400138"/>
            <a:chOff x="3999885" y="2795079"/>
            <a:chExt cx="3733999" cy="400138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DC8F872-2CA8-BF4B-91A8-D6410F517B5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Montserrat Medium" pitchFamily="2" charset="77"/>
                </a:rPr>
                <a:t>MainThread: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BE6AC04-65DD-7C4D-83F6-A620CD1DD57B}"/>
                </a:ext>
              </a:extLst>
            </p:cNvPr>
            <p:cNvSpPr txBox="1"/>
            <p:nvPr/>
          </p:nvSpPr>
          <p:spPr>
            <a:xfrm>
              <a:off x="5510008" y="2795107"/>
              <a:ext cx="222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>
                  <a:solidFill>
                    <a:srgbClr val="4F000B"/>
                  </a:solidFill>
                  <a:latin typeface="Montserrat" panose="00000500000000000000" pitchFamily="2" charset="0"/>
                </a:rPr>
                <a:t>N mod 2 == 0</a:t>
              </a:r>
            </a:p>
          </p:txBody>
        </p:sp>
      </p:grp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221AFFDB-4AD1-3744-9F8A-854A41A4C09B}"/>
              </a:ext>
            </a:extLst>
          </p:cNvPr>
          <p:cNvCxnSpPr>
            <a:cxnSpLocks/>
          </p:cNvCxnSpPr>
          <p:nvPr/>
        </p:nvCxnSpPr>
        <p:spPr>
          <a:xfrm>
            <a:off x="1190304" y="1662635"/>
            <a:ext cx="9775195" cy="0"/>
          </a:xfrm>
          <a:prstGeom prst="line">
            <a:avLst/>
          </a:prstGeom>
          <a:ln w="5080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/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C24B413-D0B0-B743-8528-A28F8DC9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1639052"/>
                <a:ext cx="736227" cy="512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BEBA546-8D4A-3E43-AE28-CE1F3C13A5D3}"/>
              </a:ext>
            </a:extLst>
          </p:cNvPr>
          <p:cNvSpPr txBox="1"/>
          <p:nvPr/>
        </p:nvSpPr>
        <p:spPr>
          <a:xfrm>
            <a:off x="10633942" y="1748655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 sz="24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14D33-3DDB-3050-D714-DC7B683DD491}"/>
              </a:ext>
            </a:extLst>
          </p:cNvPr>
          <p:cNvSpPr txBox="1"/>
          <p:nvPr/>
        </p:nvSpPr>
        <p:spPr>
          <a:xfrm>
            <a:off x="4300207" y="317437"/>
            <a:ext cx="359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rgbClr val="4F000B"/>
                </a:solidFill>
                <a:latin typeface="Montserrat" panose="00000500000000000000" pitchFamily="2" charset="0"/>
              </a:rPr>
              <a:t>OPTIMIZATIONS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397189-F7B3-ACF1-9F65-2D654F69935D}"/>
              </a:ext>
            </a:extLst>
          </p:cNvPr>
          <p:cNvSpPr txBox="1"/>
          <p:nvPr/>
        </p:nvSpPr>
        <p:spPr>
          <a:xfrm>
            <a:off x="5819321" y="3409064"/>
            <a:ext cx="553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>
                <a:solidFill>
                  <a:srgbClr val="4F000B"/>
                </a:solidFill>
                <a:latin typeface="Montserrat" panose="02000505000000020004" pitchFamily="2" charset="77"/>
              </a:rPr>
              <a:t>≈</a:t>
            </a:r>
            <a:endParaRPr lang="it-IT" sz="4800">
              <a:solidFill>
                <a:srgbClr val="4F000B"/>
              </a:solidFill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24C8BF-E122-FA23-5820-25CDED389421}"/>
              </a:ext>
            </a:extLst>
          </p:cNvPr>
          <p:cNvGrpSpPr/>
          <p:nvPr/>
        </p:nvGrpSpPr>
        <p:grpSpPr>
          <a:xfrm>
            <a:off x="3466126" y="4554537"/>
            <a:ext cx="5259748" cy="1064495"/>
            <a:chOff x="3544522" y="4411662"/>
            <a:chExt cx="5259748" cy="1064495"/>
          </a:xfrm>
        </p:grpSpPr>
        <p:cxnSp>
          <p:nvCxnSpPr>
            <p:cNvPr id="4" name="Connettore 1 4">
              <a:extLst>
                <a:ext uri="{FF2B5EF4-FFF2-40B4-BE49-F238E27FC236}">
                  <a16:creationId xmlns:a16="http://schemas.microsoft.com/office/drawing/2014/main" id="{78968527-0062-72B1-B4F1-6FED89ED41F3}"/>
                </a:ext>
              </a:extLst>
            </p:cNvPr>
            <p:cNvCxnSpPr>
              <a:cxnSpLocks/>
            </p:cNvCxnSpPr>
            <p:nvPr/>
          </p:nvCxnSpPr>
          <p:spPr>
            <a:xfrm>
              <a:off x="3695539" y="4465503"/>
              <a:ext cx="4800921" cy="0"/>
            </a:xfrm>
            <a:prstGeom prst="line">
              <a:avLst/>
            </a:prstGeom>
            <a:ln w="5080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C7126A7-F05A-2E3F-7855-62FBBC88A8D9}"/>
                </a:ext>
              </a:extLst>
            </p:cNvPr>
            <p:cNvSpPr txBox="1"/>
            <p:nvPr/>
          </p:nvSpPr>
          <p:spPr>
            <a:xfrm>
              <a:off x="3544522" y="4506761"/>
              <a:ext cx="589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>
                  <a:solidFill>
                    <a:srgbClr val="4F000B"/>
                  </a:solidFill>
                  <a:latin typeface="Montserrat" panose="02000505000000020004" pitchFamily="2" charset="77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578A1B-23FF-73FF-5EF9-C5730A9F5A98}"/>
                    </a:ext>
                  </a:extLst>
                </p:cNvPr>
                <p:cNvSpPr txBox="1"/>
                <p:nvPr/>
              </p:nvSpPr>
              <p:spPr>
                <a:xfrm>
                  <a:off x="7905912" y="4411662"/>
                  <a:ext cx="736227" cy="512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it-IT" sz="240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2400" b="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rad>
                      </m:oMath>
                    </m:oMathPara>
                  </a14:m>
                  <a:endParaRPr lang="it-IT" sz="2400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578A1B-23FF-73FF-5EF9-C5730A9F5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912" y="4411662"/>
                  <a:ext cx="736227" cy="5128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E470B7E-6CDE-523A-1605-931E508D64E9}"/>
                </a:ext>
              </a:extLst>
            </p:cNvPr>
            <p:cNvSpPr txBox="1"/>
            <p:nvPr/>
          </p:nvSpPr>
          <p:spPr>
            <a:xfrm>
              <a:off x="8156680" y="4521265"/>
              <a:ext cx="3315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400">
                  <a:solidFill>
                    <a:srgbClr val="4F000B"/>
                  </a:solidFill>
                  <a:latin typeface="Montserrat" panose="02000505000000020004" pitchFamily="2" charset="77"/>
                </a:rPr>
                <a:t>N</a:t>
              </a:r>
              <a:endParaRPr lang="it-IT" sz="2400"/>
            </a:p>
          </p:txBody>
        </p:sp>
        <p:sp>
          <p:nvSpPr>
            <p:cNvPr id="8" name="Parentesi graffa aperta 7">
              <a:extLst>
                <a:ext uri="{FF2B5EF4-FFF2-40B4-BE49-F238E27FC236}">
                  <a16:creationId xmlns:a16="http://schemas.microsoft.com/office/drawing/2014/main" id="{2F7565F4-F945-672B-AF56-5904FE48CB32}"/>
                </a:ext>
              </a:extLst>
            </p:cNvPr>
            <p:cNvSpPr/>
            <p:nvPr/>
          </p:nvSpPr>
          <p:spPr>
            <a:xfrm rot="16200000">
              <a:off x="4121397" y="4557071"/>
              <a:ext cx="188581" cy="1040297"/>
            </a:xfrm>
            <a:prstGeom prst="leftBrace">
              <a:avLst>
                <a:gd name="adj1" fmla="val 37515"/>
                <a:gd name="adj2" fmla="val 50000"/>
              </a:avLst>
            </a:prstGeom>
            <a:ln w="28575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49D60FD0-FC8D-CAF2-07A5-1A42D1E28CD9}"/>
                </a:ext>
              </a:extLst>
            </p:cNvPr>
            <p:cNvSpPr txBox="1"/>
            <p:nvPr/>
          </p:nvSpPr>
          <p:spPr>
            <a:xfrm>
              <a:off x="3599928" y="5156195"/>
              <a:ext cx="11917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rgbClr val="FF9B54"/>
                  </a:solidFill>
                  <a:latin typeface="Montserrat" panose="02000505000000020004" pitchFamily="2" charset="77"/>
                </a:rPr>
                <a:t>Thread[0]</a:t>
              </a:r>
            </a:p>
          </p:txBody>
        </p:sp>
        <p:sp>
          <p:nvSpPr>
            <p:cNvPr id="11" name="Parentesi graffa aperta 10">
              <a:extLst>
                <a:ext uri="{FF2B5EF4-FFF2-40B4-BE49-F238E27FC236}">
                  <a16:creationId xmlns:a16="http://schemas.microsoft.com/office/drawing/2014/main" id="{8CF72A0B-FEDA-1FF6-18E4-2B9D25A33718}"/>
                </a:ext>
              </a:extLst>
            </p:cNvPr>
            <p:cNvSpPr/>
            <p:nvPr/>
          </p:nvSpPr>
          <p:spPr>
            <a:xfrm rot="16200000">
              <a:off x="5261107" y="4557070"/>
              <a:ext cx="188581" cy="1040297"/>
            </a:xfrm>
            <a:prstGeom prst="leftBrace">
              <a:avLst>
                <a:gd name="adj1" fmla="val 37515"/>
                <a:gd name="adj2" fmla="val 50000"/>
              </a:avLst>
            </a:prstGeom>
            <a:ln w="28575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E384089-FF27-AB37-4F1F-9986375AA01F}"/>
                </a:ext>
              </a:extLst>
            </p:cNvPr>
            <p:cNvSpPr txBox="1"/>
            <p:nvPr/>
          </p:nvSpPr>
          <p:spPr>
            <a:xfrm>
              <a:off x="4789333" y="5176072"/>
              <a:ext cx="11917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rgbClr val="FF9B54"/>
                  </a:solidFill>
                  <a:latin typeface="Montserrat" panose="02000505000000020004" pitchFamily="2" charset="77"/>
                </a:rPr>
                <a:t>Thread[1]</a:t>
              </a:r>
            </a:p>
          </p:txBody>
        </p:sp>
        <p:sp>
          <p:nvSpPr>
            <p:cNvPr id="13" name="Parentesi graffa aperta 12">
              <a:extLst>
                <a:ext uri="{FF2B5EF4-FFF2-40B4-BE49-F238E27FC236}">
                  <a16:creationId xmlns:a16="http://schemas.microsoft.com/office/drawing/2014/main" id="{7EF20E23-A416-B304-61D5-267F9B7C4C81}"/>
                </a:ext>
              </a:extLst>
            </p:cNvPr>
            <p:cNvSpPr/>
            <p:nvPr/>
          </p:nvSpPr>
          <p:spPr>
            <a:xfrm rot="16200000">
              <a:off x="7882024" y="4568141"/>
              <a:ext cx="188581" cy="1040297"/>
            </a:xfrm>
            <a:prstGeom prst="leftBrace">
              <a:avLst>
                <a:gd name="adj1" fmla="val 37515"/>
                <a:gd name="adj2" fmla="val 50000"/>
              </a:avLst>
            </a:prstGeom>
            <a:ln w="28575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5100DDB-A7CE-DAB4-A3A4-E35A6BB5A798}"/>
                </a:ext>
              </a:extLst>
            </p:cNvPr>
            <p:cNvSpPr txBox="1"/>
            <p:nvPr/>
          </p:nvSpPr>
          <p:spPr>
            <a:xfrm>
              <a:off x="7233363" y="5183769"/>
              <a:ext cx="157090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rgbClr val="FF9B54"/>
                  </a:solidFill>
                  <a:latin typeface="Montserrat" panose="02000505000000020004" pitchFamily="2" charset="77"/>
                </a:rPr>
                <a:t>MainThread</a:t>
              </a:r>
            </a:p>
          </p:txBody>
        </p:sp>
        <p:sp>
          <p:nvSpPr>
            <p:cNvPr id="15" name="Parentesi graffa aperta 14">
              <a:extLst>
                <a:ext uri="{FF2B5EF4-FFF2-40B4-BE49-F238E27FC236}">
                  <a16:creationId xmlns:a16="http://schemas.microsoft.com/office/drawing/2014/main" id="{AFDD8890-0ABF-3CEC-4D24-73244FC5A4BD}"/>
                </a:ext>
              </a:extLst>
            </p:cNvPr>
            <p:cNvSpPr/>
            <p:nvPr/>
          </p:nvSpPr>
          <p:spPr>
            <a:xfrm rot="16200000">
              <a:off x="6765996" y="4552921"/>
              <a:ext cx="188581" cy="1040297"/>
            </a:xfrm>
            <a:prstGeom prst="leftBrace">
              <a:avLst>
                <a:gd name="adj1" fmla="val 37515"/>
                <a:gd name="adj2" fmla="val 50000"/>
              </a:avLst>
            </a:prstGeom>
            <a:ln w="28575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E97413B-33E6-191C-30E8-DB139D4E4354}"/>
                </a:ext>
              </a:extLst>
            </p:cNvPr>
            <p:cNvSpPr txBox="1"/>
            <p:nvPr/>
          </p:nvSpPr>
          <p:spPr>
            <a:xfrm>
              <a:off x="6234588" y="5181862"/>
              <a:ext cx="13493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rgbClr val="FF9B54"/>
                  </a:solidFill>
                  <a:latin typeface="Montserrat" panose="02000505000000020004" pitchFamily="2" charset="77"/>
                </a:rPr>
                <a:t>Thread[K-2]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A9E9709-3D34-8600-05A9-D7EE1476D993}"/>
                </a:ext>
              </a:extLst>
            </p:cNvPr>
            <p:cNvSpPr txBox="1"/>
            <p:nvPr/>
          </p:nvSpPr>
          <p:spPr>
            <a:xfrm>
              <a:off x="5915563" y="4781052"/>
              <a:ext cx="4042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500">
                  <a:solidFill>
                    <a:srgbClr val="FF9B54"/>
                  </a:solidFill>
                  <a:latin typeface="Montserrat" panose="02000505000000020004" pitchFamily="2" charset="77"/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629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02385-6437-3344-A836-6474EF8F2400}"/>
              </a:ext>
            </a:extLst>
          </p:cNvPr>
          <p:cNvSpPr txBox="1"/>
          <p:nvPr/>
        </p:nvSpPr>
        <p:spPr>
          <a:xfrm>
            <a:off x="1400176" y="1303020"/>
            <a:ext cx="10429875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for (unsigned long long i = start; i &lt;= end;      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if (</a:t>
            </a:r>
            <a:r>
              <a:rPr lang="it-IT" sz="2300">
                <a:solidFill>
                  <a:schemeClr val="bg1"/>
                </a:solidFill>
                <a:latin typeface="Courier" pitchFamily="2" charset="0"/>
              </a:rPr>
              <a:t>isPrime(i)</a:t>
            </a:r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 &amp;&amp; num % i == 0) {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int exponent = 0;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while (num % i == 0)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exponent++; 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num /= i;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lock_guard&lt;mutex&gt; lock(mtx);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primes.push_back({i, exponent});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2EAD1A-449D-B7C1-8A51-43F67E85E4B2}"/>
              </a:ext>
            </a:extLst>
          </p:cNvPr>
          <p:cNvSpPr txBox="1"/>
          <p:nvPr/>
        </p:nvSpPr>
        <p:spPr>
          <a:xfrm>
            <a:off x="9539651" y="1303020"/>
            <a:ext cx="3609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</a:t>
            </a:r>
            <a:endParaRPr lang="it-IT" sz="23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F73360-3A49-85D1-1329-CA39BDF4608D}"/>
              </a:ext>
            </a:extLst>
          </p:cNvPr>
          <p:cNvSpPr txBox="1"/>
          <p:nvPr/>
        </p:nvSpPr>
        <p:spPr>
          <a:xfrm>
            <a:off x="9133988" y="1303020"/>
            <a:ext cx="464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23F074-B03E-A804-1B8C-2434B1033FA0}"/>
              </a:ext>
            </a:extLst>
          </p:cNvPr>
          <p:cNvSpPr txBox="1"/>
          <p:nvPr/>
        </p:nvSpPr>
        <p:spPr>
          <a:xfrm>
            <a:off x="9326633" y="1303020"/>
            <a:ext cx="360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308841-F25D-C449-D626-958D16C1B966}"/>
              </a:ext>
            </a:extLst>
          </p:cNvPr>
          <p:cNvSpPr txBox="1"/>
          <p:nvPr/>
        </p:nvSpPr>
        <p:spPr>
          <a:xfrm>
            <a:off x="12433756" y="1303020"/>
            <a:ext cx="9012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= 2</a:t>
            </a:r>
            <a:endParaRPr 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6D9AAA-DEAC-0BE0-9BCE-EE138EBC7141}"/>
              </a:ext>
            </a:extLst>
          </p:cNvPr>
          <p:cNvSpPr txBox="1"/>
          <p:nvPr/>
        </p:nvSpPr>
        <p:spPr>
          <a:xfrm>
            <a:off x="285751" y="317437"/>
            <a:ext cx="754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rgbClr val="FFFFFF"/>
                </a:solidFill>
                <a:latin typeface="Montserrat" panose="00000500000000000000" pitchFamily="2" charset="0"/>
              </a:rPr>
              <a:t>OPTIMIZATIONS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: </a:t>
            </a:r>
            <a:r>
              <a:rPr lang="en-US" sz="2000">
                <a:solidFill>
                  <a:schemeClr val="bg1"/>
                </a:solidFill>
                <a:latin typeface="Montserrat" pitchFamily="2" charset="77"/>
              </a:rPr>
              <a:t>findPrimesInRange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9088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02385-6437-3344-A836-6474EF8F2400}"/>
              </a:ext>
            </a:extLst>
          </p:cNvPr>
          <p:cNvSpPr txBox="1"/>
          <p:nvPr/>
        </p:nvSpPr>
        <p:spPr>
          <a:xfrm>
            <a:off x="1400176" y="1303020"/>
            <a:ext cx="10429875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for (unsigned long long i = start; i &lt;= end;      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if (</a:t>
            </a:r>
            <a:r>
              <a:rPr lang="it-IT" sz="2300">
                <a:solidFill>
                  <a:schemeClr val="bg1"/>
                </a:solidFill>
                <a:latin typeface="Courier" pitchFamily="2" charset="0"/>
              </a:rPr>
              <a:t>isPrime(i)</a:t>
            </a:r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 &amp;&amp; num % i == 0) {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int exponent = 0;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while (num % i == 0)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exponent++; 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num /= i;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lock_guard&lt;mutex&gt; lock(mtx);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primes.push_back({i, exponent});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2EAD1A-449D-B7C1-8A51-43F67E85E4B2}"/>
              </a:ext>
            </a:extLst>
          </p:cNvPr>
          <p:cNvSpPr txBox="1"/>
          <p:nvPr/>
        </p:nvSpPr>
        <p:spPr>
          <a:xfrm>
            <a:off x="8872901" y="1303020"/>
            <a:ext cx="3609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</a:t>
            </a:r>
            <a:endParaRPr lang="it-IT" sz="23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23F074-B03E-A804-1B8C-2434B1033FA0}"/>
              </a:ext>
            </a:extLst>
          </p:cNvPr>
          <p:cNvSpPr txBox="1"/>
          <p:nvPr/>
        </p:nvSpPr>
        <p:spPr>
          <a:xfrm>
            <a:off x="9111503" y="1303020"/>
            <a:ext cx="360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FC189-D009-EE7C-9CA6-8EB30972A21C}"/>
              </a:ext>
            </a:extLst>
          </p:cNvPr>
          <p:cNvSpPr txBox="1"/>
          <p:nvPr/>
        </p:nvSpPr>
        <p:spPr>
          <a:xfrm>
            <a:off x="9301526" y="1303020"/>
            <a:ext cx="8330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= 2</a:t>
            </a:r>
            <a:endParaRPr lang="it-IT" sz="23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85BBA0-CEC9-1D77-2461-0299D70FBBBC}"/>
              </a:ext>
            </a:extLst>
          </p:cNvPr>
          <p:cNvSpPr txBox="1"/>
          <p:nvPr/>
        </p:nvSpPr>
        <p:spPr>
          <a:xfrm>
            <a:off x="285751" y="317437"/>
            <a:ext cx="754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rgbClr val="FFFFFF"/>
                </a:solidFill>
                <a:latin typeface="Montserrat" panose="00000500000000000000" pitchFamily="2" charset="0"/>
              </a:rPr>
              <a:t>OPTIMIZATIONS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: </a:t>
            </a:r>
            <a:r>
              <a:rPr lang="en-US" sz="2000">
                <a:solidFill>
                  <a:schemeClr val="bg1"/>
                </a:solidFill>
                <a:latin typeface="Montserrat" pitchFamily="2" charset="77"/>
              </a:rPr>
              <a:t>findPrimesInRange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22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02385-6437-3344-A836-6474EF8F2400}"/>
              </a:ext>
            </a:extLst>
          </p:cNvPr>
          <p:cNvSpPr txBox="1"/>
          <p:nvPr/>
        </p:nvSpPr>
        <p:spPr>
          <a:xfrm>
            <a:off x="1400176" y="1303020"/>
            <a:ext cx="1042987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for (unsigned long long i = start; i &lt;= end;      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if (              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int exponent = 0;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while (num % i == 0)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exponent++; 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num /= i;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lock_guard&lt;mutex&gt; lock(mtx);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primes.push_back({i, exponent});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2EAD1A-449D-B7C1-8A51-43F67E85E4B2}"/>
              </a:ext>
            </a:extLst>
          </p:cNvPr>
          <p:cNvSpPr txBox="1"/>
          <p:nvPr/>
        </p:nvSpPr>
        <p:spPr>
          <a:xfrm>
            <a:off x="8872901" y="1303020"/>
            <a:ext cx="3609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</a:t>
            </a:r>
            <a:endParaRPr lang="it-IT" sz="23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23F074-B03E-A804-1B8C-2434B1033FA0}"/>
              </a:ext>
            </a:extLst>
          </p:cNvPr>
          <p:cNvSpPr txBox="1"/>
          <p:nvPr/>
        </p:nvSpPr>
        <p:spPr>
          <a:xfrm>
            <a:off x="9111503" y="1303020"/>
            <a:ext cx="360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FC189-D009-EE7C-9CA6-8EB30972A21C}"/>
              </a:ext>
            </a:extLst>
          </p:cNvPr>
          <p:cNvSpPr txBox="1"/>
          <p:nvPr/>
        </p:nvSpPr>
        <p:spPr>
          <a:xfrm>
            <a:off x="9301526" y="1303020"/>
            <a:ext cx="8330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= 2</a:t>
            </a:r>
            <a:endParaRPr lang="it-IT" sz="23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896DBD-8A57-9AAF-4DD6-B8356464AD38}"/>
              </a:ext>
            </a:extLst>
          </p:cNvPr>
          <p:cNvSpPr txBox="1"/>
          <p:nvPr/>
        </p:nvSpPr>
        <p:spPr>
          <a:xfrm>
            <a:off x="3015253" y="1636395"/>
            <a:ext cx="26809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isPrime(i)</a:t>
            </a:r>
            <a:endParaRPr lang="it-IT" sz="23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4C041E4-74DE-49D8-5A52-26288CBBA71D}"/>
              </a:ext>
            </a:extLst>
          </p:cNvPr>
          <p:cNvSpPr txBox="1"/>
          <p:nvPr/>
        </p:nvSpPr>
        <p:spPr>
          <a:xfrm>
            <a:off x="4867639" y="1636395"/>
            <a:ext cx="5806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FFFF"/>
                </a:solidFill>
                <a:latin typeface="Courier" pitchFamily="2" charset="0"/>
              </a:rPr>
              <a:t>&amp;&amp;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D812F0-FDE8-9D95-99D6-C7BD1DD43AF4}"/>
              </a:ext>
            </a:extLst>
          </p:cNvPr>
          <p:cNvSpPr txBox="1"/>
          <p:nvPr/>
        </p:nvSpPr>
        <p:spPr>
          <a:xfrm>
            <a:off x="3210289" y="4329054"/>
            <a:ext cx="6901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FFFF"/>
                </a:solidFill>
                <a:latin typeface="Courier" pitchFamily="2" charset="0"/>
              </a:rPr>
              <a:t>{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F6AEC6-B178-7C62-51C9-B9C739013A77}"/>
              </a:ext>
            </a:extLst>
          </p:cNvPr>
          <p:cNvSpPr txBox="1"/>
          <p:nvPr/>
        </p:nvSpPr>
        <p:spPr>
          <a:xfrm>
            <a:off x="5354118" y="1642616"/>
            <a:ext cx="309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num % i == 0) {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05131D-691B-18BC-5F0E-3E2C340A3BB9}"/>
              </a:ext>
            </a:extLst>
          </p:cNvPr>
          <p:cNvSpPr txBox="1"/>
          <p:nvPr/>
        </p:nvSpPr>
        <p:spPr>
          <a:xfrm>
            <a:off x="285751" y="317437"/>
            <a:ext cx="754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rgbClr val="FFFFFF"/>
                </a:solidFill>
                <a:latin typeface="Montserrat" panose="00000500000000000000" pitchFamily="2" charset="0"/>
              </a:rPr>
              <a:t>OPTIMIZATIONS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: </a:t>
            </a:r>
            <a:r>
              <a:rPr lang="en-US" sz="2000">
                <a:solidFill>
                  <a:schemeClr val="bg1"/>
                </a:solidFill>
                <a:latin typeface="Montserrat" pitchFamily="2" charset="77"/>
              </a:rPr>
              <a:t>findPrimesInRange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43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02385-6437-3344-A836-6474EF8F2400}"/>
              </a:ext>
            </a:extLst>
          </p:cNvPr>
          <p:cNvSpPr txBox="1"/>
          <p:nvPr/>
        </p:nvSpPr>
        <p:spPr>
          <a:xfrm>
            <a:off x="1400176" y="1303020"/>
            <a:ext cx="1042987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for (unsigned long long i = start; i &lt;= end;      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if (              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int exponent = 0;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while (num % i == 0)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exponent++; 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num /= i;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lock_guard&lt;mutex&gt; lock(mtx);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primes.push_back({i, exponent});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2EAD1A-449D-B7C1-8A51-43F67E85E4B2}"/>
              </a:ext>
            </a:extLst>
          </p:cNvPr>
          <p:cNvSpPr txBox="1"/>
          <p:nvPr/>
        </p:nvSpPr>
        <p:spPr>
          <a:xfrm>
            <a:off x="8872901" y="1303020"/>
            <a:ext cx="3609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</a:t>
            </a:r>
            <a:endParaRPr lang="it-IT" sz="23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23F074-B03E-A804-1B8C-2434B1033FA0}"/>
              </a:ext>
            </a:extLst>
          </p:cNvPr>
          <p:cNvSpPr txBox="1"/>
          <p:nvPr/>
        </p:nvSpPr>
        <p:spPr>
          <a:xfrm>
            <a:off x="9111503" y="1303020"/>
            <a:ext cx="360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FC189-D009-EE7C-9CA6-8EB30972A21C}"/>
              </a:ext>
            </a:extLst>
          </p:cNvPr>
          <p:cNvSpPr txBox="1"/>
          <p:nvPr/>
        </p:nvSpPr>
        <p:spPr>
          <a:xfrm>
            <a:off x="9301526" y="1303020"/>
            <a:ext cx="8330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= 2</a:t>
            </a:r>
            <a:endParaRPr lang="it-IT" sz="23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896DBD-8A57-9AAF-4DD6-B8356464AD38}"/>
              </a:ext>
            </a:extLst>
          </p:cNvPr>
          <p:cNvSpPr txBox="1"/>
          <p:nvPr/>
        </p:nvSpPr>
        <p:spPr>
          <a:xfrm>
            <a:off x="3717676" y="4265295"/>
            <a:ext cx="26809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isPrime(i)</a:t>
            </a:r>
            <a:endParaRPr lang="it-IT" sz="23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4C041E4-74DE-49D8-5A52-26288CBBA71D}"/>
              </a:ext>
            </a:extLst>
          </p:cNvPr>
          <p:cNvSpPr txBox="1"/>
          <p:nvPr/>
        </p:nvSpPr>
        <p:spPr>
          <a:xfrm>
            <a:off x="4867639" y="-430530"/>
            <a:ext cx="6901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FFFF"/>
                </a:solidFill>
                <a:latin typeface="Courier" pitchFamily="2" charset="0"/>
              </a:rPr>
              <a:t>&amp;&amp;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8CF43C0-2E09-B373-549F-0DFB13DAF257}"/>
              </a:ext>
            </a:extLst>
          </p:cNvPr>
          <p:cNvSpPr txBox="1"/>
          <p:nvPr/>
        </p:nvSpPr>
        <p:spPr>
          <a:xfrm>
            <a:off x="5596301" y="4265295"/>
            <a:ext cx="6901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FFFF"/>
                </a:solidFill>
                <a:latin typeface="Courier" pitchFamily="2" charset="0"/>
              </a:rPr>
              <a:t>{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6E0D83-A45A-2956-BBA8-A267B0237D5E}"/>
              </a:ext>
            </a:extLst>
          </p:cNvPr>
          <p:cNvSpPr txBox="1"/>
          <p:nvPr/>
        </p:nvSpPr>
        <p:spPr>
          <a:xfrm>
            <a:off x="3220176" y="4274820"/>
            <a:ext cx="2680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9B54"/>
                </a:solidFill>
                <a:latin typeface="Courier" pitchFamily="2" charset="0"/>
              </a:rPr>
              <a:t>if(          )</a:t>
            </a:r>
            <a:endParaRPr lang="it-IT" sz="2200">
              <a:solidFill>
                <a:srgbClr val="FF9B54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98ABEE-2FE3-AB63-7C54-21A36A7BE883}"/>
              </a:ext>
            </a:extLst>
          </p:cNvPr>
          <p:cNvSpPr txBox="1"/>
          <p:nvPr/>
        </p:nvSpPr>
        <p:spPr>
          <a:xfrm>
            <a:off x="3010968" y="1642616"/>
            <a:ext cx="309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num % i == 0) {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66992E-F3EC-CD7F-47C9-7424F07395AA}"/>
              </a:ext>
            </a:extLst>
          </p:cNvPr>
          <p:cNvSpPr txBox="1"/>
          <p:nvPr/>
        </p:nvSpPr>
        <p:spPr>
          <a:xfrm>
            <a:off x="285751" y="317437"/>
            <a:ext cx="754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rgbClr val="FFFFFF"/>
                </a:solidFill>
                <a:latin typeface="Montserrat" panose="00000500000000000000" pitchFamily="2" charset="0"/>
              </a:rPr>
              <a:t>OPTIMIZATIONS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: </a:t>
            </a:r>
            <a:r>
              <a:rPr lang="en-US" sz="2000">
                <a:solidFill>
                  <a:schemeClr val="bg1"/>
                </a:solidFill>
                <a:latin typeface="Montserrat" pitchFamily="2" charset="77"/>
              </a:rPr>
              <a:t>findPrimesInRange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247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8C5109-8377-7B4A-B4B0-2CABCAA90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" b="5446"/>
          <a:stretch/>
        </p:blipFill>
        <p:spPr>
          <a:xfrm>
            <a:off x="2081942" y="1354819"/>
            <a:ext cx="9359603" cy="47432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58DF73-506C-A941-BA3F-32AE5EB3FDF8}"/>
              </a:ext>
            </a:extLst>
          </p:cNvPr>
          <p:cNvSpPr txBox="1"/>
          <p:nvPr/>
        </p:nvSpPr>
        <p:spPr>
          <a:xfrm>
            <a:off x="385245" y="315200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EE743B-32F6-594C-822D-6BF34A4FAD2C}"/>
              </a:ext>
            </a:extLst>
          </p:cNvPr>
          <p:cNvSpPr txBox="1"/>
          <p:nvPr/>
        </p:nvSpPr>
        <p:spPr>
          <a:xfrm>
            <a:off x="4479211" y="6178086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F660A3-DD39-3C48-B4EA-A4957B0CD7B5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A54246-1F29-DD42-82E6-B00576472C60}"/>
              </a:ext>
            </a:extLst>
          </p:cNvPr>
          <p:cNvSpPr txBox="1"/>
          <p:nvPr/>
        </p:nvSpPr>
        <p:spPr>
          <a:xfrm>
            <a:off x="6521116" y="514116"/>
            <a:ext cx="5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975734686214396237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748609 * 1303396948493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CE075E3-3599-A943-A70B-E08A6393D9D9}"/>
              </a:ext>
            </a:extLst>
          </p:cNvPr>
          <p:cNvSpPr/>
          <p:nvPr/>
        </p:nvSpPr>
        <p:spPr>
          <a:xfrm>
            <a:off x="8709932" y="5894159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C034A34-6A53-8F43-8CCC-217EC3215AB9}"/>
              </a:ext>
            </a:extLst>
          </p:cNvPr>
          <p:cNvSpPr txBox="1"/>
          <p:nvPr/>
        </p:nvSpPr>
        <p:spPr>
          <a:xfrm>
            <a:off x="6761744" y="793976"/>
            <a:ext cx="2225846" cy="2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E44C7D-C035-FE17-3EEB-85561D186305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793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/>
          </p:cNvSpPr>
          <p:nvPr/>
        </p:nvSpPr>
        <p:spPr>
          <a:xfrm>
            <a:off x="0" y="0"/>
            <a:ext cx="5176368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1062031" y="795782"/>
            <a:ext cx="3052303" cy="1026293"/>
            <a:chOff x="1240366" y="670765"/>
            <a:chExt cx="3052303" cy="102629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6" y="670765"/>
              <a:ext cx="3052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6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0366" y="1235393"/>
              <a:ext cx="305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-208602" y="4176026"/>
            <a:ext cx="5593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20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5BD684-142A-63D6-9022-5D01755A4826}"/>
              </a:ext>
            </a:extLst>
          </p:cNvPr>
          <p:cNvSpPr txBox="1"/>
          <p:nvPr/>
        </p:nvSpPr>
        <p:spPr>
          <a:xfrm>
            <a:off x="-463477" y="308458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«</a:t>
            </a:r>
            <a:r>
              <a:rPr lang="it-IT" sz="2000" err="1">
                <a:solidFill>
                  <a:schemeClr val="bg1"/>
                </a:solidFill>
                <a:latin typeface="Montserrat" panose="02000505000000020004" pitchFamily="2" charset="77"/>
              </a:rPr>
              <a:t>Every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positive </a:t>
            </a:r>
            <a:r>
              <a:rPr lang="en-GB" sz="20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0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0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2000" err="1">
                <a:solidFill>
                  <a:schemeClr val="bg1"/>
                </a:solidFill>
                <a:latin typeface="Montserrat" panose="02000505000000020004" pitchFamily="2" charset="77"/>
              </a:rPr>
              <a:t>as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a product of </a:t>
            </a:r>
            <a:r>
              <a:rPr lang="it-IT" sz="2000" err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E8B90D-1EC6-7FB9-0CB9-5E29374ED7B3}"/>
              </a:ext>
            </a:extLst>
          </p:cNvPr>
          <p:cNvGrpSpPr/>
          <p:nvPr/>
        </p:nvGrpSpPr>
        <p:grpSpPr>
          <a:xfrm>
            <a:off x="6095999" y="208561"/>
            <a:ext cx="6103320" cy="710810"/>
            <a:chOff x="6095999" y="503838"/>
            <a:chExt cx="6103320" cy="71081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1CE16EE-080A-3240-9978-D853A4F411FD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867E97-ABBF-B222-08B9-BBF4022790C9}"/>
                </a:ext>
              </a:extLst>
            </p:cNvPr>
            <p:cNvSpPr txBox="1"/>
            <p:nvPr/>
          </p:nvSpPr>
          <p:spPr>
            <a:xfrm>
              <a:off x="6103320" y="891483"/>
              <a:ext cx="6095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>
                  <a:solidFill>
                    <a:srgbClr val="4F000B"/>
                  </a:solidFill>
                  <a:latin typeface="Montserrat" panose="02000505000000020004" pitchFamily="2" charset="77"/>
                </a:rPr>
                <a:t>[SEQUENTIAL]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0EAB9-F4F4-5467-AB7C-BDC01E21603B}"/>
              </a:ext>
            </a:extLst>
          </p:cNvPr>
          <p:cNvSpPr txBox="1"/>
          <p:nvPr/>
        </p:nvSpPr>
        <p:spPr>
          <a:xfrm>
            <a:off x="6831707" y="298710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lang="it-IT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Cavolini" panose="020B060402020202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6CAF46-A4FE-772F-060B-2D35C8B4C19E}"/>
              </a:ext>
            </a:extLst>
          </p:cNvPr>
          <p:cNvSpPr txBox="1"/>
          <p:nvPr/>
        </p:nvSpPr>
        <p:spPr>
          <a:xfrm>
            <a:off x="7329829" y="3500155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84AA33-DC24-F174-6333-481AC70F33E8}"/>
              </a:ext>
            </a:extLst>
          </p:cNvPr>
          <p:cNvSpPr txBox="1"/>
          <p:nvPr/>
        </p:nvSpPr>
        <p:spPr>
          <a:xfrm>
            <a:off x="7329700" y="388765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B7C28B-EFCC-77E1-0BDF-338D0CC64F78}"/>
              </a:ext>
            </a:extLst>
          </p:cNvPr>
          <p:cNvSpPr txBox="1"/>
          <p:nvPr/>
        </p:nvSpPr>
        <p:spPr>
          <a:xfrm>
            <a:off x="6337613" y="1294285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N 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4AE94E-F5DA-D4C9-4674-3312CE35C7F8}"/>
              </a:ext>
            </a:extLst>
          </p:cNvPr>
          <p:cNvSpPr txBox="1"/>
          <p:nvPr/>
        </p:nvSpPr>
        <p:spPr>
          <a:xfrm>
            <a:off x="6337613" y="1044391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INPUT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9A4CE4-4094-49CF-AD8A-AACCDD97B63F}"/>
              </a:ext>
            </a:extLst>
          </p:cNvPr>
          <p:cNvCxnSpPr/>
          <p:nvPr/>
        </p:nvCxnSpPr>
        <p:spPr>
          <a:xfrm>
            <a:off x="6655252" y="2987107"/>
            <a:ext cx="0" cy="17001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F2635C3-6777-55DD-D0D1-911009E1668D}"/>
              </a:ext>
            </a:extLst>
          </p:cNvPr>
          <p:cNvCxnSpPr>
            <a:cxnSpLocks/>
          </p:cNvCxnSpPr>
          <p:nvPr/>
        </p:nvCxnSpPr>
        <p:spPr>
          <a:xfrm>
            <a:off x="7123032" y="3440567"/>
            <a:ext cx="0" cy="993422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6F8B1F-021E-5FBF-FBE3-BFF81AD4548E}"/>
              </a:ext>
            </a:extLst>
          </p:cNvPr>
          <p:cNvSpPr txBox="1"/>
          <p:nvPr/>
        </p:nvSpPr>
        <p:spPr>
          <a:xfrm>
            <a:off x="6360322" y="4790820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≠ 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BB0504-42D4-27B7-81C0-A0CE742F70D7}"/>
              </a:ext>
            </a:extLst>
          </p:cNvPr>
          <p:cNvSpPr txBox="1"/>
          <p:nvPr/>
        </p:nvSpPr>
        <p:spPr>
          <a:xfrm>
            <a:off x="6885347" y="5272496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DABB313-355A-A4E0-6BC3-B36F8CF2AA75}"/>
              </a:ext>
            </a:extLst>
          </p:cNvPr>
          <p:cNvCxnSpPr>
            <a:cxnSpLocks/>
          </p:cNvCxnSpPr>
          <p:nvPr/>
        </p:nvCxnSpPr>
        <p:spPr>
          <a:xfrm>
            <a:off x="6655252" y="5232318"/>
            <a:ext cx="0" cy="443419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8F0FAFE-639C-4D4D-BA92-B3B1C9F1471B}"/>
              </a:ext>
            </a:extLst>
          </p:cNvPr>
          <p:cNvSpPr txBox="1"/>
          <p:nvPr/>
        </p:nvSpPr>
        <p:spPr>
          <a:xfrm>
            <a:off x="8565455" y="2304592"/>
            <a:ext cx="453970" cy="322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. . .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727EDBEE-09B5-EE40-9ABA-D69608F174F8}"/>
              </a:ext>
            </a:extLst>
          </p:cNvPr>
          <p:cNvCxnSpPr>
            <a:cxnSpLocks/>
          </p:cNvCxnSpPr>
          <p:nvPr/>
        </p:nvCxnSpPr>
        <p:spPr>
          <a:xfrm flipV="1">
            <a:off x="6482424" y="2516877"/>
            <a:ext cx="1907064" cy="5418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7725ED-DD95-D746-ADEC-6912FBB627DE}"/>
              </a:ext>
            </a:extLst>
          </p:cNvPr>
          <p:cNvSpPr txBox="1"/>
          <p:nvPr/>
        </p:nvSpPr>
        <p:spPr>
          <a:xfrm>
            <a:off x="6337613" y="2504685"/>
            <a:ext cx="320922" cy="368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BB206D9-033B-BF47-8825-674C18FE9A23}"/>
                  </a:ext>
                </a:extLst>
              </p:cNvPr>
              <p:cNvSpPr txBox="1"/>
              <p:nvPr/>
            </p:nvSpPr>
            <p:spPr>
              <a:xfrm>
                <a:off x="10725531" y="2446354"/>
                <a:ext cx="648062" cy="441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0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0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0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BB206D9-033B-BF47-8825-674C18FE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31" y="2446354"/>
                <a:ext cx="648062" cy="441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18458EC-DF12-1648-AD6B-C39C1512859C}"/>
              </a:ext>
            </a:extLst>
          </p:cNvPr>
          <p:cNvSpPr txBox="1"/>
          <p:nvPr/>
        </p:nvSpPr>
        <p:spPr>
          <a:xfrm>
            <a:off x="10941832" y="2548195"/>
            <a:ext cx="331557" cy="368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/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1DC51EEB-8BE5-C940-A46C-F138F212D30A}"/>
              </a:ext>
            </a:extLst>
          </p:cNvPr>
          <p:cNvCxnSpPr>
            <a:cxnSpLocks/>
          </p:cNvCxnSpPr>
          <p:nvPr/>
        </p:nvCxnSpPr>
        <p:spPr>
          <a:xfrm>
            <a:off x="9166217" y="2516877"/>
            <a:ext cx="2087558" cy="0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DF7D322-0906-CA40-A76F-4F96831B018F}"/>
              </a:ext>
            </a:extLst>
          </p:cNvPr>
          <p:cNvCxnSpPr>
            <a:cxnSpLocks/>
          </p:cNvCxnSpPr>
          <p:nvPr/>
        </p:nvCxnSpPr>
        <p:spPr>
          <a:xfrm>
            <a:off x="6484351" y="2089501"/>
            <a:ext cx="0" cy="317758"/>
          </a:xfrm>
          <a:prstGeom prst="straightConnector1">
            <a:avLst/>
          </a:prstGeom>
          <a:ln w="28575" cap="rnd">
            <a:solidFill>
              <a:srgbClr val="4F000B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E2153B6-49DD-AD4C-8BDE-73697EAB7306}"/>
              </a:ext>
            </a:extLst>
          </p:cNvPr>
          <p:cNvSpPr txBox="1"/>
          <p:nvPr/>
        </p:nvSpPr>
        <p:spPr>
          <a:xfrm>
            <a:off x="6294133" y="1796847"/>
            <a:ext cx="37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9658C4-8238-F421-7E54-02B85DBAD6D8}"/>
              </a:ext>
            </a:extLst>
          </p:cNvPr>
          <p:cNvSpPr txBox="1"/>
          <p:nvPr/>
        </p:nvSpPr>
        <p:spPr>
          <a:xfrm>
            <a:off x="6337613" y="5945776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OUTPUT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A5687F0-2954-37EF-15EC-68871FEC4506}"/>
              </a:ext>
            </a:extLst>
          </p:cNvPr>
          <p:cNvSpPr txBox="1"/>
          <p:nvPr/>
        </p:nvSpPr>
        <p:spPr>
          <a:xfrm>
            <a:off x="6751955" y="1296051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Number to be Factorized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F20CACE-42C9-FFBA-16E5-4DB5FDB933EC}"/>
              </a:ext>
            </a:extLst>
          </p:cNvPr>
          <p:cNvSpPr txBox="1"/>
          <p:nvPr/>
        </p:nvSpPr>
        <p:spPr>
          <a:xfrm>
            <a:off x="6337612" y="6195670"/>
            <a:ext cx="53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 :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47D42E-2CA8-F9F2-E26E-742B33457F7B}"/>
              </a:ext>
            </a:extLst>
          </p:cNvPr>
          <p:cNvSpPr txBox="1"/>
          <p:nvPr/>
        </p:nvSpPr>
        <p:spPr>
          <a:xfrm>
            <a:off x="7381445" y="6186145"/>
            <a:ext cx="2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Product of primes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6" name="Connettore 1 37">
            <a:extLst>
              <a:ext uri="{FF2B5EF4-FFF2-40B4-BE49-F238E27FC236}">
                <a16:creationId xmlns:a16="http://schemas.microsoft.com/office/drawing/2014/main" id="{4481C707-B0EB-9995-6246-D6C74CEC539E}"/>
              </a:ext>
            </a:extLst>
          </p:cNvPr>
          <p:cNvCxnSpPr>
            <a:cxnSpLocks/>
          </p:cNvCxnSpPr>
          <p:nvPr/>
        </p:nvCxnSpPr>
        <p:spPr>
          <a:xfrm>
            <a:off x="180975" y="293948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37">
            <a:extLst>
              <a:ext uri="{FF2B5EF4-FFF2-40B4-BE49-F238E27FC236}">
                <a16:creationId xmlns:a16="http://schemas.microsoft.com/office/drawing/2014/main" id="{9FF68E23-56ED-B31D-0401-8AAC28F2FF72}"/>
              </a:ext>
            </a:extLst>
          </p:cNvPr>
          <p:cNvCxnSpPr>
            <a:cxnSpLocks/>
          </p:cNvCxnSpPr>
          <p:nvPr/>
        </p:nvCxnSpPr>
        <p:spPr>
          <a:xfrm>
            <a:off x="187799" y="390972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62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0696D2-8027-764D-BB65-8292F5AB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b="5391"/>
          <a:stretch/>
        </p:blipFill>
        <p:spPr>
          <a:xfrm>
            <a:off x="1684255" y="1089667"/>
            <a:ext cx="9920975" cy="51063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1A8D4B-5659-1749-8085-02DFD3408D0F}"/>
              </a:ext>
            </a:extLst>
          </p:cNvPr>
          <p:cNvSpPr txBox="1"/>
          <p:nvPr/>
        </p:nvSpPr>
        <p:spPr>
          <a:xfrm>
            <a:off x="-9525" y="3210796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8DD46-BB1E-F745-9A64-1F7D991C565E}"/>
              </a:ext>
            </a:extLst>
          </p:cNvPr>
          <p:cNvSpPr txBox="1"/>
          <p:nvPr/>
        </p:nvSpPr>
        <p:spPr>
          <a:xfrm>
            <a:off x="4362211" y="6210767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10224F-DA7B-6F44-9DEB-0CCE31208E1F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CAD857-A817-6340-AAD7-79F9E74ABA79}"/>
              </a:ext>
            </a:extLst>
          </p:cNvPr>
          <p:cNvSpPr txBox="1"/>
          <p:nvPr/>
        </p:nvSpPr>
        <p:spPr>
          <a:xfrm>
            <a:off x="230200" y="6452385"/>
            <a:ext cx="540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(CI omitted due to non-normal distribution)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C4D84A-A57E-3646-9BF5-80D9AEB7DF10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6FB89BF-AD6D-984A-BD42-4E573A3B1D2C}"/>
              </a:ext>
            </a:extLst>
          </p:cNvPr>
          <p:cNvSpPr txBox="1"/>
          <p:nvPr/>
        </p:nvSpPr>
        <p:spPr>
          <a:xfrm>
            <a:off x="6521116" y="514116"/>
            <a:ext cx="5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975734686214396237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748609 * 1303396948493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25984C6-C36F-7F40-9FC2-183F2A51B534}"/>
              </a:ext>
            </a:extLst>
          </p:cNvPr>
          <p:cNvSpPr/>
          <p:nvPr/>
        </p:nvSpPr>
        <p:spPr>
          <a:xfrm>
            <a:off x="8640453" y="5979659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160E08-54C8-9541-A6A4-8F62179BEB36}"/>
              </a:ext>
            </a:extLst>
          </p:cNvPr>
          <p:cNvSpPr txBox="1"/>
          <p:nvPr/>
        </p:nvSpPr>
        <p:spPr>
          <a:xfrm>
            <a:off x="6761744" y="793976"/>
            <a:ext cx="2225846" cy="2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B85086-11FB-3388-C56D-45B8B73D1842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7262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10224F-DA7B-6F44-9DEB-0CCE31208E1F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AFFINITY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3E7E930-69FB-174C-AB17-3AFEE893C344}"/>
              </a:ext>
            </a:extLst>
          </p:cNvPr>
          <p:cNvSpPr/>
          <p:nvPr/>
        </p:nvSpPr>
        <p:spPr>
          <a:xfrm>
            <a:off x="768443" y="2148782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43EC05-7E37-604F-9C9C-46C570277E7B}"/>
              </a:ext>
            </a:extLst>
          </p:cNvPr>
          <p:cNvSpPr txBox="1"/>
          <p:nvPr/>
        </p:nvSpPr>
        <p:spPr>
          <a:xfrm>
            <a:off x="297827" y="955269"/>
            <a:ext cx="220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rgbClr val="4F000B"/>
                </a:solidFill>
                <a:latin typeface="Montserrat" panose="02000505000000020004" pitchFamily="2" charset="77"/>
              </a:rPr>
              <a:t>CPU CORES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66583E19-00C4-8643-8238-EE71450FB87F}"/>
              </a:ext>
            </a:extLst>
          </p:cNvPr>
          <p:cNvSpPr/>
          <p:nvPr/>
        </p:nvSpPr>
        <p:spPr>
          <a:xfrm>
            <a:off x="1556048" y="2148782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CB0C07C-A537-694C-A6B5-057632100DCE}"/>
              </a:ext>
            </a:extLst>
          </p:cNvPr>
          <p:cNvSpPr/>
          <p:nvPr/>
        </p:nvSpPr>
        <p:spPr>
          <a:xfrm>
            <a:off x="768443" y="2918699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0FFD18A-CAE2-B241-8E65-0227EC6A1C62}"/>
              </a:ext>
            </a:extLst>
          </p:cNvPr>
          <p:cNvSpPr/>
          <p:nvPr/>
        </p:nvSpPr>
        <p:spPr>
          <a:xfrm>
            <a:off x="1556048" y="2918699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7FF74A-AABA-C642-B02D-C5728A18229F}"/>
              </a:ext>
            </a:extLst>
          </p:cNvPr>
          <p:cNvSpPr txBox="1"/>
          <p:nvPr/>
        </p:nvSpPr>
        <p:spPr>
          <a:xfrm>
            <a:off x="297826" y="1261680"/>
            <a:ext cx="220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WITH THREADS PER CORE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A0FDD704-DA7E-564B-94EF-E81D7E6B600C}"/>
              </a:ext>
            </a:extLst>
          </p:cNvPr>
          <p:cNvSpPr/>
          <p:nvPr/>
        </p:nvSpPr>
        <p:spPr>
          <a:xfrm>
            <a:off x="768443" y="3688680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BE1B6EE-EA86-694C-837D-4DECE89CE15D}"/>
              </a:ext>
            </a:extLst>
          </p:cNvPr>
          <p:cNvSpPr/>
          <p:nvPr/>
        </p:nvSpPr>
        <p:spPr>
          <a:xfrm>
            <a:off x="1556048" y="3688680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B5EE1468-FA42-474C-8D88-F3777358726C}"/>
              </a:ext>
            </a:extLst>
          </p:cNvPr>
          <p:cNvSpPr/>
          <p:nvPr/>
        </p:nvSpPr>
        <p:spPr>
          <a:xfrm>
            <a:off x="768443" y="4458597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5540DF23-A1C4-AE46-8D95-2A89152F788F}"/>
              </a:ext>
            </a:extLst>
          </p:cNvPr>
          <p:cNvSpPr/>
          <p:nvPr/>
        </p:nvSpPr>
        <p:spPr>
          <a:xfrm>
            <a:off x="1556048" y="4458597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FB4B20C0-4B97-F24C-874B-CB553D6E3842}"/>
              </a:ext>
            </a:extLst>
          </p:cNvPr>
          <p:cNvSpPr/>
          <p:nvPr/>
        </p:nvSpPr>
        <p:spPr>
          <a:xfrm>
            <a:off x="768443" y="5228514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10DEDDA-291F-AC4F-A680-5D74A4D76356}"/>
              </a:ext>
            </a:extLst>
          </p:cNvPr>
          <p:cNvSpPr/>
          <p:nvPr/>
        </p:nvSpPr>
        <p:spPr>
          <a:xfrm>
            <a:off x="1556048" y="5228514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083F6120-59A7-0F4C-97EB-6647E8C8CFC5}"/>
              </a:ext>
            </a:extLst>
          </p:cNvPr>
          <p:cNvSpPr/>
          <p:nvPr/>
        </p:nvSpPr>
        <p:spPr>
          <a:xfrm>
            <a:off x="768443" y="5998431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DF53EBD3-7004-7A43-8A5B-A73018E57F1A}"/>
              </a:ext>
            </a:extLst>
          </p:cNvPr>
          <p:cNvSpPr/>
          <p:nvPr/>
        </p:nvSpPr>
        <p:spPr>
          <a:xfrm>
            <a:off x="1556048" y="5998431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Chiudi con riempimento a tinta unita">
            <a:extLst>
              <a:ext uri="{FF2B5EF4-FFF2-40B4-BE49-F238E27FC236}">
                <a16:creationId xmlns:a16="http://schemas.microsoft.com/office/drawing/2014/main" id="{0BCFE204-8D13-6644-A0D9-072B51C0E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43" y="2155500"/>
            <a:ext cx="457200" cy="457200"/>
          </a:xfrm>
          <a:prstGeom prst="rect">
            <a:avLst/>
          </a:prstGeom>
        </p:spPr>
      </p:pic>
      <p:pic>
        <p:nvPicPr>
          <p:cNvPr id="45" name="Elemento grafico 44" descr="Chiudi con riempimento a tinta unita">
            <a:extLst>
              <a:ext uri="{FF2B5EF4-FFF2-40B4-BE49-F238E27FC236}">
                <a16:creationId xmlns:a16="http://schemas.microsoft.com/office/drawing/2014/main" id="{CEC65981-4D72-8746-A31B-4AFE58C16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9016" y="2149783"/>
            <a:ext cx="457200" cy="457200"/>
          </a:xfrm>
          <a:prstGeom prst="rect">
            <a:avLst/>
          </a:prstGeom>
        </p:spPr>
      </p:pic>
      <p:pic>
        <p:nvPicPr>
          <p:cNvPr id="46" name="Elemento grafico 45" descr="Chiudi con riempimento a tinta unita">
            <a:extLst>
              <a:ext uri="{FF2B5EF4-FFF2-40B4-BE49-F238E27FC236}">
                <a16:creationId xmlns:a16="http://schemas.microsoft.com/office/drawing/2014/main" id="{B35E5C02-300E-4D42-AB0D-94036817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875" y="2931355"/>
            <a:ext cx="457200" cy="457200"/>
          </a:xfrm>
          <a:prstGeom prst="rect">
            <a:avLst/>
          </a:prstGeom>
        </p:spPr>
      </p:pic>
      <p:pic>
        <p:nvPicPr>
          <p:cNvPr id="48" name="Immagine 47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985F951F-92AD-BE4F-B5C6-187C222C05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1" r="-1" b="5377"/>
          <a:stretch/>
        </p:blipFill>
        <p:spPr>
          <a:xfrm>
            <a:off x="3250068" y="1484856"/>
            <a:ext cx="8745704" cy="4497572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2F580D7-8812-DA4C-B63E-BF67E9A873DA}"/>
              </a:ext>
            </a:extLst>
          </p:cNvPr>
          <p:cNvSpPr txBox="1"/>
          <p:nvPr/>
        </p:nvSpPr>
        <p:spPr>
          <a:xfrm rot="16200000">
            <a:off x="1924234" y="3680360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88AEBB8-716A-8045-AE0B-DF517EF72DC2}"/>
              </a:ext>
            </a:extLst>
          </p:cNvPr>
          <p:cNvSpPr txBox="1"/>
          <p:nvPr/>
        </p:nvSpPr>
        <p:spPr>
          <a:xfrm>
            <a:off x="5581411" y="6126528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90C82A6-B0B8-CB45-A507-2B4879B349AA}"/>
              </a:ext>
            </a:extLst>
          </p:cNvPr>
          <p:cNvSpPr txBox="1"/>
          <p:nvPr/>
        </p:nvSpPr>
        <p:spPr>
          <a:xfrm>
            <a:off x="6520134" y="861570"/>
            <a:ext cx="220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</a:p>
        </p:txBody>
      </p:sp>
      <p:pic>
        <p:nvPicPr>
          <p:cNvPr id="52" name="Elemento grafico 51" descr="Chiudi con riempimento a tinta unita">
            <a:extLst>
              <a:ext uri="{FF2B5EF4-FFF2-40B4-BE49-F238E27FC236}">
                <a16:creationId xmlns:a16="http://schemas.microsoft.com/office/drawing/2014/main" id="{62166CDA-FA83-E544-8F6F-841E4D59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056" y="2931355"/>
            <a:ext cx="457200" cy="457200"/>
          </a:xfrm>
          <a:prstGeom prst="rect">
            <a:avLst/>
          </a:prstGeom>
        </p:spPr>
      </p:pic>
      <p:pic>
        <p:nvPicPr>
          <p:cNvPr id="53" name="Elemento grafico 52" descr="Chiudi con riempimento a tinta unita">
            <a:extLst>
              <a:ext uri="{FF2B5EF4-FFF2-40B4-BE49-F238E27FC236}">
                <a16:creationId xmlns:a16="http://schemas.microsoft.com/office/drawing/2014/main" id="{69E4FBFD-CC5E-3E48-A2E6-7AA8D4B6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43" y="3688616"/>
            <a:ext cx="457200" cy="457200"/>
          </a:xfrm>
          <a:prstGeom prst="rect">
            <a:avLst/>
          </a:prstGeom>
        </p:spPr>
      </p:pic>
      <p:pic>
        <p:nvPicPr>
          <p:cNvPr id="54" name="Elemento grafico 53" descr="Chiudi con riempimento a tinta unita">
            <a:extLst>
              <a:ext uri="{FF2B5EF4-FFF2-40B4-BE49-F238E27FC236}">
                <a16:creationId xmlns:a16="http://schemas.microsoft.com/office/drawing/2014/main" id="{5D5F0CEA-3060-B847-964D-F77CA608D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056" y="370721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23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10224F-DA7B-6F44-9DEB-0CCE31208E1F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AFFINITY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pic>
        <p:nvPicPr>
          <p:cNvPr id="48" name="Immagine 47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985F951F-92AD-BE4F-B5C6-187C222C0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" r="-1" b="5377"/>
          <a:stretch/>
        </p:blipFill>
        <p:spPr>
          <a:xfrm>
            <a:off x="4118500" y="1484856"/>
            <a:ext cx="7877271" cy="4050971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2F580D7-8812-DA4C-B63E-BF67E9A873DA}"/>
              </a:ext>
            </a:extLst>
          </p:cNvPr>
          <p:cNvSpPr txBox="1"/>
          <p:nvPr/>
        </p:nvSpPr>
        <p:spPr>
          <a:xfrm rot="16200000">
            <a:off x="2812906" y="315200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88AEBB8-716A-8045-AE0B-DF517EF72DC2}"/>
              </a:ext>
            </a:extLst>
          </p:cNvPr>
          <p:cNvSpPr txBox="1"/>
          <p:nvPr/>
        </p:nvSpPr>
        <p:spPr>
          <a:xfrm>
            <a:off x="5635199" y="567869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90C82A6-B0B8-CB45-A507-2B4879B349AA}"/>
              </a:ext>
            </a:extLst>
          </p:cNvPr>
          <p:cNvSpPr txBox="1"/>
          <p:nvPr/>
        </p:nvSpPr>
        <p:spPr>
          <a:xfrm>
            <a:off x="6814944" y="856143"/>
            <a:ext cx="220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803916A-0075-8844-A11D-1D9B1534D75E}"/>
              </a:ext>
            </a:extLst>
          </p:cNvPr>
          <p:cNvSpPr/>
          <p:nvPr/>
        </p:nvSpPr>
        <p:spPr>
          <a:xfrm>
            <a:off x="4497859" y="4981699"/>
            <a:ext cx="960872" cy="285007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12A5D2D-B81A-B340-9B2F-23B3B3A3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005" y="3739345"/>
            <a:ext cx="2858996" cy="2100929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1B52EEE-B771-8B4A-92FC-5445F9E3FBD2}"/>
              </a:ext>
            </a:extLst>
          </p:cNvPr>
          <p:cNvSpPr txBox="1"/>
          <p:nvPr/>
        </p:nvSpPr>
        <p:spPr>
          <a:xfrm>
            <a:off x="582135" y="2751614"/>
            <a:ext cx="26847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4F000B"/>
                </a:solidFill>
                <a:latin typeface="Courier" pitchFamily="2" charset="0"/>
              </a:rPr>
              <a:t>if(num </a:t>
            </a:r>
            <a:r>
              <a:rPr lang="it-IT" sz="2300" b="1">
                <a:solidFill>
                  <a:srgbClr val="4F000B"/>
                </a:solidFill>
                <a:latin typeface="Courier" pitchFamily="2" charset="0"/>
              </a:rPr>
              <a:t>%</a:t>
            </a:r>
            <a:r>
              <a:rPr lang="it-IT" sz="2000">
                <a:solidFill>
                  <a:srgbClr val="4F000B"/>
                </a:solidFill>
                <a:latin typeface="Courier" pitchFamily="2" charset="0"/>
              </a:rPr>
              <a:t> i == 0)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405BEE2-2131-F546-859D-7F45A5B173BC}"/>
              </a:ext>
            </a:extLst>
          </p:cNvPr>
          <p:cNvSpPr txBox="1"/>
          <p:nvPr/>
        </p:nvSpPr>
        <p:spPr>
          <a:xfrm>
            <a:off x="229578" y="1409947"/>
            <a:ext cx="1647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rgbClr val="4F000B"/>
                </a:solidFill>
                <a:latin typeface="Montserrat" panose="02000505000000020004" pitchFamily="2" charset="77"/>
              </a:rPr>
              <a:t>1° THREAD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2BC6CE1-9197-C948-8016-D15564FBA5A6}"/>
              </a:ext>
            </a:extLst>
          </p:cNvPr>
          <p:cNvSpPr txBox="1"/>
          <p:nvPr/>
        </p:nvSpPr>
        <p:spPr>
          <a:xfrm>
            <a:off x="2000599" y="1409947"/>
            <a:ext cx="1647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rgbClr val="4F000B"/>
                </a:solidFill>
                <a:latin typeface="Montserrat" panose="02000505000000020004" pitchFamily="2" charset="77"/>
              </a:rPr>
              <a:t>2° THREAD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D7C2156-EA8A-0441-91A3-6C706661FFA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53290" y="1810057"/>
            <a:ext cx="692425" cy="941557"/>
          </a:xfrm>
          <a:prstGeom prst="straightConnector1">
            <a:avLst/>
          </a:prstGeom>
          <a:ln w="38100" cap="rnd">
            <a:solidFill>
              <a:srgbClr val="4F000B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DE57E67-F106-7A4B-967C-AB7808C09315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084435" y="1810057"/>
            <a:ext cx="739876" cy="941557"/>
          </a:xfrm>
          <a:prstGeom prst="straightConnector1">
            <a:avLst/>
          </a:prstGeom>
          <a:ln w="38100" cap="rnd">
            <a:solidFill>
              <a:srgbClr val="4F000B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66F8A86E-7739-8143-B3A3-63898FE3AD0B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1924503" y="3197890"/>
            <a:ext cx="1" cy="541455"/>
          </a:xfrm>
          <a:prstGeom prst="straightConnector1">
            <a:avLst/>
          </a:prstGeom>
          <a:ln w="38100" cap="rnd">
            <a:solidFill>
              <a:srgbClr val="4F000B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94868321-A42C-B640-A98C-9C386845F7EF}"/>
              </a:ext>
            </a:extLst>
          </p:cNvPr>
          <p:cNvCxnSpPr>
            <a:cxnSpLocks/>
          </p:cNvCxnSpPr>
          <p:nvPr/>
        </p:nvCxnSpPr>
        <p:spPr>
          <a:xfrm flipH="1">
            <a:off x="1877002" y="5840274"/>
            <a:ext cx="1" cy="587621"/>
          </a:xfrm>
          <a:prstGeom prst="straightConnector1">
            <a:avLst/>
          </a:prstGeom>
          <a:ln w="38100" cap="rnd">
            <a:solidFill>
              <a:srgbClr val="4F000B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66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10224F-DA7B-6F44-9DEB-0CCE31208E1F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AFFINITY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3E7E930-69FB-174C-AB17-3AFEE893C344}"/>
              </a:ext>
            </a:extLst>
          </p:cNvPr>
          <p:cNvSpPr/>
          <p:nvPr/>
        </p:nvSpPr>
        <p:spPr>
          <a:xfrm>
            <a:off x="768443" y="2148782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43EC05-7E37-604F-9C9C-46C570277E7B}"/>
              </a:ext>
            </a:extLst>
          </p:cNvPr>
          <p:cNvSpPr txBox="1"/>
          <p:nvPr/>
        </p:nvSpPr>
        <p:spPr>
          <a:xfrm>
            <a:off x="297827" y="955269"/>
            <a:ext cx="220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rgbClr val="4F000B"/>
                </a:solidFill>
                <a:latin typeface="Montserrat" panose="02000505000000020004" pitchFamily="2" charset="77"/>
              </a:rPr>
              <a:t>CPU CORES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66583E19-00C4-8643-8238-EE71450FB87F}"/>
              </a:ext>
            </a:extLst>
          </p:cNvPr>
          <p:cNvSpPr/>
          <p:nvPr/>
        </p:nvSpPr>
        <p:spPr>
          <a:xfrm>
            <a:off x="1556048" y="2148782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CB0C07C-A537-694C-A6B5-057632100DCE}"/>
              </a:ext>
            </a:extLst>
          </p:cNvPr>
          <p:cNvSpPr/>
          <p:nvPr/>
        </p:nvSpPr>
        <p:spPr>
          <a:xfrm>
            <a:off x="768443" y="2918699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0FFD18A-CAE2-B241-8E65-0227EC6A1C62}"/>
              </a:ext>
            </a:extLst>
          </p:cNvPr>
          <p:cNvSpPr/>
          <p:nvPr/>
        </p:nvSpPr>
        <p:spPr>
          <a:xfrm>
            <a:off x="1556048" y="2918699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7FF74A-AABA-C642-B02D-C5728A18229F}"/>
              </a:ext>
            </a:extLst>
          </p:cNvPr>
          <p:cNvSpPr txBox="1"/>
          <p:nvPr/>
        </p:nvSpPr>
        <p:spPr>
          <a:xfrm>
            <a:off x="297826" y="1261680"/>
            <a:ext cx="220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WITH THREADS PER CORE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A0FDD704-DA7E-564B-94EF-E81D7E6B600C}"/>
              </a:ext>
            </a:extLst>
          </p:cNvPr>
          <p:cNvSpPr/>
          <p:nvPr/>
        </p:nvSpPr>
        <p:spPr>
          <a:xfrm>
            <a:off x="768443" y="3688680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BE1B6EE-EA86-694C-837D-4DECE89CE15D}"/>
              </a:ext>
            </a:extLst>
          </p:cNvPr>
          <p:cNvSpPr/>
          <p:nvPr/>
        </p:nvSpPr>
        <p:spPr>
          <a:xfrm>
            <a:off x="1556048" y="3688680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B5EE1468-FA42-474C-8D88-F3777358726C}"/>
              </a:ext>
            </a:extLst>
          </p:cNvPr>
          <p:cNvSpPr/>
          <p:nvPr/>
        </p:nvSpPr>
        <p:spPr>
          <a:xfrm>
            <a:off x="768443" y="4458597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5540DF23-A1C4-AE46-8D95-2A89152F788F}"/>
              </a:ext>
            </a:extLst>
          </p:cNvPr>
          <p:cNvSpPr/>
          <p:nvPr/>
        </p:nvSpPr>
        <p:spPr>
          <a:xfrm>
            <a:off x="1556048" y="4458597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FB4B20C0-4B97-F24C-874B-CB553D6E3842}"/>
              </a:ext>
            </a:extLst>
          </p:cNvPr>
          <p:cNvSpPr/>
          <p:nvPr/>
        </p:nvSpPr>
        <p:spPr>
          <a:xfrm>
            <a:off x="768443" y="5228514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10DEDDA-291F-AC4F-A680-5D74A4D76356}"/>
              </a:ext>
            </a:extLst>
          </p:cNvPr>
          <p:cNvSpPr/>
          <p:nvPr/>
        </p:nvSpPr>
        <p:spPr>
          <a:xfrm>
            <a:off x="1556048" y="5228514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083F6120-59A7-0F4C-97EB-6647E8C8CFC5}"/>
              </a:ext>
            </a:extLst>
          </p:cNvPr>
          <p:cNvSpPr/>
          <p:nvPr/>
        </p:nvSpPr>
        <p:spPr>
          <a:xfrm>
            <a:off x="768443" y="5998431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DF53EBD3-7004-7A43-8A5B-A73018E57F1A}"/>
              </a:ext>
            </a:extLst>
          </p:cNvPr>
          <p:cNvSpPr/>
          <p:nvPr/>
        </p:nvSpPr>
        <p:spPr>
          <a:xfrm>
            <a:off x="1556048" y="5998431"/>
            <a:ext cx="439387" cy="451262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Elemento grafico 28" descr="Chiudi con riempimento a tinta unita">
            <a:extLst>
              <a:ext uri="{FF2B5EF4-FFF2-40B4-BE49-F238E27FC236}">
                <a16:creationId xmlns:a16="http://schemas.microsoft.com/office/drawing/2014/main" id="{B8345097-3C4C-BF4E-964E-8D3C9487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875" y="2931355"/>
            <a:ext cx="457200" cy="457200"/>
          </a:xfrm>
          <a:prstGeom prst="rect">
            <a:avLst/>
          </a:prstGeom>
        </p:spPr>
      </p:pic>
      <p:pic>
        <p:nvPicPr>
          <p:cNvPr id="30" name="Elemento grafico 29" descr="Chiudi con riempimento a tinta unita">
            <a:extLst>
              <a:ext uri="{FF2B5EF4-FFF2-40B4-BE49-F238E27FC236}">
                <a16:creationId xmlns:a16="http://schemas.microsoft.com/office/drawing/2014/main" id="{48E76877-B0D0-C64C-831C-D80FA798D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875" y="2173472"/>
            <a:ext cx="457200" cy="457200"/>
          </a:xfrm>
          <a:prstGeom prst="rect">
            <a:avLst/>
          </a:prstGeom>
        </p:spPr>
      </p:pic>
      <p:pic>
        <p:nvPicPr>
          <p:cNvPr id="31" name="Elemento grafico 30" descr="Chiudi con riempimento a tinta unita">
            <a:extLst>
              <a:ext uri="{FF2B5EF4-FFF2-40B4-BE49-F238E27FC236}">
                <a16:creationId xmlns:a16="http://schemas.microsoft.com/office/drawing/2014/main" id="{44BF36A4-14C6-DF40-8907-0107917E6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561" y="3708968"/>
            <a:ext cx="457200" cy="457200"/>
          </a:xfrm>
          <a:prstGeom prst="rect">
            <a:avLst/>
          </a:prstGeom>
        </p:spPr>
      </p:pic>
      <p:pic>
        <p:nvPicPr>
          <p:cNvPr id="6" name="Immagine 5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AD6609EE-5EB6-B147-93BE-9A4BCAF15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1" b="5247"/>
          <a:stretch/>
        </p:blipFill>
        <p:spPr>
          <a:xfrm>
            <a:off x="3186744" y="1476901"/>
            <a:ext cx="8774800" cy="4519529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D666451-F716-0F4A-ABB5-8F18B6A7B05A}"/>
              </a:ext>
            </a:extLst>
          </p:cNvPr>
          <p:cNvSpPr txBox="1"/>
          <p:nvPr/>
        </p:nvSpPr>
        <p:spPr>
          <a:xfrm>
            <a:off x="6520134" y="861570"/>
            <a:ext cx="220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02B8473-3E1F-634C-9BF2-7C1F22DD66B9}"/>
              </a:ext>
            </a:extLst>
          </p:cNvPr>
          <p:cNvSpPr txBox="1"/>
          <p:nvPr/>
        </p:nvSpPr>
        <p:spPr>
          <a:xfrm rot="16200000">
            <a:off x="1924234" y="3680360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48A12C3-96BA-204B-865A-84230F9514B2}"/>
              </a:ext>
            </a:extLst>
          </p:cNvPr>
          <p:cNvSpPr txBox="1"/>
          <p:nvPr/>
        </p:nvSpPr>
        <p:spPr>
          <a:xfrm>
            <a:off x="5581411" y="6126528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pic>
        <p:nvPicPr>
          <p:cNvPr id="35" name="Elemento grafico 34" descr="Chiudi con riempimento a tinta unita">
            <a:extLst>
              <a:ext uri="{FF2B5EF4-FFF2-40B4-BE49-F238E27FC236}">
                <a16:creationId xmlns:a16="http://schemas.microsoft.com/office/drawing/2014/main" id="{C0F45455-4647-0D4D-A976-2D7FD4DE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875" y="4466851"/>
            <a:ext cx="457200" cy="457200"/>
          </a:xfrm>
          <a:prstGeom prst="rect">
            <a:avLst/>
          </a:prstGeom>
        </p:spPr>
      </p:pic>
      <p:pic>
        <p:nvPicPr>
          <p:cNvPr id="36" name="Elemento grafico 35" descr="Chiudi con riempimento a tinta unita">
            <a:extLst>
              <a:ext uri="{FF2B5EF4-FFF2-40B4-BE49-F238E27FC236}">
                <a16:creationId xmlns:a16="http://schemas.microsoft.com/office/drawing/2014/main" id="{021F09BB-FF62-424B-8139-F20EBA007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43" y="5224734"/>
            <a:ext cx="457200" cy="457200"/>
          </a:xfrm>
          <a:prstGeom prst="rect">
            <a:avLst/>
          </a:prstGeom>
        </p:spPr>
      </p:pic>
      <p:pic>
        <p:nvPicPr>
          <p:cNvPr id="37" name="Elemento grafico 36" descr="Chiudi con riempimento a tinta unita">
            <a:extLst>
              <a:ext uri="{FF2B5EF4-FFF2-40B4-BE49-F238E27FC236}">
                <a16:creationId xmlns:a16="http://schemas.microsoft.com/office/drawing/2014/main" id="{913F7E23-A849-1543-95DA-A6FC9F764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43" y="59954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98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F12E5B0-C03A-A8FD-922A-E10A827963FB}"/>
              </a:ext>
            </a:extLst>
          </p:cNvPr>
          <p:cNvSpPr txBox="1"/>
          <p:nvPr/>
        </p:nvSpPr>
        <p:spPr>
          <a:xfrm>
            <a:off x="10133990" y="6180385"/>
            <a:ext cx="188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#THREADS :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12</a:t>
            </a:r>
          </a:p>
        </p:txBody>
      </p: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39AF59AD-8BE6-834C-07D3-FB1146CFA2C5}"/>
              </a:ext>
            </a:extLst>
          </p:cNvPr>
          <p:cNvGrpSpPr/>
          <p:nvPr/>
        </p:nvGrpSpPr>
        <p:grpSpPr>
          <a:xfrm>
            <a:off x="514350" y="290476"/>
            <a:ext cx="10149144" cy="1504177"/>
            <a:chOff x="581016" y="1300126"/>
            <a:chExt cx="10149144" cy="1504177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AD0BDD90-2378-D854-3393-277900CDF3E2}"/>
                </a:ext>
              </a:extLst>
            </p:cNvPr>
            <p:cNvGrpSpPr/>
            <p:nvPr/>
          </p:nvGrpSpPr>
          <p:grpSpPr>
            <a:xfrm>
              <a:off x="3984314" y="1509296"/>
              <a:ext cx="6745846" cy="1117521"/>
              <a:chOff x="4265249" y="2175483"/>
              <a:chExt cx="6745846" cy="1117521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72580D7C-DFA8-B042-CE54-FD4CBE4C219B}"/>
                  </a:ext>
                </a:extLst>
              </p:cNvPr>
              <p:cNvGrpSpPr/>
              <p:nvPr/>
            </p:nvGrpSpPr>
            <p:grpSpPr>
              <a:xfrm>
                <a:off x="4265249" y="2175483"/>
                <a:ext cx="4290151" cy="1117521"/>
                <a:chOff x="2597704" y="4600661"/>
                <a:chExt cx="4290151" cy="1117521"/>
              </a:xfrm>
            </p:grpSpPr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B890673A-2386-F7DC-182A-1378CA3B66A0}"/>
                    </a:ext>
                  </a:extLst>
                </p:cNvPr>
                <p:cNvSpPr txBox="1"/>
                <p:nvPr/>
              </p:nvSpPr>
              <p:spPr>
                <a:xfrm>
                  <a:off x="3452906" y="4785327"/>
                  <a:ext cx="2579748" cy="7232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1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568340</a:t>
                  </a:r>
                  <a:endParaRPr lang="it-IT" sz="41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5784461C-5FE8-F7D4-FBCE-3A64C8E28A84}"/>
                    </a:ext>
                  </a:extLst>
                </p:cNvPr>
                <p:cNvSpPr txBox="1"/>
                <p:nvPr/>
              </p:nvSpPr>
              <p:spPr>
                <a:xfrm>
                  <a:off x="3389559" y="4600661"/>
                  <a:ext cx="27064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EXECUTION TIME</a:t>
                  </a:r>
                  <a:endParaRPr lang="it-IT" sz="20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A14809-9E41-DB4D-E26D-50CDE37ACD9E}"/>
                    </a:ext>
                  </a:extLst>
                </p:cNvPr>
                <p:cNvSpPr txBox="1"/>
                <p:nvPr/>
              </p:nvSpPr>
              <p:spPr>
                <a:xfrm>
                  <a:off x="2597704" y="5318072"/>
                  <a:ext cx="4290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MILLISECONDS</a:t>
                  </a:r>
                  <a:endParaRPr lang="it-IT" sz="25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F2DD3A8-1EF5-0FEB-D268-A9689584EF5E}"/>
                  </a:ext>
                </a:extLst>
              </p:cNvPr>
              <p:cNvSpPr txBox="1"/>
              <p:nvPr/>
            </p:nvSpPr>
            <p:spPr>
              <a:xfrm>
                <a:off x="7830797" y="2411079"/>
                <a:ext cx="932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≈</a:t>
                </a:r>
              </a:p>
            </p:txBody>
          </p:sp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919B1031-A91C-9D33-70B6-01A96A53103A}"/>
                  </a:ext>
                </a:extLst>
              </p:cNvPr>
              <p:cNvGrpSpPr/>
              <p:nvPr/>
            </p:nvGrpSpPr>
            <p:grpSpPr>
              <a:xfrm>
                <a:off x="8534341" y="2271113"/>
                <a:ext cx="2476754" cy="926261"/>
                <a:chOff x="3800988" y="4607642"/>
                <a:chExt cx="2476754" cy="926261"/>
              </a:xfrm>
            </p:grpSpPr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861E5E6C-B63F-0E27-F536-3F3B051ECD5F}"/>
                    </a:ext>
                  </a:extLst>
                </p:cNvPr>
                <p:cNvSpPr txBox="1"/>
                <p:nvPr/>
              </p:nvSpPr>
              <p:spPr>
                <a:xfrm>
                  <a:off x="3814697" y="4607642"/>
                  <a:ext cx="1576453" cy="7232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1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9</a:t>
                  </a:r>
                  <a:endParaRPr lang="it-IT" sz="41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09BF256D-9567-FF53-25CB-BD1C7E86E1ED}"/>
                    </a:ext>
                  </a:extLst>
                </p:cNvPr>
                <p:cNvSpPr txBox="1"/>
                <p:nvPr/>
              </p:nvSpPr>
              <p:spPr>
                <a:xfrm>
                  <a:off x="3800988" y="5133793"/>
                  <a:ext cx="24767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MINUTES</a:t>
                  </a:r>
                  <a:endParaRPr lang="it-IT" sz="25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</p:grp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06E282E-58C2-2715-0467-0315C30E0DD0}"/>
                </a:ext>
              </a:extLst>
            </p:cNvPr>
            <p:cNvSpPr txBox="1"/>
            <p:nvPr/>
          </p:nvSpPr>
          <p:spPr>
            <a:xfrm>
              <a:off x="581016" y="1852159"/>
              <a:ext cx="3055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FIRST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 VERSION</a:t>
              </a:r>
              <a:endParaRPr lang="it-IT" sz="24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7C4F4CE8-8B3B-5694-AF8E-FAE98C4A4F58}"/>
                </a:ext>
              </a:extLst>
            </p:cNvPr>
            <p:cNvCxnSpPr>
              <a:cxnSpLocks/>
            </p:cNvCxnSpPr>
            <p:nvPr/>
          </p:nvCxnSpPr>
          <p:spPr>
            <a:xfrm>
              <a:off x="3984314" y="1300126"/>
              <a:ext cx="0" cy="150417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01CB5903-A9BF-4C75-50B6-68D64806E291}"/>
              </a:ext>
            </a:extLst>
          </p:cNvPr>
          <p:cNvGrpSpPr/>
          <p:nvPr/>
        </p:nvGrpSpPr>
        <p:grpSpPr>
          <a:xfrm>
            <a:off x="515470" y="2260941"/>
            <a:ext cx="10148024" cy="2129458"/>
            <a:chOff x="515470" y="3203916"/>
            <a:chExt cx="10148024" cy="2129458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B3A6AFC-0830-1AFC-5695-BBA58192DC9B}"/>
                </a:ext>
              </a:extLst>
            </p:cNvPr>
            <p:cNvGrpSpPr/>
            <p:nvPr/>
          </p:nvGrpSpPr>
          <p:grpSpPr>
            <a:xfrm>
              <a:off x="3941400" y="3203916"/>
              <a:ext cx="4290151" cy="2035410"/>
              <a:chOff x="1824422" y="3410161"/>
              <a:chExt cx="4290151" cy="2035410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D2D4DD2-456F-F658-BC70-5CF18B1E00BF}"/>
                  </a:ext>
                </a:extLst>
              </p:cNvPr>
              <p:cNvSpPr txBox="1"/>
              <p:nvPr/>
            </p:nvSpPr>
            <p:spPr>
              <a:xfrm>
                <a:off x="2425638" y="3928660"/>
                <a:ext cx="257974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800" b="1">
                    <a:solidFill>
                      <a:schemeClr val="bg1">
                        <a:lumMod val="95000"/>
                      </a:schemeClr>
                    </a:solidFill>
                    <a:latin typeface="Montserrat" panose="02000505000000020004" pitchFamily="2" charset="77"/>
                  </a:rPr>
                  <a:t>211</a:t>
                </a:r>
                <a:endParaRPr lang="it-IT" sz="4100">
                  <a:solidFill>
                    <a:schemeClr val="bg1">
                      <a:lumMod val="95000"/>
                    </a:schemeClr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5C9A3D3-9C64-CF2D-DC2B-3264B6FEAF30}"/>
                  </a:ext>
                </a:extLst>
              </p:cNvPr>
              <p:cNvSpPr txBox="1"/>
              <p:nvPr/>
            </p:nvSpPr>
            <p:spPr>
              <a:xfrm>
                <a:off x="1824422" y="5045461"/>
                <a:ext cx="4290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>
                        <a:lumMod val="95000"/>
                      </a:schemeClr>
                    </a:solidFill>
                    <a:latin typeface="Montserrat" panose="02000505000000020004" pitchFamily="2" charset="77"/>
                  </a:rPr>
                  <a:t>MILLISECONDS</a:t>
                </a:r>
                <a:endParaRPr lang="it-IT" sz="2500">
                  <a:solidFill>
                    <a:schemeClr val="bg1">
                      <a:lumMod val="95000"/>
                    </a:schemeClr>
                  </a:solidFill>
                  <a:latin typeface="Montserrat" panose="02000505000000020004" pitchFamily="2" charset="77"/>
                </a:endParaRPr>
              </a:p>
            </p:txBody>
          </p:sp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D2FC55FE-A892-9B12-C55B-4837B43B4DB7}"/>
                  </a:ext>
                </a:extLst>
              </p:cNvPr>
              <p:cNvGrpSpPr/>
              <p:nvPr/>
            </p:nvGrpSpPr>
            <p:grpSpPr>
              <a:xfrm>
                <a:off x="2305143" y="3410161"/>
                <a:ext cx="3492861" cy="866248"/>
                <a:chOff x="2823452" y="4492125"/>
                <a:chExt cx="3492861" cy="866248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A949C31-ADEA-1F0F-CAA2-FDB398F0BF3C}"/>
                    </a:ext>
                  </a:extLst>
                </p:cNvPr>
                <p:cNvSpPr txBox="1"/>
                <p:nvPr/>
              </p:nvSpPr>
              <p:spPr>
                <a:xfrm>
                  <a:off x="2823452" y="4958263"/>
                  <a:ext cx="34928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95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EXECUTION TIME</a:t>
                  </a:r>
                </a:p>
              </p:txBody>
            </p:sp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0C0638B-6DB6-A5F8-6C57-96F75D597C72}"/>
                    </a:ext>
                  </a:extLst>
                </p:cNvPr>
                <p:cNvSpPr txBox="1"/>
                <p:nvPr/>
              </p:nvSpPr>
              <p:spPr>
                <a:xfrm>
                  <a:off x="4562263" y="4576763"/>
                  <a:ext cx="132542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5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(OVER 30 ITERATIONS)</a:t>
                  </a:r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EF67B33E-C0DF-6C45-183E-DAE6FE7B30A3}"/>
                    </a:ext>
                  </a:extLst>
                </p:cNvPr>
                <p:cNvSpPr txBox="1"/>
                <p:nvPr/>
              </p:nvSpPr>
              <p:spPr>
                <a:xfrm>
                  <a:off x="3212247" y="4492125"/>
                  <a:ext cx="16297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36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MAX</a:t>
                  </a:r>
                  <a:endParaRPr lang="it-IT" sz="20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</p:grp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8DCD0704-4E74-5F0C-3714-5F901BF80984}"/>
                </a:ext>
              </a:extLst>
            </p:cNvPr>
            <p:cNvSpPr txBox="1"/>
            <p:nvPr/>
          </p:nvSpPr>
          <p:spPr>
            <a:xfrm>
              <a:off x="515470" y="4064343"/>
              <a:ext cx="3090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OPTIMIZED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 VERSION</a:t>
              </a:r>
              <a:endParaRPr lang="it-IT" sz="24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C7BE8A49-4671-E2B9-6A35-78FEBEDF9C3F}"/>
                </a:ext>
              </a:extLst>
            </p:cNvPr>
            <p:cNvCxnSpPr>
              <a:cxnSpLocks/>
            </p:cNvCxnSpPr>
            <p:nvPr/>
          </p:nvCxnSpPr>
          <p:spPr>
            <a:xfrm>
              <a:off x="3917648" y="3203916"/>
              <a:ext cx="0" cy="212945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0101D37E-32A6-2EEA-4AF8-C9FA991F5E30}"/>
                </a:ext>
              </a:extLst>
            </p:cNvPr>
            <p:cNvGrpSpPr/>
            <p:nvPr/>
          </p:nvGrpSpPr>
          <p:grpSpPr>
            <a:xfrm>
              <a:off x="8181399" y="4060982"/>
              <a:ext cx="2482095" cy="926261"/>
              <a:chOff x="8007649" y="3795733"/>
              <a:chExt cx="2482095" cy="926261"/>
            </a:xfrm>
          </p:grpSpPr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E5B75698-4986-DBFF-1DAF-4A3B38618092}"/>
                  </a:ext>
                </a:extLst>
              </p:cNvPr>
              <p:cNvSpPr txBox="1"/>
              <p:nvPr/>
            </p:nvSpPr>
            <p:spPr>
              <a:xfrm>
                <a:off x="8007649" y="3795733"/>
                <a:ext cx="1576453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1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</a:t>
                </a:r>
                <a:endParaRPr lang="it-IT" sz="41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77A0564-2091-AAEF-4676-FCC312DC9976}"/>
                  </a:ext>
                </a:extLst>
              </p:cNvPr>
              <p:cNvSpPr txBox="1"/>
              <p:nvPr/>
            </p:nvSpPr>
            <p:spPr>
              <a:xfrm>
                <a:off x="8012990" y="4321884"/>
                <a:ext cx="2476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SECOND</a:t>
                </a:r>
                <a:endParaRPr lang="it-IT" sz="25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F57B9302-789D-3990-EB7B-CC2334C0439A}"/>
                </a:ext>
              </a:extLst>
            </p:cNvPr>
            <p:cNvSpPr txBox="1"/>
            <p:nvPr/>
          </p:nvSpPr>
          <p:spPr>
            <a:xfrm>
              <a:off x="7433727" y="4122250"/>
              <a:ext cx="1031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B5641D82-AE6C-BF28-F46C-D6FFA602DFCE}"/>
              </a:ext>
            </a:extLst>
          </p:cNvPr>
          <p:cNvGrpSpPr/>
          <p:nvPr/>
        </p:nvGrpSpPr>
        <p:grpSpPr>
          <a:xfrm>
            <a:off x="4331448" y="4878198"/>
            <a:ext cx="3529104" cy="1471464"/>
            <a:chOff x="4492797" y="5173473"/>
            <a:chExt cx="3529104" cy="1471464"/>
          </a:xfrm>
        </p:grpSpPr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B19F4B19-9971-44C6-8CB8-22B22A91A550}"/>
                </a:ext>
              </a:extLst>
            </p:cNvPr>
            <p:cNvSpPr txBox="1"/>
            <p:nvPr/>
          </p:nvSpPr>
          <p:spPr>
            <a:xfrm>
              <a:off x="4492797" y="5967829"/>
              <a:ext cx="33362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800">
                  <a:solidFill>
                    <a:schemeClr val="bg1"/>
                  </a:solidFill>
                  <a:latin typeface="Montserrat" panose="02000505000000020004" pitchFamily="2" charset="77"/>
                </a:rPr>
                <a:t>SPEED-UP</a:t>
              </a:r>
            </a:p>
          </p:txBody>
        </p:sp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CC27E777-676D-9CCF-1362-9D013C80633A}"/>
                </a:ext>
              </a:extLst>
            </p:cNvPr>
            <p:cNvGrpSpPr/>
            <p:nvPr/>
          </p:nvGrpSpPr>
          <p:grpSpPr>
            <a:xfrm>
              <a:off x="4685631" y="5173473"/>
              <a:ext cx="3336270" cy="1107996"/>
              <a:chOff x="4657477" y="5133870"/>
              <a:chExt cx="3336270" cy="1107996"/>
            </a:xfrm>
          </p:grpSpPr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757A50B-BF1C-234A-114B-9F1B907CD56E}"/>
                  </a:ext>
                </a:extLst>
              </p:cNvPr>
              <p:cNvSpPr txBox="1"/>
              <p:nvPr/>
            </p:nvSpPr>
            <p:spPr>
              <a:xfrm>
                <a:off x="4657477" y="5133870"/>
                <a:ext cx="333627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66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2500</a:t>
                </a:r>
                <a:endParaRPr lang="it-IT" sz="2400" b="1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6941320-74D1-C647-B924-5FE5AFAC3176}"/>
                  </a:ext>
                </a:extLst>
              </p:cNvPr>
              <p:cNvSpPr txBox="1"/>
              <p:nvPr/>
            </p:nvSpPr>
            <p:spPr>
              <a:xfrm>
                <a:off x="4772850" y="5299486"/>
                <a:ext cx="373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5400" b="1">
                    <a:solidFill>
                      <a:srgbClr val="FF9B54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4571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1A8D4B-5659-1749-8085-02DFD3408D0F}"/>
              </a:ext>
            </a:extLst>
          </p:cNvPr>
          <p:cNvSpPr txBox="1"/>
          <p:nvPr/>
        </p:nvSpPr>
        <p:spPr>
          <a:xfrm>
            <a:off x="9525" y="339177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8DD46-BB1E-F745-9A64-1F7D991C565E}"/>
              </a:ext>
            </a:extLst>
          </p:cNvPr>
          <p:cNvSpPr txBox="1"/>
          <p:nvPr/>
        </p:nvSpPr>
        <p:spPr>
          <a:xfrm>
            <a:off x="4362211" y="639174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C97FCE-2FAE-4849-A917-C495E67F9252}"/>
              </a:ext>
            </a:extLst>
          </p:cNvPr>
          <p:cNvSpPr txBox="1"/>
          <p:nvPr/>
        </p:nvSpPr>
        <p:spPr>
          <a:xfrm>
            <a:off x="8001000" y="1161764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16 DIGITS</a:t>
            </a:r>
            <a:r>
              <a:rPr lang="it-IT" sz="1300" b="1">
                <a:solidFill>
                  <a:srgbClr val="FF9B54"/>
                </a:solidFill>
                <a:latin typeface="Montserrat" panose="02000505000000020004" pitchFamily="2" charset="77"/>
              </a:rPr>
              <a:t>  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3934686214396237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62E2F3-10AC-6044-B69E-5C01ADBBB9AE}"/>
              </a:ext>
            </a:extLst>
          </p:cNvPr>
          <p:cNvSpPr txBox="1"/>
          <p:nvPr/>
        </p:nvSpPr>
        <p:spPr>
          <a:xfrm>
            <a:off x="8001000" y="841704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4F000B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551C6-DE90-EA43-9159-56AF4B9458F8}"/>
              </a:ext>
            </a:extLst>
          </p:cNvPr>
          <p:cNvSpPr txBox="1"/>
          <p:nvPr/>
        </p:nvSpPr>
        <p:spPr>
          <a:xfrm>
            <a:off x="7258051" y="501588"/>
            <a:ext cx="46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CE4257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rgbClr val="CE4257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rgbClr val="CE4257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3BFA15-5CF1-9E40-A90E-715EE33B9720}"/>
              </a:ext>
            </a:extLst>
          </p:cNvPr>
          <p:cNvSpPr txBox="1"/>
          <p:nvPr/>
        </p:nvSpPr>
        <p:spPr>
          <a:xfrm>
            <a:off x="9672109" y="196545"/>
            <a:ext cx="22400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F9B5FBC-2272-0D48-8712-3E1E9A2AD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" b="5405"/>
          <a:stretch/>
        </p:blipFill>
        <p:spPr>
          <a:xfrm>
            <a:off x="1914524" y="1548911"/>
            <a:ext cx="9426645" cy="4771980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B0DB591-6BDB-F24F-8084-4CD0E91D9F37}"/>
              </a:ext>
            </a:extLst>
          </p:cNvPr>
          <p:cNvSpPr/>
          <p:nvPr/>
        </p:nvSpPr>
        <p:spPr>
          <a:xfrm>
            <a:off x="8598080" y="6123976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5B7469-EC69-990E-0D0D-3865B3E1DEAB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D7CF59-7C24-BDF2-0743-3ACEB34DCD43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761B4-8A56-CE2F-2F0E-3E9C597AAE8D}"/>
              </a:ext>
            </a:extLst>
          </p:cNvPr>
          <p:cNvSpPr txBox="1"/>
          <p:nvPr/>
        </p:nvSpPr>
        <p:spPr>
          <a:xfrm>
            <a:off x="2907072" y="267288"/>
            <a:ext cx="456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- SCALABILITY</a:t>
            </a:r>
          </a:p>
        </p:txBody>
      </p:sp>
    </p:spTree>
    <p:extLst>
      <p:ext uri="{BB962C8B-B14F-4D97-AF65-F5344CB8AC3E}">
        <p14:creationId xmlns:p14="http://schemas.microsoft.com/office/powerpoint/2010/main" val="913182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1A8D4B-5659-1749-8085-02DFD3408D0F}"/>
              </a:ext>
            </a:extLst>
          </p:cNvPr>
          <p:cNvSpPr txBox="1"/>
          <p:nvPr/>
        </p:nvSpPr>
        <p:spPr>
          <a:xfrm>
            <a:off x="88083" y="3311676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8DD46-BB1E-F745-9A64-1F7D991C565E}"/>
              </a:ext>
            </a:extLst>
          </p:cNvPr>
          <p:cNvSpPr txBox="1"/>
          <p:nvPr/>
        </p:nvSpPr>
        <p:spPr>
          <a:xfrm>
            <a:off x="4014052" y="629080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CAD857-A817-6340-AAD7-79F9E74ABA79}"/>
              </a:ext>
            </a:extLst>
          </p:cNvPr>
          <p:cNvSpPr txBox="1"/>
          <p:nvPr/>
        </p:nvSpPr>
        <p:spPr>
          <a:xfrm>
            <a:off x="201145" y="6433356"/>
            <a:ext cx="540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(CI omitted due to non-normal distribution)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B0DB591-6BDB-F24F-8084-4CD0E91D9F37}"/>
              </a:ext>
            </a:extLst>
          </p:cNvPr>
          <p:cNvSpPr/>
          <p:nvPr/>
        </p:nvSpPr>
        <p:spPr>
          <a:xfrm>
            <a:off x="8255439" y="5938842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06903A-70B1-DF2D-BED3-78DA61A30D45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5861F2-B6BC-4072-CB9B-D35A561D1A1F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128453B-BE13-228E-5A35-2C88B0651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" b="5334"/>
          <a:stretch/>
        </p:blipFill>
        <p:spPr>
          <a:xfrm>
            <a:off x="1746552" y="1481268"/>
            <a:ext cx="9100065" cy="4768812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DF973C-CB96-8C3C-A3FA-3F927D07178C}"/>
              </a:ext>
            </a:extLst>
          </p:cNvPr>
          <p:cNvSpPr txBox="1"/>
          <p:nvPr/>
        </p:nvSpPr>
        <p:spPr>
          <a:xfrm>
            <a:off x="1398408" y="261230"/>
            <a:ext cx="456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>
                <a:solidFill>
                  <a:srgbClr val="4F000B"/>
                </a:solidFill>
                <a:latin typeface="Montserrat" panose="02000505000000020004" pitchFamily="2" charset="77"/>
              </a:rPr>
              <a:t>- SCALABILITY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C8789040-C72A-4F4C-8956-6A15F6DDF4EF}"/>
              </a:ext>
            </a:extLst>
          </p:cNvPr>
          <p:cNvSpPr/>
          <p:nvPr/>
        </p:nvSpPr>
        <p:spPr>
          <a:xfrm>
            <a:off x="8113361" y="6039620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9AC3AAF-5E24-E941-962D-A01BD88F27D2}"/>
              </a:ext>
            </a:extLst>
          </p:cNvPr>
          <p:cNvSpPr txBox="1"/>
          <p:nvPr/>
        </p:nvSpPr>
        <p:spPr>
          <a:xfrm>
            <a:off x="8001000" y="1161764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16 DIGITS</a:t>
            </a:r>
            <a:r>
              <a:rPr lang="it-IT" sz="1300" b="1">
                <a:solidFill>
                  <a:srgbClr val="FF9B54"/>
                </a:solidFill>
                <a:latin typeface="Montserrat" panose="02000505000000020004" pitchFamily="2" charset="77"/>
              </a:rPr>
              <a:t>  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3934686214396237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BEC5019-532E-4765-1194-4A8DE5C36BE9}"/>
              </a:ext>
            </a:extLst>
          </p:cNvPr>
          <p:cNvSpPr txBox="1"/>
          <p:nvPr/>
        </p:nvSpPr>
        <p:spPr>
          <a:xfrm>
            <a:off x="8001000" y="841704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4F000B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0DCEBFC-8DC8-2377-01DF-DBD26E9ECD5C}"/>
              </a:ext>
            </a:extLst>
          </p:cNvPr>
          <p:cNvSpPr txBox="1"/>
          <p:nvPr/>
        </p:nvSpPr>
        <p:spPr>
          <a:xfrm>
            <a:off x="7258051" y="501588"/>
            <a:ext cx="46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CE4257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rgbClr val="CE4257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rgbClr val="CE4257"/>
              </a:solidFill>
              <a:latin typeface="Montserrat" panose="02000505000000020004" pitchFamily="2" charset="77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3731338-C7B3-1E24-BDC4-CA957AD0888F}"/>
              </a:ext>
            </a:extLst>
          </p:cNvPr>
          <p:cNvSpPr txBox="1"/>
          <p:nvPr/>
        </p:nvSpPr>
        <p:spPr>
          <a:xfrm>
            <a:off x="9672109" y="196545"/>
            <a:ext cx="22400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8994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02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E987CD-6A5F-B661-1D49-495E14EB7C9C}"/>
              </a:ext>
            </a:extLst>
          </p:cNvPr>
          <p:cNvSpPr txBox="1">
            <a:spLocks/>
          </p:cNvSpPr>
          <p:nvPr/>
        </p:nvSpPr>
        <p:spPr>
          <a:xfrm>
            <a:off x="-110066" y="-135469"/>
            <a:ext cx="1261533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>
                <a:solidFill>
                  <a:srgbClr val="FFFFFF">
                    <a:alpha val="8000"/>
                  </a:srgbClr>
                </a:solidFill>
                <a:latin typeface="Montserrat" panose="02000505000000020004" pitchFamily="2" charset="77"/>
              </a:rPr>
              <a:t>2138092183821093809128398129083901280931902830912809380912839812093809128381283901920839128093109283901820938192083901289038910283981209389012039219083091820398210983091283901829038842387489257894385734857834758943789574374857348432848234082342934253253248902839428930248209483294832934829738742387428374329082490370234729073290290423740927492904723904732904379023728374238741902839218423874892578943857348578347589437895743748573484328482340823429342432632489028394289302482094832948329348297387423874283743290824903702347290732902904237409274929047239047329043790237283742387419028392184238748925789438573485783475894378957437485734843284823408234293427327324890283942893024820948329483293482973874238742837432908249037023472907329029042374092749290472390473290437902372837423874190283921842387489257894385734857834758943789574374857348432848234082342934233273248902839428930248209483294832934829738742387428374329082490370234729073290290423740927492904723904732904379023728374233728374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33F92-46A0-7448-D7D8-F2858D1D9D23}"/>
              </a:ext>
            </a:extLst>
          </p:cNvPr>
          <p:cNvSpPr txBox="1"/>
          <p:nvPr/>
        </p:nvSpPr>
        <p:spPr>
          <a:xfrm>
            <a:off x="2902145" y="2327804"/>
            <a:ext cx="6387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>
                <a:solidFill>
                  <a:schemeClr val="bg1"/>
                </a:solidFill>
                <a:latin typeface="Montserrat" panose="02000505000000020004" pitchFamily="2" charset="77"/>
              </a:rPr>
              <a:t>INTEGER FACTORIZATION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6E941-498E-C08C-C421-C8DE78E68550}"/>
              </a:ext>
            </a:extLst>
          </p:cNvPr>
          <p:cNvSpPr txBox="1"/>
          <p:nvPr/>
        </p:nvSpPr>
        <p:spPr>
          <a:xfrm>
            <a:off x="3518138" y="743570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anose="02000505000000020004" pitchFamily="2" charset="77"/>
              </a:rPr>
              <a:t>COMPUTER ARCHITECTURE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B397BC3-7CEE-0C0C-CEBC-6600B126DFA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B2AB4F14-018A-A1D9-5F68-FDCB0B4A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34CC5A4-B4B4-473B-3EDD-DA83491E8ABC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chemeClr val="bg1"/>
                  </a:solidFill>
                  <a:latin typeface="Montserrat" panose="02000505000000020004" pitchFamily="2" charset="77"/>
                </a:rPr>
                <a:t>University of Pisa</a:t>
              </a: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1C1B7D-922A-CA35-5C2D-3D7A5CDA776B}"/>
              </a:ext>
            </a:extLst>
          </p:cNvPr>
          <p:cNvSpPr txBox="1"/>
          <p:nvPr/>
        </p:nvSpPr>
        <p:spPr>
          <a:xfrm>
            <a:off x="3518137" y="1992800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  <a:latin typeface="Montserrat" panose="02000505000000020004" pitchFamily="2" charset="77"/>
              </a:rPr>
              <a:t>PROJECT DISCUSSION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1D6684B-BD41-A5E5-8589-D218ABCF6A37}"/>
              </a:ext>
            </a:extLst>
          </p:cNvPr>
          <p:cNvGrpSpPr/>
          <p:nvPr/>
        </p:nvGrpSpPr>
        <p:grpSpPr>
          <a:xfrm>
            <a:off x="605075" y="4256352"/>
            <a:ext cx="2684252" cy="864811"/>
            <a:chOff x="458636" y="4195298"/>
            <a:chExt cx="2684252" cy="86481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8AEA50E-7A42-144D-2A2E-1FF8396790CC}"/>
                </a:ext>
              </a:extLst>
            </p:cNvPr>
            <p:cNvSpPr txBox="1"/>
            <p:nvPr/>
          </p:nvSpPr>
          <p:spPr>
            <a:xfrm>
              <a:off x="475888" y="4598444"/>
              <a:ext cx="2569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COSIMO PRETE</a:t>
              </a:r>
            </a:p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DI TECCO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8DE859A-0907-92D1-B634-90EC1BDF9FB1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D6CF6A-C86D-EFE4-D4AA-C3C5AAAA482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PROFESSORS</a:t>
                </a:r>
              </a:p>
            </p:txBody>
          </p: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A5CD6B72-EBAF-C41A-7831-C6DFCBA31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4026" y="4294401"/>
                <a:ext cx="1482077" cy="520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33E1234-612C-2B65-FFC3-FC240DCCDBF4}"/>
              </a:ext>
            </a:extLst>
          </p:cNvPr>
          <p:cNvSpPr txBox="1"/>
          <p:nvPr/>
        </p:nvSpPr>
        <p:spPr>
          <a:xfrm>
            <a:off x="3518136" y="423955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COMPUTER ENGINEERING MASTER DEGREE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191C58E-E9DA-308C-1DAC-AE0FEEDC316F}"/>
              </a:ext>
            </a:extLst>
          </p:cNvPr>
          <p:cNvGrpSpPr/>
          <p:nvPr/>
        </p:nvGrpSpPr>
        <p:grpSpPr>
          <a:xfrm>
            <a:off x="9507748" y="4251148"/>
            <a:ext cx="2684252" cy="870015"/>
            <a:chOff x="458636" y="4195298"/>
            <a:chExt cx="2684252" cy="870015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94A87AF-E5FC-3791-DDB9-D542E9FEA42B}"/>
                </a:ext>
              </a:extLst>
            </p:cNvPr>
            <p:cNvSpPr txBox="1"/>
            <p:nvPr/>
          </p:nvSpPr>
          <p:spPr>
            <a:xfrm>
              <a:off x="554245" y="4603648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GIOVANNI LIGATO</a:t>
              </a:r>
              <a:b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</a:br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ALICE ORLANDINI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496A3DB7-0E5A-21F6-BFE6-EDE12046FD9C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CD9A062-0DA3-5619-C837-FFCE32F94CE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GROUP MEMBERS</a:t>
                </a:r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64F27925-9836-7E03-C199-02386AE3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20085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4281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3EFC19-0498-3574-ACD2-2D135A2DA98E}"/>
              </a:ext>
            </a:extLst>
          </p:cNvPr>
          <p:cNvGrpSpPr/>
          <p:nvPr/>
        </p:nvGrpSpPr>
        <p:grpSpPr>
          <a:xfrm>
            <a:off x="1159167" y="2301259"/>
            <a:ext cx="6292266" cy="2064983"/>
            <a:chOff x="1168692" y="2058413"/>
            <a:chExt cx="6292266" cy="206498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62356A7-C3AC-414A-A36D-743F41E1CB27}"/>
                </a:ext>
              </a:extLst>
            </p:cNvPr>
            <p:cNvSpPr txBox="1"/>
            <p:nvPr/>
          </p:nvSpPr>
          <p:spPr>
            <a:xfrm>
              <a:off x="2533728" y="2058413"/>
              <a:ext cx="356219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500" b="1">
                  <a:solidFill>
                    <a:schemeClr val="bg1"/>
                  </a:solidFill>
                  <a:latin typeface="Montserrat" pitchFamily="2" charset="77"/>
                </a:rPr>
                <a:t>GPU</a:t>
              </a:r>
              <a:endParaRPr lang="it-IT" sz="11500" b="1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51D1ED5-8A9D-3D46-B89E-A0F209CE09F5}"/>
                </a:ext>
              </a:extLst>
            </p:cNvPr>
            <p:cNvSpPr txBox="1"/>
            <p:nvPr/>
          </p:nvSpPr>
          <p:spPr>
            <a:xfrm>
              <a:off x="1168692" y="3630953"/>
              <a:ext cx="629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600">
                  <a:solidFill>
                    <a:schemeClr val="bg1"/>
                  </a:solidFill>
                  <a:latin typeface="Montserrat" pitchFamily="2" charset="77"/>
                </a:rPr>
                <a:t>IMPLEMENTATION</a:t>
              </a:r>
              <a:endParaRPr lang="it-IT" sz="2600"/>
            </a:p>
          </p:txBody>
        </p:sp>
      </p:grpSp>
      <p:pic>
        <p:nvPicPr>
          <p:cNvPr id="13" name="Immagine 12" descr="Immagine che contiene simbolo, Elementi grafici, logo, schermata&#10;&#10;Descrizione generata automaticamente">
            <a:extLst>
              <a:ext uri="{FF2B5EF4-FFF2-40B4-BE49-F238E27FC236}">
                <a16:creationId xmlns:a16="http://schemas.microsoft.com/office/drawing/2014/main" id="{5B75D7D9-63C3-703E-EE33-FBEBAAA8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18"/>
          <a:stretch/>
        </p:blipFill>
        <p:spPr>
          <a:xfrm>
            <a:off x="6834354" y="2162931"/>
            <a:ext cx="3354630" cy="25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o 30">
            <a:extLst>
              <a:ext uri="{FF2B5EF4-FFF2-40B4-BE49-F238E27FC236}">
                <a16:creationId xmlns:a16="http://schemas.microsoft.com/office/drawing/2014/main" id="{99985E77-2D6F-8A4D-B1ED-DBFCB3A0808F}"/>
              </a:ext>
            </a:extLst>
          </p:cNvPr>
          <p:cNvGrpSpPr/>
          <p:nvPr/>
        </p:nvGrpSpPr>
        <p:grpSpPr>
          <a:xfrm>
            <a:off x="6318563" y="1276645"/>
            <a:ext cx="3884664" cy="896225"/>
            <a:chOff x="6754915" y="1671989"/>
            <a:chExt cx="3884664" cy="896225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30A357CA-2F3D-7F4C-9C99-FCF96DFDBE09}"/>
                </a:ext>
              </a:extLst>
            </p:cNvPr>
            <p:cNvSpPr txBox="1"/>
            <p:nvPr/>
          </p:nvSpPr>
          <p:spPr>
            <a:xfrm>
              <a:off x="6754915" y="1921883"/>
              <a:ext cx="3884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N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Number to be Factorized</a:t>
              </a:r>
            </a:p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K :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 Number of Threads</a:t>
              </a:r>
              <a:endParaRPr lang="it-IT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B6591CA-F453-0D47-BA93-CC709E3FCCE9}"/>
                </a:ext>
              </a:extLst>
            </p:cNvPr>
            <p:cNvSpPr txBox="1"/>
            <p:nvPr/>
          </p:nvSpPr>
          <p:spPr>
            <a:xfrm>
              <a:off x="6754915" y="1671989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INPUT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6A0934B-C90D-FC41-A2C2-9B8D58A1091B}"/>
              </a:ext>
            </a:extLst>
          </p:cNvPr>
          <p:cNvGrpSpPr/>
          <p:nvPr/>
        </p:nvGrpSpPr>
        <p:grpSpPr>
          <a:xfrm>
            <a:off x="6119106" y="2926196"/>
            <a:ext cx="5226225" cy="1590037"/>
            <a:chOff x="6647640" y="2388312"/>
            <a:chExt cx="5226225" cy="159003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61FD923-2CA0-DB40-81D6-0C1A45B6F473}"/>
                </a:ext>
              </a:extLst>
            </p:cNvPr>
            <p:cNvGrpSpPr/>
            <p:nvPr/>
          </p:nvGrpSpPr>
          <p:grpSpPr>
            <a:xfrm>
              <a:off x="6691120" y="2896057"/>
              <a:ext cx="5182745" cy="1082292"/>
              <a:chOff x="6714725" y="1806667"/>
              <a:chExt cx="5182745" cy="108229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3C1EB91-B4BF-AE41-94F4-648CB613ED94}"/>
                  </a:ext>
                </a:extLst>
              </p:cNvPr>
              <p:cNvSpPr txBox="1"/>
              <p:nvPr/>
            </p:nvSpPr>
            <p:spPr>
              <a:xfrm>
                <a:off x="8942567" y="1806667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cxnSp>
            <p:nvCxnSpPr>
              <p:cNvPr id="9" name="Connettore 1 8">
                <a:extLst>
                  <a:ext uri="{FF2B5EF4-FFF2-40B4-BE49-F238E27FC236}">
                    <a16:creationId xmlns:a16="http://schemas.microsoft.com/office/drawing/2014/main" id="{9C07C453-CC8F-8248-AFFF-4B998C407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9536" y="2019491"/>
                <a:ext cx="1907064" cy="5432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3BA25A-55C0-5A4A-A4D4-234BA15F173C}"/>
                  </a:ext>
                </a:extLst>
              </p:cNvPr>
              <p:cNvSpPr txBox="1"/>
              <p:nvPr/>
            </p:nvSpPr>
            <p:spPr>
              <a:xfrm>
                <a:off x="6714725" y="2007268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it-IT" sz="200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rad>
                        </m:oMath>
                      </m:oMathPara>
                    </a14:m>
                    <a:endParaRPr lang="it-IT" sz="2000">
                      <a:solidFill>
                        <a:srgbClr val="4F000B"/>
                      </a:solidFill>
                      <a:latin typeface="Montserrat" panose="02000505000000020004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7A8D27-CD26-6947-81CC-058CF17C4B73}"/>
                  </a:ext>
                </a:extLst>
              </p:cNvPr>
              <p:cNvSpPr txBox="1"/>
              <p:nvPr/>
            </p:nvSpPr>
            <p:spPr>
              <a:xfrm>
                <a:off x="11318944" y="2050889"/>
                <a:ext cx="331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N</a:t>
                </a:r>
                <a:endParaRPr lang="it-IT"/>
              </a:p>
            </p:txBody>
          </p:sp>
          <p:cxnSp>
            <p:nvCxnSpPr>
              <p:cNvPr id="16" name="Connettore 1 15">
                <a:extLst>
                  <a:ext uri="{FF2B5EF4-FFF2-40B4-BE49-F238E27FC236}">
                    <a16:creationId xmlns:a16="http://schemas.microsoft.com/office/drawing/2014/main" id="{C8C6642E-73BD-3C4C-9C86-78EC3D138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563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1 17">
                <a:extLst>
                  <a:ext uri="{FF2B5EF4-FFF2-40B4-BE49-F238E27FC236}">
                    <a16:creationId xmlns:a16="http://schemas.microsoft.com/office/drawing/2014/main" id="{483803DA-B0C0-944E-B9BA-78FE7DFC0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845" y="2040575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1 16">
                <a:extLst>
                  <a:ext uri="{FF2B5EF4-FFF2-40B4-BE49-F238E27FC236}">
                    <a16:creationId xmlns:a16="http://schemas.microsoft.com/office/drawing/2014/main" id="{9478EB21-FDE6-4B46-8D48-D4234F2DD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4940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9">
                <a:extLst>
                  <a:ext uri="{FF2B5EF4-FFF2-40B4-BE49-F238E27FC236}">
                    <a16:creationId xmlns:a16="http://schemas.microsoft.com/office/drawing/2014/main" id="{3A519E27-0C3A-FD40-8C8F-3462479D5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975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20">
                <a:extLst>
                  <a:ext uri="{FF2B5EF4-FFF2-40B4-BE49-F238E27FC236}">
                    <a16:creationId xmlns:a16="http://schemas.microsoft.com/office/drawing/2014/main" id="{0F1D83CC-4C25-2540-96AC-CBED0E31F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3329" y="2019491"/>
                <a:ext cx="2087558" cy="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arentesi graffa aperta 6">
                <a:extLst>
                  <a:ext uri="{FF2B5EF4-FFF2-40B4-BE49-F238E27FC236}">
                    <a16:creationId xmlns:a16="http://schemas.microsoft.com/office/drawing/2014/main" id="{D9235261-6910-C04E-A404-137959DFFB37}"/>
                  </a:ext>
                </a:extLst>
              </p:cNvPr>
              <p:cNvSpPr/>
              <p:nvPr/>
            </p:nvSpPr>
            <p:spPr>
              <a:xfrm rot="16200000">
                <a:off x="7166586" y="2078395"/>
                <a:ext cx="188581" cy="78937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Parentesi graffa aperta 22">
                <a:extLst>
                  <a:ext uri="{FF2B5EF4-FFF2-40B4-BE49-F238E27FC236}">
                    <a16:creationId xmlns:a16="http://schemas.microsoft.com/office/drawing/2014/main" id="{EB1636A1-58A2-374E-833E-660CEED8FBFC}"/>
                  </a:ext>
                </a:extLst>
              </p:cNvPr>
              <p:cNvSpPr/>
              <p:nvPr/>
            </p:nvSpPr>
            <p:spPr>
              <a:xfrm rot="16200000">
                <a:off x="8018018" y="2065545"/>
                <a:ext cx="188581" cy="815071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graffa aperta 23">
                <a:extLst>
                  <a:ext uri="{FF2B5EF4-FFF2-40B4-BE49-F238E27FC236}">
                    <a16:creationId xmlns:a16="http://schemas.microsoft.com/office/drawing/2014/main" id="{28978A74-8E4E-8444-9A94-85DCD0EFE53A}"/>
                  </a:ext>
                </a:extLst>
              </p:cNvPr>
              <p:cNvSpPr/>
              <p:nvPr/>
            </p:nvSpPr>
            <p:spPr>
              <a:xfrm rot="16200000">
                <a:off x="10198667" y="2044921"/>
                <a:ext cx="188581" cy="856034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Parentesi graffa aperta 24">
                <a:extLst>
                  <a:ext uri="{FF2B5EF4-FFF2-40B4-BE49-F238E27FC236}">
                    <a16:creationId xmlns:a16="http://schemas.microsoft.com/office/drawing/2014/main" id="{166129CF-FA2C-F84E-B9F0-1CF1F854BF46}"/>
                  </a:ext>
                </a:extLst>
              </p:cNvPr>
              <p:cNvSpPr/>
              <p:nvPr/>
            </p:nvSpPr>
            <p:spPr>
              <a:xfrm rot="16200000">
                <a:off x="11108580" y="2044920"/>
                <a:ext cx="188581" cy="85603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8E768C7-724B-EB42-AA22-87CC52F51638}"/>
                  </a:ext>
                </a:extLst>
              </p:cNvPr>
              <p:cNvSpPr txBox="1"/>
              <p:nvPr/>
            </p:nvSpPr>
            <p:spPr>
              <a:xfrm>
                <a:off x="6714726" y="2587208"/>
                <a:ext cx="102126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Thread[0]</a:t>
                </a: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E80E9A8-B9D4-7A41-B101-EF1789F3274C}"/>
                  </a:ext>
                </a:extLst>
              </p:cNvPr>
              <p:cNvSpPr txBox="1"/>
              <p:nvPr/>
            </p:nvSpPr>
            <p:spPr>
              <a:xfrm>
                <a:off x="9576778" y="2587208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Thread[K-2]</a:t>
                </a: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E47280A7-5A53-5240-9CFD-BD100B36B98D}"/>
                  </a:ext>
                </a:extLst>
              </p:cNvPr>
              <p:cNvSpPr txBox="1"/>
              <p:nvPr/>
            </p:nvSpPr>
            <p:spPr>
              <a:xfrm>
                <a:off x="8947687" y="2232188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89712AE-10F7-2A41-AFC8-5C91E7FE1AC2}"/>
                  </a:ext>
                </a:extLst>
              </p:cNvPr>
              <p:cNvSpPr txBox="1"/>
              <p:nvPr/>
            </p:nvSpPr>
            <p:spPr>
              <a:xfrm>
                <a:off x="10638339" y="2596571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MainThread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AD7A5CD-8078-F145-97D9-9D8617D64EFC}"/>
                  </a:ext>
                </a:extLst>
              </p:cNvPr>
              <p:cNvSpPr txBox="1"/>
              <p:nvPr/>
            </p:nvSpPr>
            <p:spPr>
              <a:xfrm>
                <a:off x="7637194" y="2595553"/>
                <a:ext cx="9502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Thread[1]</a:t>
                </a:r>
              </a:p>
            </p:txBody>
          </p:sp>
        </p:grp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36F92F5F-CDB8-3D44-ACC6-EA6BEDB846A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58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173D20CE-FC54-2040-9C3E-2411D4B4BC87}"/>
                </a:ext>
              </a:extLst>
            </p:cNvPr>
            <p:cNvSpPr txBox="1"/>
            <p:nvPr/>
          </p:nvSpPr>
          <p:spPr>
            <a:xfrm>
              <a:off x="6647640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491DA1E7-659F-674D-90E5-D3E3F91EE9D9}"/>
                </a:ext>
              </a:extLst>
            </p:cNvPr>
            <p:cNvCxnSpPr>
              <a:cxnSpLocks/>
            </p:cNvCxnSpPr>
            <p:nvPr/>
          </p:nvCxnSpPr>
          <p:spPr>
            <a:xfrm>
              <a:off x="7646790" y="2684133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CCB1D706-C2EB-3249-BF15-B8F51D25BE00}"/>
                </a:ext>
              </a:extLst>
            </p:cNvPr>
            <p:cNvSpPr txBox="1"/>
            <p:nvPr/>
          </p:nvSpPr>
          <p:spPr>
            <a:xfrm>
              <a:off x="7456572" y="2391479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1D4BC2E0-B6AD-D74C-AE8D-CBCEA52B4291}"/>
                </a:ext>
              </a:extLst>
            </p:cNvPr>
            <p:cNvCxnSpPr>
              <a:cxnSpLocks/>
            </p:cNvCxnSpPr>
            <p:nvPr/>
          </p:nvCxnSpPr>
          <p:spPr>
            <a:xfrm>
              <a:off x="9843262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7EE0EAF-07D0-2F41-B3B6-5E2137B6FF51}"/>
                </a:ext>
              </a:extLst>
            </p:cNvPr>
            <p:cNvSpPr txBox="1"/>
            <p:nvPr/>
          </p:nvSpPr>
          <p:spPr>
            <a:xfrm>
              <a:off x="9653044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22C9F4B1-52B6-AB44-9176-6C673E467A5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97" y="2685212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AA392378-901A-914E-97A6-7F444BC91261}"/>
                </a:ext>
              </a:extLst>
            </p:cNvPr>
            <p:cNvSpPr txBox="1"/>
            <p:nvPr/>
          </p:nvSpPr>
          <p:spPr>
            <a:xfrm>
              <a:off x="10509079" y="2392558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FBCCAD2C-76C8-FC42-A4EB-06102C856DC6}"/>
              </a:ext>
            </a:extLst>
          </p:cNvPr>
          <p:cNvGrpSpPr/>
          <p:nvPr/>
        </p:nvGrpSpPr>
        <p:grpSpPr>
          <a:xfrm>
            <a:off x="6252053" y="5433200"/>
            <a:ext cx="5378137" cy="619226"/>
            <a:chOff x="6737662" y="5926726"/>
            <a:chExt cx="5378137" cy="619226"/>
          </a:xfrm>
        </p:grpSpPr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350D6AEA-3025-8947-BDE5-F94D969C4E66}"/>
                </a:ext>
              </a:extLst>
            </p:cNvPr>
            <p:cNvSpPr txBox="1"/>
            <p:nvPr/>
          </p:nvSpPr>
          <p:spPr>
            <a:xfrm>
              <a:off x="6737662" y="6176620"/>
              <a:ext cx="537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FF9B54"/>
                  </a:solidFill>
                  <a:latin typeface="Montserrat" panose="02000505000000020004" pitchFamily="2" charset="77"/>
                </a:rPr>
                <a:t>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Product of 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43DF6014-548E-BA4A-A74E-48FE691A827C}"/>
                </a:ext>
              </a:extLst>
            </p:cNvPr>
            <p:cNvSpPr txBox="1"/>
            <p:nvPr/>
          </p:nvSpPr>
          <p:spPr>
            <a:xfrm>
              <a:off x="6737663" y="5926726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OUTPUT</a:t>
              </a:r>
            </a:p>
          </p:txBody>
        </p:sp>
      </p:grp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D2F67EB-F68A-BA94-6882-8479B16E91EE}"/>
              </a:ext>
            </a:extLst>
          </p:cNvPr>
          <p:cNvSpPr txBox="1"/>
          <p:nvPr/>
        </p:nvSpPr>
        <p:spPr>
          <a:xfrm>
            <a:off x="6095999" y="208561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rgbClr val="4F000B"/>
                </a:solidFill>
                <a:latin typeface="Montserrat" panose="02000505000000020004" pitchFamily="2" charset="77"/>
              </a:rPr>
              <a:t>TRIAL DIVISION</a:t>
            </a:r>
            <a:endParaRPr lang="it-IT" sz="32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3522532-3E3F-9525-8032-5E2415DA0BB6}"/>
              </a:ext>
            </a:extLst>
          </p:cNvPr>
          <p:cNvGrpSpPr/>
          <p:nvPr/>
        </p:nvGrpSpPr>
        <p:grpSpPr>
          <a:xfrm>
            <a:off x="9631622" y="5636928"/>
            <a:ext cx="1332379" cy="461664"/>
            <a:chOff x="10663831" y="4761850"/>
            <a:chExt cx="1332379" cy="461664"/>
          </a:xfrm>
        </p:grpSpPr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C954FE72-482E-3C46-AAEF-4C8A0EA3992C}"/>
                </a:ext>
              </a:extLst>
            </p:cNvPr>
            <p:cNvSpPr txBox="1"/>
            <p:nvPr/>
          </p:nvSpPr>
          <p:spPr>
            <a:xfrm>
              <a:off x="11031767" y="4813938"/>
              <a:ext cx="964443" cy="355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700">
                  <a:solidFill>
                    <a:srgbClr val="4F000B"/>
                  </a:solidFill>
                  <a:latin typeface="Montserrat" panose="02000505000000020004" pitchFamily="2" charset="77"/>
                </a:rPr>
                <a:t>Mutex</a:t>
              </a:r>
            </a:p>
          </p:txBody>
        </p:sp>
        <p:pic>
          <p:nvPicPr>
            <p:cNvPr id="8" name="Elemento grafico 7" descr="Blocca con riempimento a tinta unita">
              <a:extLst>
                <a:ext uri="{FF2B5EF4-FFF2-40B4-BE49-F238E27FC236}">
                  <a16:creationId xmlns:a16="http://schemas.microsoft.com/office/drawing/2014/main" id="{3443C4CA-96BC-3085-259D-6364B14E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3831" y="4761850"/>
              <a:ext cx="461664" cy="461664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7B6E9-DC30-5282-A931-C8BD4A718AD0}"/>
              </a:ext>
            </a:extLst>
          </p:cNvPr>
          <p:cNvSpPr txBox="1"/>
          <p:nvPr/>
        </p:nvSpPr>
        <p:spPr>
          <a:xfrm>
            <a:off x="6103320" y="596206"/>
            <a:ext cx="6095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[PARALLEL]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8D4290C9-4142-D69F-DAB8-E1D55655294F}"/>
              </a:ext>
            </a:extLst>
          </p:cNvPr>
          <p:cNvSpPr>
            <a:spLocks/>
          </p:cNvSpPr>
          <p:nvPr/>
        </p:nvSpPr>
        <p:spPr>
          <a:xfrm>
            <a:off x="0" y="0"/>
            <a:ext cx="5176368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D89DC753-786A-7BD1-8EB2-83243AFE2734}"/>
              </a:ext>
            </a:extLst>
          </p:cNvPr>
          <p:cNvGrpSpPr/>
          <p:nvPr/>
        </p:nvGrpSpPr>
        <p:grpSpPr>
          <a:xfrm>
            <a:off x="1062031" y="795782"/>
            <a:ext cx="3052303" cy="1026293"/>
            <a:chOff x="1240366" y="670765"/>
            <a:chExt cx="3052303" cy="1026293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C862318A-338D-D350-E5C0-B0921433F309}"/>
                </a:ext>
              </a:extLst>
            </p:cNvPr>
            <p:cNvSpPr txBox="1"/>
            <p:nvPr/>
          </p:nvSpPr>
          <p:spPr>
            <a:xfrm>
              <a:off x="1240366" y="670765"/>
              <a:ext cx="3052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6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78438FD8-14D3-56C7-BD0D-4346BF0A1DC0}"/>
                </a:ext>
              </a:extLst>
            </p:cNvPr>
            <p:cNvSpPr txBox="1"/>
            <p:nvPr/>
          </p:nvSpPr>
          <p:spPr>
            <a:xfrm>
              <a:off x="1240366" y="1235393"/>
              <a:ext cx="305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B6FC224-2500-9084-70EF-C7436EA8296E}"/>
              </a:ext>
            </a:extLst>
          </p:cNvPr>
          <p:cNvSpPr txBox="1"/>
          <p:nvPr/>
        </p:nvSpPr>
        <p:spPr>
          <a:xfrm>
            <a:off x="-208602" y="4176026"/>
            <a:ext cx="5593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20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5744F2A-8778-3907-2789-A254180289C0}"/>
              </a:ext>
            </a:extLst>
          </p:cNvPr>
          <p:cNvSpPr txBox="1"/>
          <p:nvPr/>
        </p:nvSpPr>
        <p:spPr>
          <a:xfrm>
            <a:off x="-463477" y="308458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«</a:t>
            </a:r>
            <a:r>
              <a:rPr lang="it-IT" sz="2000" err="1">
                <a:solidFill>
                  <a:schemeClr val="bg1"/>
                </a:solidFill>
                <a:latin typeface="Montserrat" panose="02000505000000020004" pitchFamily="2" charset="77"/>
              </a:rPr>
              <a:t>Every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positive </a:t>
            </a:r>
            <a:r>
              <a:rPr lang="en-GB" sz="20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0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0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2000" err="1">
                <a:solidFill>
                  <a:schemeClr val="bg1"/>
                </a:solidFill>
                <a:latin typeface="Montserrat" panose="02000505000000020004" pitchFamily="2" charset="77"/>
              </a:rPr>
              <a:t>as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a product of </a:t>
            </a:r>
            <a:r>
              <a:rPr lang="it-IT" sz="2000" err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cxnSp>
        <p:nvCxnSpPr>
          <p:cNvPr id="55" name="Connettore 1 37">
            <a:extLst>
              <a:ext uri="{FF2B5EF4-FFF2-40B4-BE49-F238E27FC236}">
                <a16:creationId xmlns:a16="http://schemas.microsoft.com/office/drawing/2014/main" id="{E05D3FFF-76A1-6772-8DEE-7444CC72429C}"/>
              </a:ext>
            </a:extLst>
          </p:cNvPr>
          <p:cNvCxnSpPr>
            <a:cxnSpLocks/>
          </p:cNvCxnSpPr>
          <p:nvPr/>
        </p:nvCxnSpPr>
        <p:spPr>
          <a:xfrm>
            <a:off x="180975" y="293948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37">
            <a:extLst>
              <a:ext uri="{FF2B5EF4-FFF2-40B4-BE49-F238E27FC236}">
                <a16:creationId xmlns:a16="http://schemas.microsoft.com/office/drawing/2014/main" id="{2938D932-EB57-7368-045E-3AE30CAC1EBC}"/>
              </a:ext>
            </a:extLst>
          </p:cNvPr>
          <p:cNvCxnSpPr>
            <a:cxnSpLocks/>
          </p:cNvCxnSpPr>
          <p:nvPr/>
        </p:nvCxnSpPr>
        <p:spPr>
          <a:xfrm>
            <a:off x="187799" y="390972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01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2B9F37-511B-A970-5626-340E7690AA4F}"/>
              </a:ext>
            </a:extLst>
          </p:cNvPr>
          <p:cNvSpPr txBox="1"/>
          <p:nvPr/>
        </p:nvSpPr>
        <p:spPr>
          <a:xfrm>
            <a:off x="3518139" y="317260"/>
            <a:ext cx="515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chemeClr val="bg1"/>
                </a:solidFill>
                <a:latin typeface="Montserrat" panose="02000505000000020004" pitchFamily="2" charset="77"/>
              </a:rPr>
              <a:t>GPU 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SYLLABUS</a:t>
            </a:r>
          </a:p>
        </p:txBody>
      </p:sp>
      <p:cxnSp>
        <p:nvCxnSpPr>
          <p:cNvPr id="8" name="Connettore 1 37">
            <a:extLst>
              <a:ext uri="{FF2B5EF4-FFF2-40B4-BE49-F238E27FC236}">
                <a16:creationId xmlns:a16="http://schemas.microsoft.com/office/drawing/2014/main" id="{97CFFF93-D2F8-06C9-20B9-94971D24603A}"/>
              </a:ext>
            </a:extLst>
          </p:cNvPr>
          <p:cNvCxnSpPr>
            <a:cxnSpLocks/>
          </p:cNvCxnSpPr>
          <p:nvPr/>
        </p:nvCxnSpPr>
        <p:spPr>
          <a:xfrm flipH="1">
            <a:off x="5890089" y="795732"/>
            <a:ext cx="411822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191349-1261-68CE-9819-170BF3BA3F54}"/>
              </a:ext>
            </a:extLst>
          </p:cNvPr>
          <p:cNvSpPr txBox="1"/>
          <p:nvPr/>
        </p:nvSpPr>
        <p:spPr>
          <a:xfrm>
            <a:off x="204810" y="2858389"/>
            <a:ext cx="362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chemeClr val="bg1"/>
                </a:solidFill>
                <a:latin typeface="Montserrat" panose="02000505000000020004" pitchFamily="2" charset="77"/>
              </a:rPr>
              <a:t>HARDWARE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36A867D-5474-8400-417F-8A4ACCCBE806}"/>
              </a:ext>
            </a:extLst>
          </p:cNvPr>
          <p:cNvGrpSpPr/>
          <p:nvPr/>
        </p:nvGrpSpPr>
        <p:grpSpPr>
          <a:xfrm>
            <a:off x="3837517" y="1863695"/>
            <a:ext cx="3192910" cy="1362975"/>
            <a:chOff x="2419055" y="1530273"/>
            <a:chExt cx="3192910" cy="1362975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2D0DC3A-8210-F9E0-9212-91510455E2B6}"/>
                </a:ext>
              </a:extLst>
            </p:cNvPr>
            <p:cNvSpPr txBox="1"/>
            <p:nvPr/>
          </p:nvSpPr>
          <p:spPr>
            <a:xfrm>
              <a:off x="2419055" y="2493138"/>
              <a:ext cx="3192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GOALS </a:t>
              </a:r>
            </a:p>
          </p:txBody>
        </p:sp>
        <p:pic>
          <p:nvPicPr>
            <p:cNvPr id="21" name="Elemento grafico 20" descr="Tiro a segno con riempimento a tinta unita">
              <a:extLst>
                <a:ext uri="{FF2B5EF4-FFF2-40B4-BE49-F238E27FC236}">
                  <a16:creationId xmlns:a16="http://schemas.microsoft.com/office/drawing/2014/main" id="{A5840543-4452-21B5-37D3-567A3F598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502" y="1530273"/>
              <a:ext cx="960015" cy="960015"/>
            </a:xfrm>
            <a:prstGeom prst="rect">
              <a:avLst/>
            </a:prstGeom>
          </p:spPr>
        </p:pic>
      </p:grpSp>
      <p:pic>
        <p:nvPicPr>
          <p:cNvPr id="23" name="Elemento grafico 22" descr="Accento circonflesso verso il basso con riempimento a tinta unita">
            <a:extLst>
              <a:ext uri="{FF2B5EF4-FFF2-40B4-BE49-F238E27FC236}">
                <a16:creationId xmlns:a16="http://schemas.microsoft.com/office/drawing/2014/main" id="{AF2257F8-6F9C-AEC2-1B6C-1747BBB92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257988" y="2194998"/>
            <a:ext cx="700369" cy="700369"/>
          </a:xfrm>
          <a:prstGeom prst="rect">
            <a:avLst/>
          </a:prstGeom>
        </p:spPr>
      </p:pic>
      <p:pic>
        <p:nvPicPr>
          <p:cNvPr id="52" name="Elemento grafico 51" descr="Accento circonflesso verso il basso con riempimento a tinta unita">
            <a:extLst>
              <a:ext uri="{FF2B5EF4-FFF2-40B4-BE49-F238E27FC236}">
                <a16:creationId xmlns:a16="http://schemas.microsoft.com/office/drawing/2014/main" id="{03F2B062-69A9-04E2-D412-33C1443F7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909587" y="2194998"/>
            <a:ext cx="700369" cy="700369"/>
          </a:xfrm>
          <a:prstGeom prst="rect">
            <a:avLst/>
          </a:prstGeom>
        </p:spPr>
      </p:pic>
      <p:grpSp>
        <p:nvGrpSpPr>
          <p:cNvPr id="56" name="Gruppo 55">
            <a:extLst>
              <a:ext uri="{FF2B5EF4-FFF2-40B4-BE49-F238E27FC236}">
                <a16:creationId xmlns:a16="http://schemas.microsoft.com/office/drawing/2014/main" id="{0CC824BC-B330-AC09-9EBC-F71776FC56F8}"/>
              </a:ext>
            </a:extLst>
          </p:cNvPr>
          <p:cNvGrpSpPr/>
          <p:nvPr/>
        </p:nvGrpSpPr>
        <p:grpSpPr>
          <a:xfrm>
            <a:off x="11166065" y="2317134"/>
            <a:ext cx="784998" cy="448922"/>
            <a:chOff x="6728322" y="3495702"/>
            <a:chExt cx="926112" cy="529622"/>
          </a:xfrm>
        </p:grpSpPr>
        <p:pic>
          <p:nvPicPr>
            <p:cNvPr id="53" name="Elemento grafico 52" descr="Accento circonflesso verso il basso con riempimento a tinta unita">
              <a:extLst>
                <a:ext uri="{FF2B5EF4-FFF2-40B4-BE49-F238E27FC236}">
                  <a16:creationId xmlns:a16="http://schemas.microsoft.com/office/drawing/2014/main" id="{5E354618-C9C1-B4F3-3189-ECF0255DB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28322" y="3495702"/>
              <a:ext cx="529622" cy="529622"/>
            </a:xfrm>
            <a:prstGeom prst="rect">
              <a:avLst/>
            </a:prstGeom>
          </p:spPr>
        </p:pic>
        <p:pic>
          <p:nvPicPr>
            <p:cNvPr id="54" name="Elemento grafico 53" descr="Accento circonflesso verso il basso con riempimento a tinta unita">
              <a:extLst>
                <a:ext uri="{FF2B5EF4-FFF2-40B4-BE49-F238E27FC236}">
                  <a16:creationId xmlns:a16="http://schemas.microsoft.com/office/drawing/2014/main" id="{73E3D4B6-5DD4-8D56-7766-EC30AA797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926567" y="3495702"/>
              <a:ext cx="529622" cy="529622"/>
            </a:xfrm>
            <a:prstGeom prst="rect">
              <a:avLst/>
            </a:prstGeom>
          </p:spPr>
        </p:pic>
        <p:pic>
          <p:nvPicPr>
            <p:cNvPr id="55" name="Elemento grafico 54" descr="Accento circonflesso verso il basso con riempimento a tinta unita">
              <a:extLst>
                <a:ext uri="{FF2B5EF4-FFF2-40B4-BE49-F238E27FC236}">
                  <a16:creationId xmlns:a16="http://schemas.microsoft.com/office/drawing/2014/main" id="{77E1A6F0-4A92-0165-DEE4-744B10B36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7124812" y="3495702"/>
              <a:ext cx="529622" cy="529622"/>
            </a:xfrm>
            <a:prstGeom prst="rect">
              <a:avLst/>
            </a:prstGeom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B931B780-8C28-E93C-B47C-813E46E01D75}"/>
              </a:ext>
            </a:extLst>
          </p:cNvPr>
          <p:cNvGrpSpPr/>
          <p:nvPr/>
        </p:nvGrpSpPr>
        <p:grpSpPr>
          <a:xfrm>
            <a:off x="1117740" y="4822703"/>
            <a:ext cx="784998" cy="448922"/>
            <a:chOff x="6728322" y="3495702"/>
            <a:chExt cx="926112" cy="529622"/>
          </a:xfrm>
        </p:grpSpPr>
        <p:pic>
          <p:nvPicPr>
            <p:cNvPr id="59" name="Elemento grafico 58" descr="Accento circonflesso verso il basso con riempimento a tinta unita">
              <a:extLst>
                <a:ext uri="{FF2B5EF4-FFF2-40B4-BE49-F238E27FC236}">
                  <a16:creationId xmlns:a16="http://schemas.microsoft.com/office/drawing/2014/main" id="{12946437-5574-3B5B-0ED9-4AF1C25A2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28322" y="3495702"/>
              <a:ext cx="529622" cy="529622"/>
            </a:xfrm>
            <a:prstGeom prst="rect">
              <a:avLst/>
            </a:prstGeom>
          </p:spPr>
        </p:pic>
        <p:pic>
          <p:nvPicPr>
            <p:cNvPr id="60" name="Elemento grafico 59" descr="Accento circonflesso verso il basso con riempimento a tinta unita">
              <a:extLst>
                <a:ext uri="{FF2B5EF4-FFF2-40B4-BE49-F238E27FC236}">
                  <a16:creationId xmlns:a16="http://schemas.microsoft.com/office/drawing/2014/main" id="{F430635E-9189-DC38-002D-190BD72C8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926567" y="3495702"/>
              <a:ext cx="529622" cy="529622"/>
            </a:xfrm>
            <a:prstGeom prst="rect">
              <a:avLst/>
            </a:prstGeom>
          </p:spPr>
        </p:pic>
        <p:pic>
          <p:nvPicPr>
            <p:cNvPr id="61" name="Elemento grafico 60" descr="Accento circonflesso verso il basso con riempimento a tinta unita">
              <a:extLst>
                <a:ext uri="{FF2B5EF4-FFF2-40B4-BE49-F238E27FC236}">
                  <a16:creationId xmlns:a16="http://schemas.microsoft.com/office/drawing/2014/main" id="{6CFB2ABB-628B-6F80-3037-985C82940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7124812" y="3495702"/>
              <a:ext cx="529622" cy="529622"/>
            </a:xfrm>
            <a:prstGeom prst="rect">
              <a:avLst/>
            </a:prstGeom>
          </p:spPr>
        </p:pic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028E6485-9E53-418D-AFE3-0A917C4892DF}"/>
              </a:ext>
            </a:extLst>
          </p:cNvPr>
          <p:cNvGrpSpPr/>
          <p:nvPr/>
        </p:nvGrpSpPr>
        <p:grpSpPr>
          <a:xfrm>
            <a:off x="2017981" y="4696980"/>
            <a:ext cx="8156038" cy="1073989"/>
            <a:chOff x="2433904" y="4573155"/>
            <a:chExt cx="8156038" cy="1073989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135CE2D-CFA7-7C5B-6F30-6E2B995E0E98}"/>
                </a:ext>
              </a:extLst>
            </p:cNvPr>
            <p:cNvSpPr txBox="1"/>
            <p:nvPr/>
          </p:nvSpPr>
          <p:spPr>
            <a:xfrm>
              <a:off x="2433904" y="5242213"/>
              <a:ext cx="3707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IMPROVEMENTS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BF845CE-FABB-C7A8-F3C9-864E3134FC63}"/>
                </a:ext>
              </a:extLst>
            </p:cNvPr>
            <p:cNvSpPr txBox="1"/>
            <p:nvPr/>
          </p:nvSpPr>
          <p:spPr>
            <a:xfrm>
              <a:off x="7753394" y="5247034"/>
              <a:ext cx="2836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CONCLUSIONS</a:t>
              </a:r>
            </a:p>
          </p:txBody>
        </p:sp>
        <p:pic>
          <p:nvPicPr>
            <p:cNvPr id="64" name="Elemento grafico 63" descr="Accento circonflesso verso il basso con riempimento a tinta unita">
              <a:extLst>
                <a:ext uri="{FF2B5EF4-FFF2-40B4-BE49-F238E27FC236}">
                  <a16:creationId xmlns:a16="http://schemas.microsoft.com/office/drawing/2014/main" id="{8410F327-38BA-EEEB-48F5-91D51495C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597397" y="4573155"/>
              <a:ext cx="700369" cy="700369"/>
            </a:xfrm>
            <a:prstGeom prst="rect">
              <a:avLst/>
            </a:prstGeom>
          </p:spPr>
        </p:pic>
      </p:grpSp>
      <p:pic>
        <p:nvPicPr>
          <p:cNvPr id="3" name="Elemento grafico 2" descr="Grafico a barre con andamento ascendente con riempimento a tinta unita">
            <a:extLst>
              <a:ext uri="{FF2B5EF4-FFF2-40B4-BE49-F238E27FC236}">
                <a16:creationId xmlns:a16="http://schemas.microsoft.com/office/drawing/2014/main" id="{FD9CCAEF-1A7C-D945-8725-9CF0E3E17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3951" y="4328183"/>
            <a:ext cx="914400" cy="914400"/>
          </a:xfrm>
          <a:prstGeom prst="rect">
            <a:avLst/>
          </a:prstGeom>
        </p:spPr>
      </p:pic>
      <p:pic>
        <p:nvPicPr>
          <p:cNvPr id="17" name="Elemento grafico 16" descr="Documento con riempimento a tinta unita">
            <a:extLst>
              <a:ext uri="{FF2B5EF4-FFF2-40B4-BE49-F238E27FC236}">
                <a16:creationId xmlns:a16="http://schemas.microsoft.com/office/drawing/2014/main" id="{4CF8F4F5-3936-9445-92E6-7E5E6D332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7925" y="4325214"/>
            <a:ext cx="914400" cy="914400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CCEC9C4-9E22-F445-9503-8E370F1FF3EE}"/>
              </a:ext>
            </a:extLst>
          </p:cNvPr>
          <p:cNvGrpSpPr/>
          <p:nvPr/>
        </p:nvGrpSpPr>
        <p:grpSpPr>
          <a:xfrm>
            <a:off x="7889949" y="1859934"/>
            <a:ext cx="3192910" cy="1366736"/>
            <a:chOff x="7889949" y="1859934"/>
            <a:chExt cx="3192910" cy="1366736"/>
          </a:xfrm>
        </p:grpSpPr>
        <p:pic>
          <p:nvPicPr>
            <p:cNvPr id="31" name="Elemento grafico 30" descr="Lente di ingrandimento con riempimento a tinta unita">
              <a:extLst>
                <a:ext uri="{FF2B5EF4-FFF2-40B4-BE49-F238E27FC236}">
                  <a16:creationId xmlns:a16="http://schemas.microsoft.com/office/drawing/2014/main" id="{971E4C03-A2D2-B54A-A0F7-BFA1AE97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30810" y="1859934"/>
              <a:ext cx="914400" cy="914400"/>
            </a:xfrm>
            <a:prstGeom prst="rect">
              <a:avLst/>
            </a:prstGeom>
          </p:spPr>
        </p:pic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878FD60E-8D5B-654B-A0F3-FFE7BBD6F49A}"/>
                </a:ext>
              </a:extLst>
            </p:cNvPr>
            <p:cNvSpPr txBox="1"/>
            <p:nvPr/>
          </p:nvSpPr>
          <p:spPr>
            <a:xfrm>
              <a:off x="7889949" y="2826560"/>
              <a:ext cx="3192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RESULTS </a:t>
              </a:r>
            </a:p>
          </p:txBody>
        </p:sp>
      </p:grpSp>
      <p:pic>
        <p:nvPicPr>
          <p:cNvPr id="29" name="Immagine 28" descr="Immagine che contiene design, simbolo, Carattere, cerchio&#10;&#10;Descrizione generata automaticamente">
            <a:extLst>
              <a:ext uri="{FF2B5EF4-FFF2-40B4-BE49-F238E27FC236}">
                <a16:creationId xmlns:a16="http://schemas.microsoft.com/office/drawing/2014/main" id="{DD1D6115-B44E-8343-8E1A-C7635E88F2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4270" y="1828458"/>
            <a:ext cx="977351" cy="9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2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15A5963-FB52-5D3B-9435-941ED5B732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rgbClr val="4F00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>
              <a:latin typeface="Montserrat" panose="02000505000000020004" pitchFamily="2" charset="77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1300159" y="5933835"/>
            <a:ext cx="959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>
                <a:solidFill>
                  <a:schemeClr val="bg1"/>
                </a:solidFill>
                <a:latin typeface="Montserrat" panose="02000505000000020004" pitchFamily="2" charset="77"/>
              </a:rPr>
              <a:t>HARDWARE</a:t>
            </a:r>
            <a:r>
              <a:rPr lang="it-IT" sz="3600">
                <a:solidFill>
                  <a:schemeClr val="bg1"/>
                </a:solidFill>
                <a:latin typeface="Montserrat" panose="02000505000000020004" pitchFamily="2" charset="77"/>
              </a:rPr>
              <a:t> DETAILS</a:t>
            </a:r>
            <a:endParaRPr lang="it-IT" sz="40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77DEDE-C4C4-0649-9DFE-4C75E7B470C7}"/>
              </a:ext>
            </a:extLst>
          </p:cNvPr>
          <p:cNvSpPr txBox="1"/>
          <p:nvPr/>
        </p:nvSpPr>
        <p:spPr>
          <a:xfrm>
            <a:off x="3844787" y="669493"/>
            <a:ext cx="558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Montserrat" panose="02000505000000020004" pitchFamily="2" charset="77"/>
              </a:rPr>
              <a:t>NVIDIA</a:t>
            </a:r>
            <a:r>
              <a:rPr lang="en-US" sz="3200">
                <a:solidFill>
                  <a:schemeClr val="bg1"/>
                </a:solidFill>
                <a:latin typeface="Montserrat" panose="02000505000000020004" pitchFamily="2" charset="77"/>
              </a:rPr>
              <a:t> Tesla T4</a:t>
            </a:r>
            <a:endParaRPr lang="it-IT" sz="32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95B9EA-F0CD-3B41-AD87-62A5B9343503}"/>
              </a:ext>
            </a:extLst>
          </p:cNvPr>
          <p:cNvSpPr txBox="1"/>
          <p:nvPr/>
        </p:nvSpPr>
        <p:spPr>
          <a:xfrm>
            <a:off x="392679" y="2338661"/>
            <a:ext cx="52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64 CUDA Cores/MP: </a:t>
            </a:r>
            <a:r>
              <a:rPr lang="it-IT" sz="2000" b="1">
                <a:solidFill>
                  <a:schemeClr val="bg1"/>
                </a:solidFill>
                <a:latin typeface="Montserrat" panose="02000505000000020004" pitchFamily="2" charset="77"/>
              </a:rPr>
              <a:t>2560 CUDA Cores</a:t>
            </a:r>
            <a:endParaRPr lang="it-IT" sz="23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38DB072-559D-3846-AF67-6365F257FA96}"/>
              </a:ext>
            </a:extLst>
          </p:cNvPr>
          <p:cNvSpPr txBox="1"/>
          <p:nvPr/>
        </p:nvSpPr>
        <p:spPr>
          <a:xfrm>
            <a:off x="395365" y="2912277"/>
            <a:ext cx="44543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Streaming Multiprocessors: </a:t>
            </a:r>
            <a:r>
              <a:rPr lang="it-IT" sz="2300" b="1">
                <a:solidFill>
                  <a:schemeClr val="bg1"/>
                </a:solidFill>
                <a:latin typeface="Montserrat" panose="02000505000000020004" pitchFamily="2" charset="77"/>
              </a:rPr>
              <a:t>40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endParaRPr lang="it-IT" sz="23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B78E46-0DDE-C54A-BD4C-F9E0C5A2A6F5}"/>
              </a:ext>
            </a:extLst>
          </p:cNvPr>
          <p:cNvSpPr txBox="1"/>
          <p:nvPr/>
        </p:nvSpPr>
        <p:spPr>
          <a:xfrm>
            <a:off x="392679" y="3532060"/>
            <a:ext cx="46918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Warp Size: </a:t>
            </a:r>
            <a:r>
              <a:rPr lang="it-IT" sz="2300" b="1">
                <a:solidFill>
                  <a:schemeClr val="bg1"/>
                </a:solidFill>
                <a:latin typeface="Montserrat" panose="02000505000000020004" pitchFamily="2" charset="77"/>
              </a:rPr>
              <a:t>32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7C71A4-7C9E-2848-831D-C9AD092535DA}"/>
              </a:ext>
            </a:extLst>
          </p:cNvPr>
          <p:cNvSpPr txBox="1"/>
          <p:nvPr/>
        </p:nvSpPr>
        <p:spPr>
          <a:xfrm>
            <a:off x="6940038" y="3552753"/>
            <a:ext cx="52519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Max Threads per Block: </a:t>
            </a:r>
            <a:r>
              <a:rPr lang="it-IT" sz="2300" b="1">
                <a:solidFill>
                  <a:schemeClr val="bg1"/>
                </a:solidFill>
                <a:latin typeface="Montserrat" panose="02000505000000020004" pitchFamily="2" charset="77"/>
              </a:rPr>
              <a:t>1024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84AE100-F112-2E4F-B31D-9F3CB4E2C9D6}"/>
              </a:ext>
            </a:extLst>
          </p:cNvPr>
          <p:cNvSpPr txBox="1"/>
          <p:nvPr/>
        </p:nvSpPr>
        <p:spPr>
          <a:xfrm>
            <a:off x="6940038" y="2352289"/>
            <a:ext cx="52519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Memory: </a:t>
            </a:r>
            <a:r>
              <a:rPr lang="it-IT" sz="2300" b="1">
                <a:solidFill>
                  <a:schemeClr val="bg1"/>
                </a:solidFill>
                <a:latin typeface="Montserrat" panose="02000505000000020004" pitchFamily="2" charset="77"/>
              </a:rPr>
              <a:t>16 GB GDDR6 300 GB/s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B566627-373E-704B-B4CA-A74EB7053B86}"/>
              </a:ext>
            </a:extLst>
          </p:cNvPr>
          <p:cNvSpPr txBox="1"/>
          <p:nvPr/>
        </p:nvSpPr>
        <p:spPr>
          <a:xfrm>
            <a:off x="6940038" y="2952521"/>
            <a:ext cx="52519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Interconnection bandwidth: </a:t>
            </a:r>
            <a:r>
              <a:rPr lang="it-IT" sz="2300" b="1">
                <a:solidFill>
                  <a:schemeClr val="bg1"/>
                </a:solidFill>
                <a:latin typeface="Montserrat" panose="02000505000000020004" pitchFamily="2" charset="77"/>
              </a:rPr>
              <a:t>32 GB/s</a:t>
            </a:r>
          </a:p>
        </p:txBody>
      </p:sp>
      <p:pic>
        <p:nvPicPr>
          <p:cNvPr id="33" name="Immagine 32" descr="Immagine che contiene simbolo, Elementi grafici, logo, design&#10;&#10;Descrizione generata automaticamente">
            <a:extLst>
              <a:ext uri="{FF2B5EF4-FFF2-40B4-BE49-F238E27FC236}">
                <a16:creationId xmlns:a16="http://schemas.microsoft.com/office/drawing/2014/main" id="{60616F9C-6F2C-B145-A902-8535082E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37" y="533812"/>
            <a:ext cx="1246351" cy="856138"/>
          </a:xfrm>
          <a:prstGeom prst="rect">
            <a:avLst/>
          </a:prstGeom>
        </p:spPr>
      </p:pic>
      <p:pic>
        <p:nvPicPr>
          <p:cNvPr id="35" name="Immagine 34" descr="Immagine che contiene design, simbolo, Carattere, cerchio&#10;&#10;Descrizione generata automaticamente">
            <a:extLst>
              <a:ext uri="{FF2B5EF4-FFF2-40B4-BE49-F238E27FC236}">
                <a16:creationId xmlns:a16="http://schemas.microsoft.com/office/drawing/2014/main" id="{9662FB06-412E-DC42-8F6F-D5AA464F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32" y="2643187"/>
            <a:ext cx="1219200" cy="12192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EB6AC7-8449-2C4C-A528-1CBE2AB79AF5}"/>
              </a:ext>
            </a:extLst>
          </p:cNvPr>
          <p:cNvSpPr txBox="1"/>
          <p:nvPr/>
        </p:nvSpPr>
        <p:spPr>
          <a:xfrm>
            <a:off x="950915" y="4971892"/>
            <a:ext cx="45635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GPU Max Clock Rate: </a:t>
            </a:r>
            <a:r>
              <a:rPr lang="it-IT" sz="2300" b="1">
                <a:solidFill>
                  <a:schemeClr val="bg1"/>
                </a:solidFill>
                <a:latin typeface="Montserrat" panose="02000505000000020004" pitchFamily="2" charset="77"/>
              </a:rPr>
              <a:t>1590 MHz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DBE53E0-0703-D343-A84D-2161A8567190}"/>
              </a:ext>
            </a:extLst>
          </p:cNvPr>
          <p:cNvSpPr txBox="1"/>
          <p:nvPr/>
        </p:nvSpPr>
        <p:spPr>
          <a:xfrm>
            <a:off x="6465390" y="4971892"/>
            <a:ext cx="51093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Memory Max Clock Rate: </a:t>
            </a:r>
            <a:r>
              <a:rPr lang="it-IT" sz="2300" b="1">
                <a:solidFill>
                  <a:schemeClr val="bg1"/>
                </a:solidFill>
                <a:latin typeface="Montserrat" panose="02000505000000020004" pitchFamily="2" charset="77"/>
              </a:rPr>
              <a:t>5001 MHz</a:t>
            </a:r>
          </a:p>
        </p:txBody>
      </p:sp>
    </p:spTree>
    <p:extLst>
      <p:ext uri="{BB962C8B-B14F-4D97-AF65-F5344CB8AC3E}">
        <p14:creationId xmlns:p14="http://schemas.microsoft.com/office/powerpoint/2010/main" val="394367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/>
          </p:cNvSpPr>
          <p:nvPr/>
        </p:nvSpPr>
        <p:spPr>
          <a:xfrm>
            <a:off x="0" y="0"/>
            <a:ext cx="4029076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D2F67EB-F68A-BA94-6882-8479B16E91EE}"/>
              </a:ext>
            </a:extLst>
          </p:cNvPr>
          <p:cNvSpPr txBox="1"/>
          <p:nvPr/>
        </p:nvSpPr>
        <p:spPr>
          <a:xfrm>
            <a:off x="-1033463" y="1447084"/>
            <a:ext cx="6095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>
                <a:solidFill>
                  <a:schemeClr val="bg1"/>
                </a:solidFill>
                <a:latin typeface="Montserrat" panose="02000505000000020004" pitchFamily="2" charset="77"/>
              </a:rPr>
              <a:t>GOALS</a:t>
            </a:r>
            <a:endParaRPr lang="it-IT" sz="7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4" name="Elemento grafico 3" descr="Tiro a segno con riempimento a tinta unita">
            <a:extLst>
              <a:ext uri="{FF2B5EF4-FFF2-40B4-BE49-F238E27FC236}">
                <a16:creationId xmlns:a16="http://schemas.microsoft.com/office/drawing/2014/main" id="{D885FE64-0D09-894A-A0DC-FF4C15ED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236" y="2555080"/>
            <a:ext cx="1747839" cy="1747839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2F83C2A3-CF69-16CB-C8A1-7D3B31255DA1}"/>
              </a:ext>
            </a:extLst>
          </p:cNvPr>
          <p:cNvGrpSpPr/>
          <p:nvPr/>
        </p:nvGrpSpPr>
        <p:grpSpPr>
          <a:xfrm>
            <a:off x="3782668" y="2445400"/>
            <a:ext cx="8907855" cy="1967200"/>
            <a:chOff x="3782668" y="2439216"/>
            <a:chExt cx="8907855" cy="1967200"/>
          </a:xfrm>
        </p:grpSpPr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397307E2-8B95-E4C2-5993-5FED73C21042}"/>
                </a:ext>
              </a:extLst>
            </p:cNvPr>
            <p:cNvGrpSpPr/>
            <p:nvPr/>
          </p:nvGrpSpPr>
          <p:grpSpPr>
            <a:xfrm>
              <a:off x="3782668" y="2439216"/>
              <a:ext cx="3026573" cy="1967200"/>
              <a:chOff x="4184517" y="892712"/>
              <a:chExt cx="3026573" cy="1967200"/>
            </a:xfrm>
          </p:grpSpPr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4893DC33-3AB3-32E1-C31B-EA5E6DF02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0168" y="1107630"/>
                <a:ext cx="0" cy="1638300"/>
              </a:xfrm>
              <a:prstGeom prst="line">
                <a:avLst/>
              </a:prstGeom>
              <a:ln w="571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09F67F43-372A-7E6D-E527-A332EE7CB4F5}"/>
                  </a:ext>
                </a:extLst>
              </p:cNvPr>
              <p:cNvGrpSpPr/>
              <p:nvPr/>
            </p:nvGrpSpPr>
            <p:grpSpPr>
              <a:xfrm>
                <a:off x="4184517" y="892712"/>
                <a:ext cx="3026573" cy="1967200"/>
                <a:chOff x="4761148" y="1072436"/>
                <a:chExt cx="3026573" cy="1967200"/>
              </a:xfrm>
            </p:grpSpPr>
            <p:pic>
              <p:nvPicPr>
                <p:cNvPr id="45" name="Elemento grafico 44" descr="Utente con riempimento a tinta unita">
                  <a:extLst>
                    <a:ext uri="{FF2B5EF4-FFF2-40B4-BE49-F238E27FC236}">
                      <a16:creationId xmlns:a16="http://schemas.microsoft.com/office/drawing/2014/main" id="{D35C07FE-DF90-CE6A-F42C-45999B9D50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6941" y="1072436"/>
                  <a:ext cx="1357918" cy="1357918"/>
                </a:xfrm>
                <a:prstGeom prst="rect">
                  <a:avLst/>
                </a:prstGeom>
              </p:spPr>
            </p:pic>
            <p:grpSp>
              <p:nvGrpSpPr>
                <p:cNvPr id="50" name="Gruppo 49">
                  <a:extLst>
                    <a:ext uri="{FF2B5EF4-FFF2-40B4-BE49-F238E27FC236}">
                      <a16:creationId xmlns:a16="http://schemas.microsoft.com/office/drawing/2014/main" id="{3FF0BE5A-784C-1AF3-6BA2-3C9F75F70472}"/>
                    </a:ext>
                  </a:extLst>
                </p:cNvPr>
                <p:cNvGrpSpPr/>
                <p:nvPr/>
              </p:nvGrpSpPr>
              <p:grpSpPr>
                <a:xfrm>
                  <a:off x="4761148" y="2187794"/>
                  <a:ext cx="3026573" cy="851842"/>
                  <a:chOff x="4772465" y="2294503"/>
                  <a:chExt cx="3026573" cy="851842"/>
                </a:xfrm>
              </p:grpSpPr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EF43C49E-B1B9-B0D2-860E-BF4A25A4C06F}"/>
                      </a:ext>
                    </a:extLst>
                  </p:cNvPr>
                  <p:cNvSpPr txBox="1"/>
                  <p:nvPr/>
                </p:nvSpPr>
                <p:spPr>
                  <a:xfrm>
                    <a:off x="5038570" y="2653902"/>
                    <a:ext cx="24943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600" b="1">
                        <a:solidFill>
                          <a:srgbClr val="4F000B"/>
                        </a:solidFill>
                        <a:latin typeface="Montserrat" panose="02000505000000020004" pitchFamily="2" charset="77"/>
                      </a:rPr>
                      <a:t>USER</a:t>
                    </a:r>
                  </a:p>
                </p:txBody>
              </p:sp>
              <p:sp>
                <p:nvSpPr>
                  <p:cNvPr id="46" name="CasellaDiTesto 45">
                    <a:extLst>
                      <a:ext uri="{FF2B5EF4-FFF2-40B4-BE49-F238E27FC236}">
                        <a16:creationId xmlns:a16="http://schemas.microsoft.com/office/drawing/2014/main" id="{AFA6E542-E0AD-5387-0E28-2CD544EB2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772465" y="2294503"/>
                    <a:ext cx="302657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3200" b="1">
                        <a:solidFill>
                          <a:srgbClr val="4F000B"/>
                        </a:solidFill>
                        <a:latin typeface="Montserrat" panose="02000505000000020004" pitchFamily="2" charset="77"/>
                      </a:rPr>
                      <a:t>END</a:t>
                    </a:r>
                    <a:endParaRPr lang="it-IT" sz="3400" b="1">
                      <a:solidFill>
                        <a:srgbClr val="4F000B"/>
                      </a:solidFill>
                      <a:latin typeface="Montserrat" panose="02000505000000020004" pitchFamily="2" charset="77"/>
                    </a:endParaRPr>
                  </a:p>
                </p:txBody>
              </p:sp>
            </p:grpSp>
          </p:grpSp>
        </p:grpSp>
        <p:grpSp>
          <p:nvGrpSpPr>
            <p:cNvPr id="97" name="Gruppo 96">
              <a:extLst>
                <a:ext uri="{FF2B5EF4-FFF2-40B4-BE49-F238E27FC236}">
                  <a16:creationId xmlns:a16="http://schemas.microsoft.com/office/drawing/2014/main" id="{5CF2C925-A752-9A25-1AAD-748944BF1310}"/>
                </a:ext>
              </a:extLst>
            </p:cNvPr>
            <p:cNvGrpSpPr/>
            <p:nvPr/>
          </p:nvGrpSpPr>
          <p:grpSpPr>
            <a:xfrm>
              <a:off x="6828938" y="2863064"/>
              <a:ext cx="2537447" cy="1268664"/>
              <a:chOff x="7078076" y="1104406"/>
              <a:chExt cx="2537447" cy="1268664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866C6C0-CA32-6C49-A6D2-7FF1A365F23B}"/>
                  </a:ext>
                </a:extLst>
              </p:cNvPr>
              <p:cNvSpPr txBox="1"/>
              <p:nvPr/>
            </p:nvSpPr>
            <p:spPr>
              <a:xfrm>
                <a:off x="7098167" y="1104406"/>
                <a:ext cx="224525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5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Execution Time </a:t>
                </a:r>
              </a:p>
            </p:txBody>
          </p: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1499625A-C58F-8FA5-0BB4-D0D42480C692}"/>
                  </a:ext>
                </a:extLst>
              </p:cNvPr>
              <p:cNvGrpSpPr/>
              <p:nvPr/>
            </p:nvGrpSpPr>
            <p:grpSpPr>
              <a:xfrm>
                <a:off x="7606413" y="1275422"/>
                <a:ext cx="2009110" cy="980187"/>
                <a:chOff x="9781057" y="1186950"/>
                <a:chExt cx="2009110" cy="980187"/>
              </a:xfrm>
            </p:grpSpPr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98DDDB5D-DC12-942B-363A-162EB7D6DEAB}"/>
                    </a:ext>
                  </a:extLst>
                </p:cNvPr>
                <p:cNvSpPr txBox="1"/>
                <p:nvPr/>
              </p:nvSpPr>
              <p:spPr>
                <a:xfrm>
                  <a:off x="9781057" y="1186950"/>
                  <a:ext cx="200911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800" b="1">
                      <a:solidFill>
                        <a:srgbClr val="FF9B54"/>
                      </a:solidFill>
                      <a:latin typeface="Montserrat" panose="02000505000000020004" pitchFamily="2" charset="77"/>
                    </a:rPr>
                    <a:t>1</a:t>
                  </a:r>
                  <a:endParaRPr lang="it-IT" sz="2000">
                    <a:solidFill>
                      <a:srgbClr val="FF9B54"/>
                    </a:solidFill>
                    <a:latin typeface="Montserrat" panose="02000505000000020004" pitchFamily="2" charset="77"/>
                  </a:endParaRPr>
                </a:p>
              </p:txBody>
            </p:sp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0642A62C-8393-217E-D613-007633470267}"/>
                    </a:ext>
                  </a:extLst>
                </p:cNvPr>
                <p:cNvSpPr txBox="1"/>
                <p:nvPr/>
              </p:nvSpPr>
              <p:spPr>
                <a:xfrm>
                  <a:off x="9781057" y="1705472"/>
                  <a:ext cx="15057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2400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second</a:t>
                  </a:r>
                  <a:endParaRPr lang="it-IT" sz="1050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  <p:grpSp>
            <p:nvGrpSpPr>
              <p:cNvPr id="96" name="Gruppo 95">
                <a:extLst>
                  <a:ext uri="{FF2B5EF4-FFF2-40B4-BE49-F238E27FC236}">
                    <a16:creationId xmlns:a16="http://schemas.microsoft.com/office/drawing/2014/main" id="{EEB3635A-50FD-AD56-290D-D02F8464A97A}"/>
                  </a:ext>
                </a:extLst>
              </p:cNvPr>
              <p:cNvGrpSpPr/>
              <p:nvPr/>
            </p:nvGrpSpPr>
            <p:grpSpPr>
              <a:xfrm rot="20003391">
                <a:off x="7078076" y="1357407"/>
                <a:ext cx="606256" cy="1015663"/>
                <a:chOff x="8548672" y="5376264"/>
                <a:chExt cx="606256" cy="1015663"/>
              </a:xfrm>
            </p:grpSpPr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C9D8DBB0-6D22-FB42-BF87-1BDFDDE979BF}"/>
                    </a:ext>
                  </a:extLst>
                </p:cNvPr>
                <p:cNvSpPr txBox="1"/>
                <p:nvPr/>
              </p:nvSpPr>
              <p:spPr>
                <a:xfrm>
                  <a:off x="8548672" y="5376264"/>
                  <a:ext cx="60625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6000">
                      <a:solidFill>
                        <a:srgbClr val="4F000B"/>
                      </a:solidFill>
                    </a:rPr>
                    <a:t>&lt;</a:t>
                  </a:r>
                </a:p>
              </p:txBody>
            </p:sp>
            <p:cxnSp>
              <p:nvCxnSpPr>
                <p:cNvPr id="7" name="Connettore 1 6">
                  <a:extLst>
                    <a:ext uri="{FF2B5EF4-FFF2-40B4-BE49-F238E27FC236}">
                      <a16:creationId xmlns:a16="http://schemas.microsoft.com/office/drawing/2014/main" id="{07588300-59EC-7341-AE90-2B47639D5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9393" y="6014258"/>
                  <a:ext cx="274320" cy="137160"/>
                </a:xfrm>
                <a:prstGeom prst="line">
                  <a:avLst/>
                </a:prstGeom>
                <a:ln w="44450" cap="rnd">
                  <a:solidFill>
                    <a:srgbClr val="4F00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uppo 97">
              <a:extLst>
                <a:ext uri="{FF2B5EF4-FFF2-40B4-BE49-F238E27FC236}">
                  <a16:creationId xmlns:a16="http://schemas.microsoft.com/office/drawing/2014/main" id="{599422C2-8367-51F9-07E4-9828076502A1}"/>
                </a:ext>
              </a:extLst>
            </p:cNvPr>
            <p:cNvGrpSpPr/>
            <p:nvPr/>
          </p:nvGrpSpPr>
          <p:grpSpPr>
            <a:xfrm>
              <a:off x="9396003" y="2748764"/>
              <a:ext cx="2425662" cy="1048370"/>
              <a:chOff x="9537738" y="1360088"/>
              <a:chExt cx="2425662" cy="1048370"/>
            </a:xfrm>
          </p:grpSpPr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C18BA743-C17D-3E4D-519A-7E6301D54C3F}"/>
                  </a:ext>
                </a:extLst>
              </p:cNvPr>
              <p:cNvSpPr txBox="1"/>
              <p:nvPr/>
            </p:nvSpPr>
            <p:spPr>
              <a:xfrm>
                <a:off x="9537738" y="1360088"/>
                <a:ext cx="2425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For numbers up to</a:t>
                </a:r>
              </a:p>
            </p:txBody>
          </p:sp>
          <p:grpSp>
            <p:nvGrpSpPr>
              <p:cNvPr id="80" name="Gruppo 79">
                <a:extLst>
                  <a:ext uri="{FF2B5EF4-FFF2-40B4-BE49-F238E27FC236}">
                    <a16:creationId xmlns:a16="http://schemas.microsoft.com/office/drawing/2014/main" id="{1C827003-D72C-2299-12CB-03B741DD5239}"/>
                  </a:ext>
                </a:extLst>
              </p:cNvPr>
              <p:cNvGrpSpPr/>
              <p:nvPr/>
            </p:nvGrpSpPr>
            <p:grpSpPr>
              <a:xfrm>
                <a:off x="9997701" y="1532445"/>
                <a:ext cx="1505736" cy="876013"/>
                <a:chOff x="9436737" y="1121164"/>
                <a:chExt cx="1505736" cy="876013"/>
              </a:xfrm>
            </p:grpSpPr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243266A3-E0D0-D10D-EA7E-6D852E2E0B18}"/>
                    </a:ext>
                  </a:extLst>
                </p:cNvPr>
                <p:cNvSpPr txBox="1"/>
                <p:nvPr/>
              </p:nvSpPr>
              <p:spPr>
                <a:xfrm>
                  <a:off x="9732572" y="1121164"/>
                  <a:ext cx="91406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400" b="1">
                      <a:solidFill>
                        <a:srgbClr val="FF9B54"/>
                      </a:solidFill>
                      <a:latin typeface="Montserrat" panose="02000505000000020004" pitchFamily="2" charset="77"/>
                    </a:rPr>
                    <a:t>18</a:t>
                  </a:r>
                  <a:endParaRPr lang="it-IT" sz="2000">
                    <a:solidFill>
                      <a:srgbClr val="FF9B54"/>
                    </a:solidFill>
                    <a:latin typeface="Montserrat" panose="02000505000000020004" pitchFamily="2" charset="77"/>
                  </a:endParaRPr>
                </a:p>
              </p:txBody>
            </p:sp>
            <p:sp>
              <p:nvSpPr>
                <p:cNvPr id="82" name="CasellaDiTesto 81">
                  <a:extLst>
                    <a:ext uri="{FF2B5EF4-FFF2-40B4-BE49-F238E27FC236}">
                      <a16:creationId xmlns:a16="http://schemas.microsoft.com/office/drawing/2014/main" id="{C349DB4A-BBA3-7487-9CC2-07E9733F6187}"/>
                    </a:ext>
                  </a:extLst>
                </p:cNvPr>
                <p:cNvSpPr txBox="1"/>
                <p:nvPr/>
              </p:nvSpPr>
              <p:spPr>
                <a:xfrm>
                  <a:off x="9436737" y="1689400"/>
                  <a:ext cx="15057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DIGITS</a:t>
                  </a:r>
                </a:p>
              </p:txBody>
            </p:sp>
          </p:grpSp>
        </p:grp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39755E84-BCBF-F695-FB37-1641E7674A56}"/>
                </a:ext>
              </a:extLst>
            </p:cNvPr>
            <p:cNvSpPr txBox="1"/>
            <p:nvPr/>
          </p:nvSpPr>
          <p:spPr>
            <a:xfrm>
              <a:off x="8527145" y="3841568"/>
              <a:ext cx="4163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e.g. </a:t>
              </a:r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975734686214396237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85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FIRST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79ADC44-2FBE-6F63-56C3-B07E66D69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" b="3968"/>
          <a:stretch/>
        </p:blipFill>
        <p:spPr>
          <a:xfrm>
            <a:off x="1847052" y="1086200"/>
            <a:ext cx="9916324" cy="505729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0" y="3337847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7D09A5-A7F9-C040-95F3-02D69E177FFB}"/>
              </a:ext>
            </a:extLst>
          </p:cNvPr>
          <p:cNvSpPr txBox="1"/>
          <p:nvPr/>
        </p:nvSpPr>
        <p:spPr>
          <a:xfrm>
            <a:off x="5852714" y="6247389"/>
            <a:ext cx="190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Blocks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AD7479A-BF2B-E044-970C-FB0B64361DE9}"/>
              </a:ext>
            </a:extLst>
          </p:cNvPr>
          <p:cNvSpPr txBox="1"/>
          <p:nvPr/>
        </p:nvSpPr>
        <p:spPr>
          <a:xfrm>
            <a:off x="9523343" y="340005"/>
            <a:ext cx="22400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b="1">
                <a:solidFill>
                  <a:schemeClr val="bg1"/>
                </a:solidFill>
                <a:latin typeface="Montserrat" panose="02000505000000020004" pitchFamily="2" charset="77"/>
              </a:rPr>
              <a:t>GPU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Execution Time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251088" y="4668323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211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9BA2D6-C456-2B48-BFA8-AA55A87BFD6D}"/>
              </a:ext>
            </a:extLst>
          </p:cNvPr>
          <p:cNvSpPr txBox="1"/>
          <p:nvPr/>
        </p:nvSpPr>
        <p:spPr>
          <a:xfrm>
            <a:off x="7852234" y="648779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80C320E-CF43-B4FF-0A9B-B791C890EA61}"/>
              </a:ext>
            </a:extLst>
          </p:cNvPr>
          <p:cNvSpPr txBox="1"/>
          <p:nvPr/>
        </p:nvSpPr>
        <p:spPr>
          <a:xfrm>
            <a:off x="95721" y="6039429"/>
            <a:ext cx="23107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Each block has 32 threads, but only one performs the work.</a:t>
            </a:r>
          </a:p>
        </p:txBody>
      </p:sp>
    </p:spTree>
    <p:extLst>
      <p:ext uri="{BB962C8B-B14F-4D97-AF65-F5344CB8AC3E}">
        <p14:creationId xmlns:p14="http://schemas.microsoft.com/office/powerpoint/2010/main" val="610577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53274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FIRST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-60187" y="3238629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7D09A5-A7F9-C040-95F3-02D69E177FFB}"/>
              </a:ext>
            </a:extLst>
          </p:cNvPr>
          <p:cNvSpPr txBox="1"/>
          <p:nvPr/>
        </p:nvSpPr>
        <p:spPr>
          <a:xfrm>
            <a:off x="5867400" y="6186629"/>
            <a:ext cx="2486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Blocks </a:t>
            </a:r>
          </a:p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(32 Threads x Block)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9BA2D6-C456-2B48-BFA8-AA55A87BFD6D}"/>
              </a:ext>
            </a:extLst>
          </p:cNvPr>
          <p:cNvSpPr txBox="1"/>
          <p:nvPr/>
        </p:nvSpPr>
        <p:spPr>
          <a:xfrm>
            <a:off x="7888094" y="480210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1B2726-4397-46A4-AEAC-9D3E0D47D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b="4049"/>
          <a:stretch/>
        </p:blipFill>
        <p:spPr>
          <a:xfrm>
            <a:off x="1847052" y="1086199"/>
            <a:ext cx="9916324" cy="503979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55361" y="48983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263788" y="4941373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211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2907E1-7D7D-3D95-3C6D-BAD74FAC5AAA}"/>
              </a:ext>
            </a:extLst>
          </p:cNvPr>
          <p:cNvSpPr txBox="1"/>
          <p:nvPr/>
        </p:nvSpPr>
        <p:spPr>
          <a:xfrm>
            <a:off x="8609080" y="20420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1140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663EE0-9A1B-BB82-2257-8D91075698E1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IMPROVEMENTS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7508787-3F66-FDBF-981F-124163E34B33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3. Nsight Compute — NsightCompute 12.4 documentation">
            <a:extLst>
              <a:ext uri="{FF2B5EF4-FFF2-40B4-BE49-F238E27FC236}">
                <a16:creationId xmlns:a16="http://schemas.microsoft.com/office/drawing/2014/main" id="{63DF6030-5B50-F30E-66FA-03351000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730" y="5635372"/>
            <a:ext cx="1500187" cy="7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2F792A-4461-34B6-856E-B9C7DC77A685}"/>
              </a:ext>
            </a:extLst>
          </p:cNvPr>
          <p:cNvSpPr txBox="1"/>
          <p:nvPr/>
        </p:nvSpPr>
        <p:spPr>
          <a:xfrm>
            <a:off x="1916905" y="1477396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KERNEL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3BE955-D30E-A7F7-3276-27DCE528E188}"/>
              </a:ext>
            </a:extLst>
          </p:cNvPr>
          <p:cNvSpPr txBox="1"/>
          <p:nvPr/>
        </p:nvSpPr>
        <p:spPr>
          <a:xfrm>
            <a:off x="290512" y="1916958"/>
            <a:ext cx="5338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Courier" pitchFamily="2" charset="0"/>
              </a:rPr>
              <a:t>__global__ void findPrimesInRange(...)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AE7CAE-3BF4-3CE9-5F46-762F43D7D1F1}"/>
              </a:ext>
            </a:extLst>
          </p:cNvPr>
          <p:cNvSpPr txBox="1"/>
          <p:nvPr/>
        </p:nvSpPr>
        <p:spPr>
          <a:xfrm>
            <a:off x="822719" y="2954021"/>
            <a:ext cx="427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JUST </a:t>
            </a:r>
            <a:r>
              <a:rPr lang="it-IT" sz="1400" b="1">
                <a:solidFill>
                  <a:srgbClr val="FF9B54"/>
                </a:solidFill>
                <a:latin typeface="Montserrat" panose="02000505000000020004" pitchFamily="2" charset="77"/>
              </a:rPr>
              <a:t>1 THREAD </a:t>
            </a:r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PER WARP WAS WORKING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12" name="Elemento grafico 11" descr="Accento circonflesso verso il basso con riempimento a tinta unita">
            <a:extLst>
              <a:ext uri="{FF2B5EF4-FFF2-40B4-BE49-F238E27FC236}">
                <a16:creationId xmlns:a16="http://schemas.microsoft.com/office/drawing/2014/main" id="{B631E787-3256-C390-B81A-44CAEE6E2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9706" y="3338742"/>
            <a:ext cx="700369" cy="7003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BE642D-06EB-AF15-C207-0875A4C74473}"/>
              </a:ext>
            </a:extLst>
          </p:cNvPr>
          <p:cNvSpPr txBox="1"/>
          <p:nvPr/>
        </p:nvSpPr>
        <p:spPr>
          <a:xfrm>
            <a:off x="822719" y="4039111"/>
            <a:ext cx="42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rgbClr val="FF9B54"/>
                </a:solidFill>
                <a:latin typeface="Montserrat" panose="02000505000000020004" pitchFamily="2" charset="77"/>
              </a:rPr>
              <a:t>32 THREADS </a:t>
            </a:r>
            <a:r>
              <a:rPr lang="it-IT" sz="2400">
                <a:solidFill>
                  <a:srgbClr val="FFFFFF"/>
                </a:solidFill>
                <a:latin typeface="Montserrat" panose="02000505000000020004" pitchFamily="2" charset="77"/>
              </a:rPr>
              <a:t>PER WARP*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9C82C1-81B1-8A0B-D90C-8A6A1735FAC1}"/>
              </a:ext>
            </a:extLst>
          </p:cNvPr>
          <p:cNvSpPr txBox="1"/>
          <p:nvPr/>
        </p:nvSpPr>
        <p:spPr>
          <a:xfrm>
            <a:off x="822719" y="5763217"/>
            <a:ext cx="4274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*DIVERGENCE CAN HAPPEN BUT ITS EFFECT IS NEGLIGIBLE AS THE AVERAGE NUMBER OF ACTIVE THREADS PER WARP IS 32.00 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0684C7EA-D9D3-B929-728A-540FD4430F9A}"/>
              </a:ext>
            </a:extLst>
          </p:cNvPr>
          <p:cNvGrpSpPr/>
          <p:nvPr/>
        </p:nvGrpSpPr>
        <p:grpSpPr>
          <a:xfrm>
            <a:off x="6316356" y="282271"/>
            <a:ext cx="5657849" cy="2184493"/>
            <a:chOff x="6317640" y="209201"/>
            <a:chExt cx="5657849" cy="2184493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39E033E-FAEE-9815-03CC-49756B5662A1}"/>
                </a:ext>
              </a:extLst>
            </p:cNvPr>
            <p:cNvSpPr txBox="1"/>
            <p:nvPr/>
          </p:nvSpPr>
          <p:spPr>
            <a:xfrm>
              <a:off x="7006826" y="209201"/>
              <a:ext cx="427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32 THREADS x BLOCK</a:t>
              </a:r>
            </a:p>
          </p:txBody>
        </p: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B7ADB4E-2ED5-A3FA-13FE-E63E5058ADD8}"/>
                </a:ext>
              </a:extLst>
            </p:cNvPr>
            <p:cNvGrpSpPr/>
            <p:nvPr/>
          </p:nvGrpSpPr>
          <p:grpSpPr>
            <a:xfrm>
              <a:off x="6317640" y="637608"/>
              <a:ext cx="5657849" cy="1756086"/>
              <a:chOff x="6707713" y="1192264"/>
              <a:chExt cx="4872573" cy="1512352"/>
            </a:xfrm>
          </p:grpSpPr>
          <p:pic>
            <p:nvPicPr>
              <p:cNvPr id="20" name="Immagine 19" descr="Immagine che contiene testo, schermata, software, Software multimediale&#10;&#10;Descrizione generata automaticamente">
                <a:extLst>
                  <a:ext uri="{FF2B5EF4-FFF2-40B4-BE49-F238E27FC236}">
                    <a16:creationId xmlns:a16="http://schemas.microsoft.com/office/drawing/2014/main" id="{03CC795F-1B9A-508C-BDEA-A5799C51BA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6" t="34564" r="42536" b="27517"/>
              <a:stretch/>
            </p:blipFill>
            <p:spPr>
              <a:xfrm>
                <a:off x="6707713" y="1192264"/>
                <a:ext cx="4872573" cy="1512352"/>
              </a:xfrm>
              <a:prstGeom prst="rect">
                <a:avLst/>
              </a:prstGeom>
            </p:spPr>
          </p:pic>
          <p:pic>
            <p:nvPicPr>
              <p:cNvPr id="22" name="Immagine 21" descr="Immagine che contiene testo, schermata, software, Software multimediale&#10;&#10;Descrizione generata automaticamente">
                <a:extLst>
                  <a:ext uri="{FF2B5EF4-FFF2-40B4-BE49-F238E27FC236}">
                    <a16:creationId xmlns:a16="http://schemas.microsoft.com/office/drawing/2014/main" id="{84289E6B-F593-7151-F02C-68D10690F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6" t="32985" r="57386" b="62108"/>
              <a:stretch/>
            </p:blipFill>
            <p:spPr>
              <a:xfrm>
                <a:off x="6707713" y="1192264"/>
                <a:ext cx="4872573" cy="120032"/>
              </a:xfrm>
              <a:prstGeom prst="rect">
                <a:avLst/>
              </a:prstGeom>
            </p:spPr>
          </p:pic>
        </p:grp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309F13D-AB0E-9850-218A-4EC099298BA2}"/>
              </a:ext>
            </a:extLst>
          </p:cNvPr>
          <p:cNvGrpSpPr/>
          <p:nvPr/>
        </p:nvGrpSpPr>
        <p:grpSpPr>
          <a:xfrm>
            <a:off x="6316356" y="2682359"/>
            <a:ext cx="5660415" cy="2215592"/>
            <a:chOff x="6315074" y="3244334"/>
            <a:chExt cx="5660415" cy="221559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817EB1A-2E7B-232B-8CB5-F92CAAEC06DD}"/>
                </a:ext>
              </a:extLst>
            </p:cNvPr>
            <p:cNvSpPr txBox="1"/>
            <p:nvPr/>
          </p:nvSpPr>
          <p:spPr>
            <a:xfrm>
              <a:off x="7006826" y="3244334"/>
              <a:ext cx="427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64 THREADS x BLOCK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BA3D242B-8AF1-2F9D-1A4E-9778CE9C36AB}"/>
                </a:ext>
              </a:extLst>
            </p:cNvPr>
            <p:cNvGrpSpPr/>
            <p:nvPr/>
          </p:nvGrpSpPr>
          <p:grpSpPr>
            <a:xfrm>
              <a:off x="6315074" y="3666568"/>
              <a:ext cx="5660415" cy="1793358"/>
              <a:chOff x="5071085" y="3604141"/>
              <a:chExt cx="5660415" cy="1793358"/>
            </a:xfrm>
          </p:grpSpPr>
          <p:pic>
            <p:nvPicPr>
              <p:cNvPr id="27" name="Immagine 26" descr="Immagine che contiene testo, schermata, software, Software multimediale&#10;&#10;Descrizione generata automaticamente">
                <a:extLst>
                  <a:ext uri="{FF2B5EF4-FFF2-40B4-BE49-F238E27FC236}">
                    <a16:creationId xmlns:a16="http://schemas.microsoft.com/office/drawing/2014/main" id="{0AFF4BE2-99DF-51AE-0071-FE61755F8B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852" t="41779" r="42040" b="19059"/>
              <a:stretch/>
            </p:blipFill>
            <p:spPr>
              <a:xfrm>
                <a:off x="5071085" y="3604141"/>
                <a:ext cx="5660415" cy="1793358"/>
              </a:xfrm>
              <a:prstGeom prst="rect">
                <a:avLst/>
              </a:prstGeom>
            </p:spPr>
          </p:pic>
          <p:pic>
            <p:nvPicPr>
              <p:cNvPr id="28" name="Immagine 27" descr="Immagine che contiene testo, schermata, software, Software multimediale&#10;&#10;Descrizione generata automaticamente">
                <a:extLst>
                  <a:ext uri="{FF2B5EF4-FFF2-40B4-BE49-F238E27FC236}">
                    <a16:creationId xmlns:a16="http://schemas.microsoft.com/office/drawing/2014/main" id="{14D523DD-A8F4-DC33-23CF-D25950EDDF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6" t="32985" r="57386" b="62108"/>
              <a:stretch/>
            </p:blipFill>
            <p:spPr>
              <a:xfrm>
                <a:off x="5073651" y="3604141"/>
                <a:ext cx="5657849" cy="139377"/>
              </a:xfrm>
              <a:prstGeom prst="rect">
                <a:avLst/>
              </a:prstGeom>
            </p:spPr>
          </p:pic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6F6625E-9C3C-E182-CDF0-B787B64DC043}"/>
              </a:ext>
            </a:extLst>
          </p:cNvPr>
          <p:cNvGrpSpPr/>
          <p:nvPr/>
        </p:nvGrpSpPr>
        <p:grpSpPr>
          <a:xfrm>
            <a:off x="6253489" y="5401856"/>
            <a:ext cx="4494611" cy="1003943"/>
            <a:chOff x="6253489" y="5401856"/>
            <a:chExt cx="4494611" cy="1003943"/>
          </a:xfrm>
        </p:grpSpPr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C26C13FC-F98E-A23E-F99E-A86991880A69}"/>
                </a:ext>
              </a:extLst>
            </p:cNvPr>
            <p:cNvSpPr txBox="1"/>
            <p:nvPr/>
          </p:nvSpPr>
          <p:spPr>
            <a:xfrm>
              <a:off x="6253491" y="5401856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max_blocks_per_multiprocessor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16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11B1A0AC-4972-3357-DF2E-919B068AF2A2}"/>
                </a:ext>
              </a:extLst>
            </p:cNvPr>
            <p:cNvSpPr txBox="1"/>
            <p:nvPr/>
          </p:nvSpPr>
          <p:spPr>
            <a:xfrm>
              <a:off x="6253489" y="5749939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max_warps_per_multiprocessor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32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7FA62CBF-23C7-1E23-D818-B297461654C8}"/>
                </a:ext>
              </a:extLst>
            </p:cNvPr>
            <p:cNvSpPr txBox="1"/>
            <p:nvPr/>
          </p:nvSpPr>
          <p:spPr>
            <a:xfrm>
              <a:off x="6253489" y="6098022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max_warps_per_scheduler</a:t>
              </a:r>
              <a:r>
                <a:rPr lang="en-US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en-US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8</a:t>
              </a:r>
              <a:endParaRPr lang="it-IT" sz="14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593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663EE0-9A1B-BB82-2257-8D91075698E1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IMPROVEMENTS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7508787-3F66-FDBF-981F-124163E34B33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3. Nsight Compute — NsightCompute 12.4 documentation">
            <a:extLst>
              <a:ext uri="{FF2B5EF4-FFF2-40B4-BE49-F238E27FC236}">
                <a16:creationId xmlns:a16="http://schemas.microsoft.com/office/drawing/2014/main" id="{63DF6030-5B50-F30E-66FA-03351000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730" y="5635372"/>
            <a:ext cx="1500187" cy="7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2F792A-4461-34B6-856E-B9C7DC77A685}"/>
              </a:ext>
            </a:extLst>
          </p:cNvPr>
          <p:cNvSpPr txBox="1"/>
          <p:nvPr/>
        </p:nvSpPr>
        <p:spPr>
          <a:xfrm>
            <a:off x="1916905" y="1477396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KERNEL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3BE955-D30E-A7F7-3276-27DCE528E188}"/>
              </a:ext>
            </a:extLst>
          </p:cNvPr>
          <p:cNvSpPr txBox="1"/>
          <p:nvPr/>
        </p:nvSpPr>
        <p:spPr>
          <a:xfrm>
            <a:off x="290512" y="1916958"/>
            <a:ext cx="5338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Courier" pitchFamily="2" charset="0"/>
              </a:rPr>
              <a:t>__global__ void findPrimesInRange(...)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AE7CAE-3BF4-3CE9-5F46-762F43D7D1F1}"/>
              </a:ext>
            </a:extLst>
          </p:cNvPr>
          <p:cNvSpPr txBox="1"/>
          <p:nvPr/>
        </p:nvSpPr>
        <p:spPr>
          <a:xfrm>
            <a:off x="822719" y="2954021"/>
            <a:ext cx="427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JUST </a:t>
            </a:r>
            <a:r>
              <a:rPr lang="it-IT" sz="1400" b="1">
                <a:solidFill>
                  <a:srgbClr val="FF9B54"/>
                </a:solidFill>
                <a:latin typeface="Montserrat" panose="02000505000000020004" pitchFamily="2" charset="77"/>
              </a:rPr>
              <a:t>1 THREAD </a:t>
            </a:r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PER WARP WAS WORKING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12" name="Elemento grafico 11" descr="Accento circonflesso verso il basso con riempimento a tinta unita">
            <a:extLst>
              <a:ext uri="{FF2B5EF4-FFF2-40B4-BE49-F238E27FC236}">
                <a16:creationId xmlns:a16="http://schemas.microsoft.com/office/drawing/2014/main" id="{B631E787-3256-C390-B81A-44CAEE6E2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9706" y="3338742"/>
            <a:ext cx="700369" cy="7003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BE642D-06EB-AF15-C207-0875A4C74473}"/>
              </a:ext>
            </a:extLst>
          </p:cNvPr>
          <p:cNvSpPr txBox="1"/>
          <p:nvPr/>
        </p:nvSpPr>
        <p:spPr>
          <a:xfrm>
            <a:off x="822719" y="4039111"/>
            <a:ext cx="42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rgbClr val="FF9B54"/>
                </a:solidFill>
                <a:latin typeface="Montserrat" panose="02000505000000020004" pitchFamily="2" charset="77"/>
              </a:rPr>
              <a:t>32 THREADS </a:t>
            </a:r>
            <a:r>
              <a:rPr lang="it-IT" sz="2400">
                <a:solidFill>
                  <a:srgbClr val="FFFFFF"/>
                </a:solidFill>
                <a:latin typeface="Montserrat" panose="02000505000000020004" pitchFamily="2" charset="77"/>
              </a:rPr>
              <a:t>PER WARP*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9C82C1-81B1-8A0B-D90C-8A6A1735FAC1}"/>
              </a:ext>
            </a:extLst>
          </p:cNvPr>
          <p:cNvSpPr txBox="1"/>
          <p:nvPr/>
        </p:nvSpPr>
        <p:spPr>
          <a:xfrm>
            <a:off x="822719" y="5763217"/>
            <a:ext cx="4274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*DIVERGENCE CAN HAPPEN BUT ITS EFFECT IS NEGLIGIBLE AS THE AVERAGE NUMBER OF ACTIVE THREADS PER WARP IS 32.00 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39E033E-FAEE-9815-03CC-49756B5662A1}"/>
              </a:ext>
            </a:extLst>
          </p:cNvPr>
          <p:cNvSpPr txBox="1"/>
          <p:nvPr/>
        </p:nvSpPr>
        <p:spPr>
          <a:xfrm>
            <a:off x="7006828" y="210487"/>
            <a:ext cx="427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32 THREADS x BLOCK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817EB1A-2E7B-232B-8CB5-F92CAAEC06DD}"/>
              </a:ext>
            </a:extLst>
          </p:cNvPr>
          <p:cNvSpPr txBox="1"/>
          <p:nvPr/>
        </p:nvSpPr>
        <p:spPr>
          <a:xfrm>
            <a:off x="6995371" y="2754910"/>
            <a:ext cx="427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64 THREADS x BLOCK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6F6625E-9C3C-E182-CDF0-B787B64DC043}"/>
              </a:ext>
            </a:extLst>
          </p:cNvPr>
          <p:cNvGrpSpPr/>
          <p:nvPr/>
        </p:nvGrpSpPr>
        <p:grpSpPr>
          <a:xfrm>
            <a:off x="6253489" y="5401856"/>
            <a:ext cx="4494611" cy="1003943"/>
            <a:chOff x="6253489" y="5401856"/>
            <a:chExt cx="4494611" cy="1003943"/>
          </a:xfrm>
        </p:grpSpPr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C26C13FC-F98E-A23E-F99E-A86991880A69}"/>
                </a:ext>
              </a:extLst>
            </p:cNvPr>
            <p:cNvSpPr txBox="1"/>
            <p:nvPr/>
          </p:nvSpPr>
          <p:spPr>
            <a:xfrm>
              <a:off x="6253491" y="5401856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max_blocks_per_multiprocessor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16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11B1A0AC-4972-3357-DF2E-919B068AF2A2}"/>
                </a:ext>
              </a:extLst>
            </p:cNvPr>
            <p:cNvSpPr txBox="1"/>
            <p:nvPr/>
          </p:nvSpPr>
          <p:spPr>
            <a:xfrm>
              <a:off x="6253489" y="5749939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max_warps_per_multiprocessor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32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7FA62CBF-23C7-1E23-D818-B297461654C8}"/>
                </a:ext>
              </a:extLst>
            </p:cNvPr>
            <p:cNvSpPr txBox="1"/>
            <p:nvPr/>
          </p:nvSpPr>
          <p:spPr>
            <a:xfrm>
              <a:off x="6253489" y="6098022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max_warps_per_scheduler</a:t>
              </a:r>
              <a:r>
                <a:rPr lang="en-US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en-US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8</a:t>
              </a:r>
              <a:endParaRPr lang="it-IT" sz="14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9F57A0F-19DF-F34C-825D-ACCA9A2195D7}"/>
              </a:ext>
            </a:extLst>
          </p:cNvPr>
          <p:cNvSpPr txBox="1"/>
          <p:nvPr/>
        </p:nvSpPr>
        <p:spPr>
          <a:xfrm>
            <a:off x="6315506" y="868196"/>
            <a:ext cx="1616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GPU Maximum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6E5AE5D-4A75-B04E-A382-C4A3DE6A5756}"/>
              </a:ext>
            </a:extLst>
          </p:cNvPr>
          <p:cNvSpPr txBox="1"/>
          <p:nvPr/>
        </p:nvSpPr>
        <p:spPr>
          <a:xfrm>
            <a:off x="6328027" y="1101699"/>
            <a:ext cx="138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Theoretical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564EE6-1A60-2949-89C2-43E4F5B8AD81}"/>
              </a:ext>
            </a:extLst>
          </p:cNvPr>
          <p:cNvSpPr txBox="1"/>
          <p:nvPr/>
        </p:nvSpPr>
        <p:spPr>
          <a:xfrm>
            <a:off x="6340543" y="1350617"/>
            <a:ext cx="1382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Active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A784DAD-6AF8-604E-B35E-81D0D58D179B}"/>
              </a:ext>
            </a:extLst>
          </p:cNvPr>
          <p:cNvSpPr txBox="1"/>
          <p:nvPr/>
        </p:nvSpPr>
        <p:spPr>
          <a:xfrm>
            <a:off x="6328015" y="1581430"/>
            <a:ext cx="138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Eligible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98D62DC-46F0-2646-9797-C3F6D3C76C5E}"/>
              </a:ext>
            </a:extLst>
          </p:cNvPr>
          <p:cNvSpPr txBox="1"/>
          <p:nvPr/>
        </p:nvSpPr>
        <p:spPr>
          <a:xfrm>
            <a:off x="6330574" y="1818631"/>
            <a:ext cx="138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Issued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2CF03E-2F03-9445-A679-D9DD9A6BFE17}"/>
              </a:ext>
            </a:extLst>
          </p:cNvPr>
          <p:cNvGrpSpPr/>
          <p:nvPr/>
        </p:nvGrpSpPr>
        <p:grpSpPr>
          <a:xfrm>
            <a:off x="7326545" y="599773"/>
            <a:ext cx="4648999" cy="1703316"/>
            <a:chOff x="7445489" y="607207"/>
            <a:chExt cx="4648999" cy="1703316"/>
          </a:xfrm>
        </p:grpSpPr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B0D31D74-2617-994A-B6DC-F986345131CA}"/>
                </a:ext>
              </a:extLst>
            </p:cNvPr>
            <p:cNvCxnSpPr>
              <a:cxnSpLocks/>
            </p:cNvCxnSpPr>
            <p:nvPr/>
          </p:nvCxnSpPr>
          <p:spPr>
            <a:xfrm>
              <a:off x="7563917" y="2057584"/>
              <a:ext cx="4412854" cy="0"/>
            </a:xfrm>
            <a:prstGeom prst="line">
              <a:avLst/>
            </a:prstGeom>
            <a:ln w="190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4266ACD3-1979-DC43-95E1-77A0557B18CC}"/>
                </a:ext>
              </a:extLst>
            </p:cNvPr>
            <p:cNvSpPr txBox="1"/>
            <p:nvPr/>
          </p:nvSpPr>
          <p:spPr>
            <a:xfrm>
              <a:off x="7445489" y="2045323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0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2A1E7580-B6F1-9349-9CE1-6747F4913272}"/>
                </a:ext>
              </a:extLst>
            </p:cNvPr>
            <p:cNvSpPr txBox="1"/>
            <p:nvPr/>
          </p:nvSpPr>
          <p:spPr>
            <a:xfrm>
              <a:off x="9631601" y="2061075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4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922D2D0B-FAF1-8442-AD1F-7D9BD366AE52}"/>
                </a:ext>
              </a:extLst>
            </p:cNvPr>
            <p:cNvSpPr txBox="1"/>
            <p:nvPr/>
          </p:nvSpPr>
          <p:spPr>
            <a:xfrm>
              <a:off x="11765217" y="2064302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8</a:t>
              </a:r>
            </a:p>
          </p:txBody>
        </p: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3450976D-511C-D448-BCEF-01FC53EE831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4" y="809492"/>
              <a:ext cx="0" cy="1239713"/>
            </a:xfrm>
            <a:prstGeom prst="line">
              <a:avLst/>
            </a:prstGeom>
            <a:ln w="12700" cap="rnd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22E89256-1406-FD40-90EB-0D93E67A59A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769" y="805610"/>
              <a:ext cx="0" cy="1239713"/>
            </a:xfrm>
            <a:prstGeom prst="line">
              <a:avLst/>
            </a:prstGeom>
            <a:ln w="12700" cap="rnd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1 4">
              <a:extLst>
                <a:ext uri="{FF2B5EF4-FFF2-40B4-BE49-F238E27FC236}">
                  <a16:creationId xmlns:a16="http://schemas.microsoft.com/office/drawing/2014/main" id="{F879BE46-73C2-7747-82C0-D135744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7563917" y="817871"/>
              <a:ext cx="0" cy="1239713"/>
            </a:xfrm>
            <a:prstGeom prst="line">
              <a:avLst/>
            </a:prstGeom>
            <a:ln w="190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165578A-A489-DB48-BFD9-2B7412A7A919}"/>
                </a:ext>
              </a:extLst>
            </p:cNvPr>
            <p:cNvSpPr/>
            <p:nvPr/>
          </p:nvSpPr>
          <p:spPr>
            <a:xfrm>
              <a:off x="7563891" y="1618266"/>
              <a:ext cx="515569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57D2236-42C7-7946-AA01-75B39427E8F1}"/>
                </a:ext>
              </a:extLst>
            </p:cNvPr>
            <p:cNvSpPr/>
            <p:nvPr/>
          </p:nvSpPr>
          <p:spPr>
            <a:xfrm>
              <a:off x="7563891" y="1861364"/>
              <a:ext cx="363912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7BF3884F-2C73-1047-A3C2-E66AC8405172}"/>
                </a:ext>
              </a:extLst>
            </p:cNvPr>
            <p:cNvSpPr/>
            <p:nvPr/>
          </p:nvSpPr>
          <p:spPr>
            <a:xfrm>
              <a:off x="7568381" y="1387696"/>
              <a:ext cx="1746788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ADC1014-A263-4043-9A64-BC4D41F00499}"/>
                </a:ext>
              </a:extLst>
            </p:cNvPr>
            <p:cNvSpPr/>
            <p:nvPr/>
          </p:nvSpPr>
          <p:spPr>
            <a:xfrm>
              <a:off x="7568380" y="1144041"/>
              <a:ext cx="2201929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4847DB82-3152-2445-94C4-5F45722A73DD}"/>
                </a:ext>
              </a:extLst>
            </p:cNvPr>
            <p:cNvSpPr/>
            <p:nvPr/>
          </p:nvSpPr>
          <p:spPr>
            <a:xfrm>
              <a:off x="7568380" y="916036"/>
              <a:ext cx="4335382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A86664BA-A8EC-974A-B381-20C1585A4B21}"/>
                </a:ext>
              </a:extLst>
            </p:cNvPr>
            <p:cNvSpPr txBox="1"/>
            <p:nvPr/>
          </p:nvSpPr>
          <p:spPr>
            <a:xfrm>
              <a:off x="10441453" y="607207"/>
              <a:ext cx="1653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Warps</a:t>
              </a:r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 per </a:t>
              </a:r>
              <a:r>
                <a:rPr lang="it-IT" sz="10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scheduler</a:t>
              </a:r>
              <a:endParaRPr lang="it-IT" sz="10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5F8E91D-1667-9C4F-8075-6FFC9E1C1C2B}"/>
              </a:ext>
            </a:extLst>
          </p:cNvPr>
          <p:cNvSpPr txBox="1"/>
          <p:nvPr/>
        </p:nvSpPr>
        <p:spPr>
          <a:xfrm>
            <a:off x="6330294" y="3413110"/>
            <a:ext cx="1616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GPU Maximum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B81448C1-EDBB-A549-87BF-388D511E4CC0}"/>
              </a:ext>
            </a:extLst>
          </p:cNvPr>
          <p:cNvSpPr txBox="1"/>
          <p:nvPr/>
        </p:nvSpPr>
        <p:spPr>
          <a:xfrm>
            <a:off x="6348531" y="3640077"/>
            <a:ext cx="138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Theoretical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8D69A58-57FD-5244-B418-DB5CE5595C81}"/>
              </a:ext>
            </a:extLst>
          </p:cNvPr>
          <p:cNvSpPr txBox="1"/>
          <p:nvPr/>
        </p:nvSpPr>
        <p:spPr>
          <a:xfrm>
            <a:off x="6348526" y="3873213"/>
            <a:ext cx="1382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Active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962675A-0486-CC4D-9D8A-1DA166783F87}"/>
              </a:ext>
            </a:extLst>
          </p:cNvPr>
          <p:cNvSpPr txBox="1"/>
          <p:nvPr/>
        </p:nvSpPr>
        <p:spPr>
          <a:xfrm>
            <a:off x="6340543" y="4112296"/>
            <a:ext cx="138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Eligible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744AF22-7E0E-EE43-B907-4A9711630513}"/>
              </a:ext>
            </a:extLst>
          </p:cNvPr>
          <p:cNvSpPr txBox="1"/>
          <p:nvPr/>
        </p:nvSpPr>
        <p:spPr>
          <a:xfrm>
            <a:off x="6340543" y="4365234"/>
            <a:ext cx="138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Issued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B0B2FE68-A45D-204C-B966-6DF81C90FC9A}"/>
              </a:ext>
            </a:extLst>
          </p:cNvPr>
          <p:cNvGrpSpPr/>
          <p:nvPr/>
        </p:nvGrpSpPr>
        <p:grpSpPr>
          <a:xfrm>
            <a:off x="7340472" y="3147345"/>
            <a:ext cx="4648999" cy="1703316"/>
            <a:chOff x="7445489" y="607207"/>
            <a:chExt cx="4648999" cy="1703316"/>
          </a:xfrm>
        </p:grpSpPr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8B2D6A0F-44C6-2D47-BA59-75139623999B}"/>
                </a:ext>
              </a:extLst>
            </p:cNvPr>
            <p:cNvCxnSpPr>
              <a:cxnSpLocks/>
            </p:cNvCxnSpPr>
            <p:nvPr/>
          </p:nvCxnSpPr>
          <p:spPr>
            <a:xfrm>
              <a:off x="7563917" y="2057584"/>
              <a:ext cx="4412854" cy="0"/>
            </a:xfrm>
            <a:prstGeom prst="line">
              <a:avLst/>
            </a:prstGeom>
            <a:ln w="190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7FEB8313-0EB0-5F4B-A749-7C89D46B3C0A}"/>
                </a:ext>
              </a:extLst>
            </p:cNvPr>
            <p:cNvSpPr txBox="1"/>
            <p:nvPr/>
          </p:nvSpPr>
          <p:spPr>
            <a:xfrm>
              <a:off x="7445489" y="2045323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0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D65AA07D-138E-1847-AEB9-A411829D4B61}"/>
                </a:ext>
              </a:extLst>
            </p:cNvPr>
            <p:cNvSpPr txBox="1"/>
            <p:nvPr/>
          </p:nvSpPr>
          <p:spPr>
            <a:xfrm>
              <a:off x="9631601" y="2061075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4</a:t>
              </a:r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6D841E92-3569-F547-A625-B74AA0C31325}"/>
                </a:ext>
              </a:extLst>
            </p:cNvPr>
            <p:cNvSpPr txBox="1"/>
            <p:nvPr/>
          </p:nvSpPr>
          <p:spPr>
            <a:xfrm>
              <a:off x="11765217" y="2064302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8</a:t>
              </a:r>
            </a:p>
          </p:txBody>
        </p: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E42F2EBA-5FAD-C14F-AFC0-601BCCE219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4" y="809492"/>
              <a:ext cx="0" cy="1239713"/>
            </a:xfrm>
            <a:prstGeom prst="line">
              <a:avLst/>
            </a:prstGeom>
            <a:ln w="12700" cap="rnd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3D147A32-79AC-F346-BDDE-245B409147FE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769" y="805610"/>
              <a:ext cx="0" cy="1239713"/>
            </a:xfrm>
            <a:prstGeom prst="line">
              <a:avLst/>
            </a:prstGeom>
            <a:ln w="12700" cap="rnd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AF5DEEF5-9242-E14C-83BF-17FEB89267EB}"/>
                </a:ext>
              </a:extLst>
            </p:cNvPr>
            <p:cNvCxnSpPr>
              <a:cxnSpLocks/>
            </p:cNvCxnSpPr>
            <p:nvPr/>
          </p:nvCxnSpPr>
          <p:spPr>
            <a:xfrm>
              <a:off x="7563917" y="817871"/>
              <a:ext cx="0" cy="1239713"/>
            </a:xfrm>
            <a:prstGeom prst="line">
              <a:avLst/>
            </a:prstGeom>
            <a:ln w="190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65C73D6A-5C18-954A-9E37-4005D3FF0AB3}"/>
                </a:ext>
              </a:extLst>
            </p:cNvPr>
            <p:cNvSpPr/>
            <p:nvPr/>
          </p:nvSpPr>
          <p:spPr>
            <a:xfrm>
              <a:off x="7563891" y="1618266"/>
              <a:ext cx="770721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6BDDB5F3-3F11-7D43-B132-35FBD654D1DA}"/>
                </a:ext>
              </a:extLst>
            </p:cNvPr>
            <p:cNvSpPr/>
            <p:nvPr/>
          </p:nvSpPr>
          <p:spPr>
            <a:xfrm>
              <a:off x="7563891" y="1861364"/>
              <a:ext cx="363912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817A2CFC-08ED-9E42-8ADA-AFB659524EB3}"/>
                </a:ext>
              </a:extLst>
            </p:cNvPr>
            <p:cNvSpPr/>
            <p:nvPr/>
          </p:nvSpPr>
          <p:spPr>
            <a:xfrm>
              <a:off x="7568380" y="1387696"/>
              <a:ext cx="2859145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72185BC4-EBCE-F540-8F0A-4CAED3B6E263}"/>
                </a:ext>
              </a:extLst>
            </p:cNvPr>
            <p:cNvSpPr/>
            <p:nvPr/>
          </p:nvSpPr>
          <p:spPr>
            <a:xfrm>
              <a:off x="7568379" y="1144041"/>
              <a:ext cx="4335379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42650B9A-FC86-7A44-A9F3-E150EF30C140}"/>
                </a:ext>
              </a:extLst>
            </p:cNvPr>
            <p:cNvSpPr/>
            <p:nvPr/>
          </p:nvSpPr>
          <p:spPr>
            <a:xfrm>
              <a:off x="7568380" y="916036"/>
              <a:ext cx="4335382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2BB61FED-395F-7046-A56B-F2A60FE8E66E}"/>
                </a:ext>
              </a:extLst>
            </p:cNvPr>
            <p:cNvSpPr txBox="1"/>
            <p:nvPr/>
          </p:nvSpPr>
          <p:spPr>
            <a:xfrm>
              <a:off x="10441453" y="607207"/>
              <a:ext cx="1653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Warps</a:t>
              </a:r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 per </a:t>
              </a:r>
              <a:r>
                <a:rPr lang="it-IT" sz="10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scheduler</a:t>
              </a:r>
              <a:endParaRPr lang="it-IT" sz="10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303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SECOND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0" y="3337847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7D09A5-A7F9-C040-95F3-02D69E177FFB}"/>
              </a:ext>
            </a:extLst>
          </p:cNvPr>
          <p:cNvSpPr txBox="1"/>
          <p:nvPr/>
        </p:nvSpPr>
        <p:spPr>
          <a:xfrm>
            <a:off x="5852714" y="6247389"/>
            <a:ext cx="190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Blocks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AD7479A-BF2B-E044-970C-FB0B64361DE9}"/>
              </a:ext>
            </a:extLst>
          </p:cNvPr>
          <p:cNvSpPr txBox="1"/>
          <p:nvPr/>
        </p:nvSpPr>
        <p:spPr>
          <a:xfrm>
            <a:off x="9523343" y="340005"/>
            <a:ext cx="22400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b="1">
                <a:solidFill>
                  <a:schemeClr val="bg1"/>
                </a:solidFill>
                <a:latin typeface="Montserrat" panose="02000505000000020004" pitchFamily="2" charset="77"/>
              </a:rPr>
              <a:t>GPU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Execution Time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9BA2D6-C456-2B48-BFA8-AA55A87BFD6D}"/>
              </a:ext>
            </a:extLst>
          </p:cNvPr>
          <p:cNvSpPr txBox="1"/>
          <p:nvPr/>
        </p:nvSpPr>
        <p:spPr>
          <a:xfrm>
            <a:off x="7852234" y="648779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F2DE91-79D7-72FF-FF43-97795F744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" b="3999"/>
          <a:stretch/>
        </p:blipFill>
        <p:spPr>
          <a:xfrm>
            <a:off x="1905000" y="1097718"/>
            <a:ext cx="9758409" cy="498397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289738" y="1785663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211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3FF1A41-E6CD-D047-8B76-E91243D5FC53}"/>
              </a:ext>
            </a:extLst>
          </p:cNvPr>
          <p:cNvSpPr/>
          <p:nvPr/>
        </p:nvSpPr>
        <p:spPr>
          <a:xfrm>
            <a:off x="1803633" y="2047273"/>
            <a:ext cx="363097" cy="209366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82EF05-887F-5A59-1D97-39E5E3327E4C}"/>
              </a:ext>
            </a:extLst>
          </p:cNvPr>
          <p:cNvSpPr txBox="1"/>
          <p:nvPr/>
        </p:nvSpPr>
        <p:spPr>
          <a:xfrm>
            <a:off x="80181" y="618949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Here, 64 threads per block are working</a:t>
            </a:r>
          </a:p>
        </p:txBody>
      </p:sp>
    </p:spTree>
    <p:extLst>
      <p:ext uri="{BB962C8B-B14F-4D97-AF65-F5344CB8AC3E}">
        <p14:creationId xmlns:p14="http://schemas.microsoft.com/office/powerpoint/2010/main" val="1576542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SECOND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0" y="3337847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7D09A5-A7F9-C040-95F3-02D69E177FFB}"/>
              </a:ext>
            </a:extLst>
          </p:cNvPr>
          <p:cNvSpPr txBox="1"/>
          <p:nvPr/>
        </p:nvSpPr>
        <p:spPr>
          <a:xfrm>
            <a:off x="5852714" y="6247389"/>
            <a:ext cx="190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Blocks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AD7479A-BF2B-E044-970C-FB0B64361DE9}"/>
              </a:ext>
            </a:extLst>
          </p:cNvPr>
          <p:cNvSpPr txBox="1"/>
          <p:nvPr/>
        </p:nvSpPr>
        <p:spPr>
          <a:xfrm>
            <a:off x="9324975" y="340005"/>
            <a:ext cx="2438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b="1">
                <a:solidFill>
                  <a:schemeClr val="bg1"/>
                </a:solidFill>
                <a:latin typeface="Montserrat" panose="02000505000000020004" pitchFamily="2" charset="77"/>
              </a:rPr>
              <a:t>TOTAL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Execution Time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9BA2D6-C456-2B48-BFA8-AA55A87BFD6D}"/>
              </a:ext>
            </a:extLst>
          </p:cNvPr>
          <p:cNvSpPr txBox="1"/>
          <p:nvPr/>
        </p:nvSpPr>
        <p:spPr>
          <a:xfrm>
            <a:off x="7852234" y="648779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71932F-9A05-8527-C686-9B3AE6E0F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b="4000"/>
          <a:stretch/>
        </p:blipFill>
        <p:spPr>
          <a:xfrm>
            <a:off x="1981199" y="1136849"/>
            <a:ext cx="9700941" cy="495599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4AD7D110-30FB-B24A-A664-B89EB99F9032}"/>
              </a:ext>
            </a:extLst>
          </p:cNvPr>
          <p:cNvSpPr/>
          <p:nvPr/>
        </p:nvSpPr>
        <p:spPr>
          <a:xfrm>
            <a:off x="1905000" y="3614846"/>
            <a:ext cx="360405" cy="339316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378663" y="3565463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211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7397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SECOND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8964" y="2975219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5E8584-D01F-638C-05A6-CDA8990B9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 b="4258"/>
          <a:stretch/>
        </p:blipFill>
        <p:spPr>
          <a:xfrm>
            <a:off x="1797943" y="1140998"/>
            <a:ext cx="10014541" cy="511054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4AD7D110-30FB-B24A-A664-B89EB99F9032}"/>
              </a:ext>
            </a:extLst>
          </p:cNvPr>
          <p:cNvSpPr/>
          <p:nvPr/>
        </p:nvSpPr>
        <p:spPr>
          <a:xfrm>
            <a:off x="1683064" y="3720087"/>
            <a:ext cx="360405" cy="339316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156727" y="3658004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211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C8D1CB-C9E1-4861-2E35-2B0B558A7DB6}"/>
              </a:ext>
            </a:extLst>
          </p:cNvPr>
          <p:cNvSpPr txBox="1"/>
          <p:nvPr/>
        </p:nvSpPr>
        <p:spPr>
          <a:xfrm>
            <a:off x="5867400" y="6240419"/>
            <a:ext cx="2486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</a:t>
            </a:r>
            <a:r>
              <a:rPr lang="it-IT" sz="1500" err="1">
                <a:solidFill>
                  <a:schemeClr val="bg1"/>
                </a:solidFill>
                <a:latin typeface="Montserrat" panose="02000505000000020004" pitchFamily="2" charset="77"/>
              </a:rPr>
              <a:t>Blocks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</a:p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(64 </a:t>
            </a:r>
            <a:r>
              <a:rPr lang="it-IT" sz="1200" err="1">
                <a:solidFill>
                  <a:schemeClr val="bg1"/>
                </a:solidFill>
                <a:latin typeface="Montserrat" panose="02000505000000020004" pitchFamily="2" charset="77"/>
              </a:rPr>
              <a:t>Threads</a:t>
            </a:r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 x Block)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3D34FB0-380D-6414-B575-2E84B2ADFF57}"/>
              </a:ext>
            </a:extLst>
          </p:cNvPr>
          <p:cNvSpPr txBox="1"/>
          <p:nvPr/>
        </p:nvSpPr>
        <p:spPr>
          <a:xfrm>
            <a:off x="7700233" y="5018096"/>
            <a:ext cx="3441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</a:t>
            </a:r>
            <a:r>
              <a:rPr lang="it-IT" sz="1500" b="1">
                <a:solidFill>
                  <a:schemeClr val="bg1"/>
                </a:solidFill>
                <a:latin typeface="Montserrat" panose="02000505000000020004" pitchFamily="2" charset="77"/>
              </a:rPr>
              <a:t>GPU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1500" err="1">
                <a:solidFill>
                  <a:schemeClr val="bg1"/>
                </a:solidFill>
                <a:latin typeface="Montserrat" panose="02000505000000020004" pitchFamily="2" charset="77"/>
              </a:rPr>
              <a:t>Execution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Time: 26ms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6ECE84-CBCB-68EB-DD18-FCFAC470E41F}"/>
              </a:ext>
            </a:extLst>
          </p:cNvPr>
          <p:cNvSpPr txBox="1"/>
          <p:nvPr/>
        </p:nvSpPr>
        <p:spPr>
          <a:xfrm>
            <a:off x="7888094" y="480210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09025B-EBB9-B11D-0206-D37FB8947DCB}"/>
              </a:ext>
            </a:extLst>
          </p:cNvPr>
          <p:cNvSpPr txBox="1"/>
          <p:nvPr/>
        </p:nvSpPr>
        <p:spPr>
          <a:xfrm>
            <a:off x="8609080" y="20420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7C81F19-E760-717D-86B3-85D6906E9AED}"/>
              </a:ext>
            </a:extLst>
          </p:cNvPr>
          <p:cNvSpPr/>
          <p:nvPr/>
        </p:nvSpPr>
        <p:spPr>
          <a:xfrm>
            <a:off x="7126511" y="5713827"/>
            <a:ext cx="99789" cy="997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49EF788-94E7-FF6C-D9BF-D20D2791E862}"/>
              </a:ext>
            </a:extLst>
          </p:cNvPr>
          <p:cNvCxnSpPr>
            <a:cxnSpLocks/>
          </p:cNvCxnSpPr>
          <p:nvPr/>
        </p:nvCxnSpPr>
        <p:spPr>
          <a:xfrm flipV="1">
            <a:off x="7176405" y="5266646"/>
            <a:ext cx="643620" cy="49707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7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2B9F37-511B-A970-5626-340E7690AA4F}"/>
              </a:ext>
            </a:extLst>
          </p:cNvPr>
          <p:cNvSpPr txBox="1"/>
          <p:nvPr/>
        </p:nvSpPr>
        <p:spPr>
          <a:xfrm>
            <a:off x="3518139" y="317260"/>
            <a:ext cx="515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>
                <a:solidFill>
                  <a:schemeClr val="bg1"/>
                </a:solidFill>
                <a:latin typeface="Montserrat" panose="02000505000000020004" pitchFamily="2" charset="77"/>
              </a:rPr>
              <a:t>CPU 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SYLLABUS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51FC22D4-82E2-5B6C-9C10-0079983F06DC}"/>
              </a:ext>
            </a:extLst>
          </p:cNvPr>
          <p:cNvGrpSpPr/>
          <p:nvPr/>
        </p:nvGrpSpPr>
        <p:grpSpPr>
          <a:xfrm>
            <a:off x="298590" y="1897561"/>
            <a:ext cx="3080238" cy="1295243"/>
            <a:chOff x="220218" y="1598005"/>
            <a:chExt cx="3080238" cy="1295243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DDAE8A4-07DF-2AA4-3FB1-192AEB4A0B6E}"/>
                </a:ext>
              </a:extLst>
            </p:cNvPr>
            <p:cNvSpPr txBox="1"/>
            <p:nvPr/>
          </p:nvSpPr>
          <p:spPr>
            <a:xfrm>
              <a:off x="220218" y="2493138"/>
              <a:ext cx="3080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ALGORITHM</a:t>
              </a:r>
            </a:p>
          </p:txBody>
        </p:sp>
        <p:pic>
          <p:nvPicPr>
            <p:cNvPr id="7" name="Elemento grafico 6" descr="Codice morse contorno">
              <a:extLst>
                <a:ext uri="{FF2B5EF4-FFF2-40B4-BE49-F238E27FC236}">
                  <a16:creationId xmlns:a16="http://schemas.microsoft.com/office/drawing/2014/main" id="{50A1B5B4-E873-AF4D-0255-759AAAA4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8473" y="1598005"/>
              <a:ext cx="1021334" cy="1021334"/>
            </a:xfrm>
            <a:prstGeom prst="rect">
              <a:avLst/>
            </a:prstGeom>
          </p:spPr>
        </p:pic>
      </p:grpSp>
      <p:cxnSp>
        <p:nvCxnSpPr>
          <p:cNvPr id="8" name="Connettore 1 37">
            <a:extLst>
              <a:ext uri="{FF2B5EF4-FFF2-40B4-BE49-F238E27FC236}">
                <a16:creationId xmlns:a16="http://schemas.microsoft.com/office/drawing/2014/main" id="{97CFFF93-D2F8-06C9-20B9-94971D24603A}"/>
              </a:ext>
            </a:extLst>
          </p:cNvPr>
          <p:cNvCxnSpPr>
            <a:cxnSpLocks/>
          </p:cNvCxnSpPr>
          <p:nvPr/>
        </p:nvCxnSpPr>
        <p:spPr>
          <a:xfrm flipH="1">
            <a:off x="5890089" y="795732"/>
            <a:ext cx="411822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4026B409-B21C-4E57-C665-A8C4D0A28258}"/>
              </a:ext>
            </a:extLst>
          </p:cNvPr>
          <p:cNvGrpSpPr/>
          <p:nvPr/>
        </p:nvGrpSpPr>
        <p:grpSpPr>
          <a:xfrm>
            <a:off x="7489116" y="1863695"/>
            <a:ext cx="3626341" cy="1362975"/>
            <a:chOff x="5910352" y="1530273"/>
            <a:chExt cx="3626341" cy="1362975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8191349-1261-68CE-9819-170BF3BA3F54}"/>
                </a:ext>
              </a:extLst>
            </p:cNvPr>
            <p:cNvSpPr txBox="1"/>
            <p:nvPr/>
          </p:nvSpPr>
          <p:spPr>
            <a:xfrm>
              <a:off x="5910352" y="2493138"/>
              <a:ext cx="3626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HARDWARE 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and </a:t>
              </a:r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TOOLS </a:t>
              </a:r>
            </a:p>
          </p:txBody>
        </p:sp>
        <p:pic>
          <p:nvPicPr>
            <p:cNvPr id="15" name="Elemento grafico 14" descr="Processore con riempimento a tinta unita">
              <a:extLst>
                <a:ext uri="{FF2B5EF4-FFF2-40B4-BE49-F238E27FC236}">
                  <a16:creationId xmlns:a16="http://schemas.microsoft.com/office/drawing/2014/main" id="{0EB8E2E3-6D67-9997-5B6C-E92577F72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3514" y="1530273"/>
              <a:ext cx="960015" cy="960015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36A867D-5474-8400-417F-8A4ACCCBE806}"/>
              </a:ext>
            </a:extLst>
          </p:cNvPr>
          <p:cNvGrpSpPr/>
          <p:nvPr/>
        </p:nvGrpSpPr>
        <p:grpSpPr>
          <a:xfrm>
            <a:off x="3837517" y="1863695"/>
            <a:ext cx="3192910" cy="1362975"/>
            <a:chOff x="2419055" y="1530273"/>
            <a:chExt cx="3192910" cy="1362975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2D0DC3A-8210-F9E0-9212-91510455E2B6}"/>
                </a:ext>
              </a:extLst>
            </p:cNvPr>
            <p:cNvSpPr txBox="1"/>
            <p:nvPr/>
          </p:nvSpPr>
          <p:spPr>
            <a:xfrm>
              <a:off x="2419055" y="2493138"/>
              <a:ext cx="3192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GOALS </a:t>
              </a:r>
            </a:p>
          </p:txBody>
        </p:sp>
        <p:pic>
          <p:nvPicPr>
            <p:cNvPr id="21" name="Elemento grafico 20" descr="Tiro a segno con riempimento a tinta unita">
              <a:extLst>
                <a:ext uri="{FF2B5EF4-FFF2-40B4-BE49-F238E27FC236}">
                  <a16:creationId xmlns:a16="http://schemas.microsoft.com/office/drawing/2014/main" id="{A5840543-4452-21B5-37D3-567A3F598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5502" y="1530273"/>
              <a:ext cx="960015" cy="960015"/>
            </a:xfrm>
            <a:prstGeom prst="rect">
              <a:avLst/>
            </a:prstGeom>
          </p:spPr>
        </p:pic>
      </p:grpSp>
      <p:pic>
        <p:nvPicPr>
          <p:cNvPr id="23" name="Elemento grafico 22" descr="Accento circonflesso verso il basso con riempimento a tinta unita">
            <a:extLst>
              <a:ext uri="{FF2B5EF4-FFF2-40B4-BE49-F238E27FC236}">
                <a16:creationId xmlns:a16="http://schemas.microsoft.com/office/drawing/2014/main" id="{AF2257F8-6F9C-AEC2-1B6C-1747BBB9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257988" y="2194998"/>
            <a:ext cx="700369" cy="700369"/>
          </a:xfrm>
          <a:prstGeom prst="rect">
            <a:avLst/>
          </a:prstGeom>
        </p:spPr>
      </p:pic>
      <p:pic>
        <p:nvPicPr>
          <p:cNvPr id="52" name="Elemento grafico 51" descr="Accento circonflesso verso il basso con riempimento a tinta unita">
            <a:extLst>
              <a:ext uri="{FF2B5EF4-FFF2-40B4-BE49-F238E27FC236}">
                <a16:creationId xmlns:a16="http://schemas.microsoft.com/office/drawing/2014/main" id="{03F2B062-69A9-04E2-D412-33C1443F7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909587" y="2194998"/>
            <a:ext cx="700369" cy="700369"/>
          </a:xfrm>
          <a:prstGeom prst="rect">
            <a:avLst/>
          </a:prstGeom>
        </p:spPr>
      </p:pic>
      <p:grpSp>
        <p:nvGrpSpPr>
          <p:cNvPr id="56" name="Gruppo 55">
            <a:extLst>
              <a:ext uri="{FF2B5EF4-FFF2-40B4-BE49-F238E27FC236}">
                <a16:creationId xmlns:a16="http://schemas.microsoft.com/office/drawing/2014/main" id="{0CC824BC-B330-AC09-9EBC-F71776FC56F8}"/>
              </a:ext>
            </a:extLst>
          </p:cNvPr>
          <p:cNvGrpSpPr/>
          <p:nvPr/>
        </p:nvGrpSpPr>
        <p:grpSpPr>
          <a:xfrm>
            <a:off x="11166065" y="2317134"/>
            <a:ext cx="784998" cy="448922"/>
            <a:chOff x="6728322" y="3495702"/>
            <a:chExt cx="926112" cy="529622"/>
          </a:xfrm>
        </p:grpSpPr>
        <p:pic>
          <p:nvPicPr>
            <p:cNvPr id="53" name="Elemento grafico 52" descr="Accento circonflesso verso il basso con riempimento a tinta unita">
              <a:extLst>
                <a:ext uri="{FF2B5EF4-FFF2-40B4-BE49-F238E27FC236}">
                  <a16:creationId xmlns:a16="http://schemas.microsoft.com/office/drawing/2014/main" id="{5E354618-C9C1-B4F3-3189-ECF0255DB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6728322" y="3495702"/>
              <a:ext cx="529622" cy="529622"/>
            </a:xfrm>
            <a:prstGeom prst="rect">
              <a:avLst/>
            </a:prstGeom>
          </p:spPr>
        </p:pic>
        <p:pic>
          <p:nvPicPr>
            <p:cNvPr id="54" name="Elemento grafico 53" descr="Accento circonflesso verso il basso con riempimento a tinta unita">
              <a:extLst>
                <a:ext uri="{FF2B5EF4-FFF2-40B4-BE49-F238E27FC236}">
                  <a16:creationId xmlns:a16="http://schemas.microsoft.com/office/drawing/2014/main" id="{73E3D4B6-5DD4-8D56-7766-EC30AA797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6926567" y="3495702"/>
              <a:ext cx="529622" cy="529622"/>
            </a:xfrm>
            <a:prstGeom prst="rect">
              <a:avLst/>
            </a:prstGeom>
          </p:spPr>
        </p:pic>
        <p:pic>
          <p:nvPicPr>
            <p:cNvPr id="55" name="Elemento grafico 54" descr="Accento circonflesso verso il basso con riempimento a tinta unita">
              <a:extLst>
                <a:ext uri="{FF2B5EF4-FFF2-40B4-BE49-F238E27FC236}">
                  <a16:creationId xmlns:a16="http://schemas.microsoft.com/office/drawing/2014/main" id="{77E1A6F0-4A92-0165-DEE4-744B10B36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124812" y="3495702"/>
              <a:ext cx="529622" cy="529622"/>
            </a:xfrm>
            <a:prstGeom prst="rect">
              <a:avLst/>
            </a:prstGeom>
          </p:spPr>
        </p:pic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B931B780-8C28-E93C-B47C-813E46E01D75}"/>
              </a:ext>
            </a:extLst>
          </p:cNvPr>
          <p:cNvGrpSpPr/>
          <p:nvPr/>
        </p:nvGrpSpPr>
        <p:grpSpPr>
          <a:xfrm>
            <a:off x="1117740" y="4822703"/>
            <a:ext cx="784998" cy="448922"/>
            <a:chOff x="6728322" y="3495702"/>
            <a:chExt cx="926112" cy="529622"/>
          </a:xfrm>
        </p:grpSpPr>
        <p:pic>
          <p:nvPicPr>
            <p:cNvPr id="59" name="Elemento grafico 58" descr="Accento circonflesso verso il basso con riempimento a tinta unita">
              <a:extLst>
                <a:ext uri="{FF2B5EF4-FFF2-40B4-BE49-F238E27FC236}">
                  <a16:creationId xmlns:a16="http://schemas.microsoft.com/office/drawing/2014/main" id="{12946437-5574-3B5B-0ED9-4AF1C25A2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6728322" y="3495702"/>
              <a:ext cx="529622" cy="529622"/>
            </a:xfrm>
            <a:prstGeom prst="rect">
              <a:avLst/>
            </a:prstGeom>
          </p:spPr>
        </p:pic>
        <p:pic>
          <p:nvPicPr>
            <p:cNvPr id="60" name="Elemento grafico 59" descr="Accento circonflesso verso il basso con riempimento a tinta unita">
              <a:extLst>
                <a:ext uri="{FF2B5EF4-FFF2-40B4-BE49-F238E27FC236}">
                  <a16:creationId xmlns:a16="http://schemas.microsoft.com/office/drawing/2014/main" id="{F430635E-9189-DC38-002D-190BD72C8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6926567" y="3495702"/>
              <a:ext cx="529622" cy="529622"/>
            </a:xfrm>
            <a:prstGeom prst="rect">
              <a:avLst/>
            </a:prstGeom>
          </p:spPr>
        </p:pic>
        <p:pic>
          <p:nvPicPr>
            <p:cNvPr id="61" name="Elemento grafico 60" descr="Accento circonflesso verso il basso con riempimento a tinta unita">
              <a:extLst>
                <a:ext uri="{FF2B5EF4-FFF2-40B4-BE49-F238E27FC236}">
                  <a16:creationId xmlns:a16="http://schemas.microsoft.com/office/drawing/2014/main" id="{6CFB2ABB-628B-6F80-3037-985C82940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124812" y="3495702"/>
              <a:ext cx="529622" cy="529622"/>
            </a:xfrm>
            <a:prstGeom prst="rect">
              <a:avLst/>
            </a:prstGeom>
          </p:spPr>
        </p:pic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028E6485-9E53-418D-AFE3-0A917C4892DF}"/>
              </a:ext>
            </a:extLst>
          </p:cNvPr>
          <p:cNvGrpSpPr/>
          <p:nvPr/>
        </p:nvGrpSpPr>
        <p:grpSpPr>
          <a:xfrm>
            <a:off x="2017981" y="4328183"/>
            <a:ext cx="8156038" cy="1442786"/>
            <a:chOff x="2433904" y="4204358"/>
            <a:chExt cx="8156038" cy="1442786"/>
          </a:xfrm>
        </p:grpSpPr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A6E85C1A-397E-DAFB-D1BB-ECAB7D7BE842}"/>
                </a:ext>
              </a:extLst>
            </p:cNvPr>
            <p:cNvGrpSpPr/>
            <p:nvPr/>
          </p:nvGrpSpPr>
          <p:grpSpPr>
            <a:xfrm>
              <a:off x="2433904" y="4204358"/>
              <a:ext cx="3707866" cy="1437965"/>
              <a:chOff x="1206789" y="4604165"/>
              <a:chExt cx="3707866" cy="1437965"/>
            </a:xfrm>
          </p:grpSpPr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135CE2D-CFA7-7C5B-6F30-6E2B995E0E98}"/>
                  </a:ext>
                </a:extLst>
              </p:cNvPr>
              <p:cNvSpPr txBox="1"/>
              <p:nvPr/>
            </p:nvSpPr>
            <p:spPr>
              <a:xfrm>
                <a:off x="1206789" y="5642020"/>
                <a:ext cx="3707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FIRST </a:t>
                </a:r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IMPLEMENTATION</a:t>
                </a:r>
                <a:endParaRPr lang="it-IT" sz="2000" b="1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pic>
            <p:nvPicPr>
              <p:cNvPr id="16" name="Elemento grafico 15" descr="Insetto sotto lente d'ingrandimento con riempimento a tinta unita">
                <a:extLst>
                  <a:ext uri="{FF2B5EF4-FFF2-40B4-BE49-F238E27FC236}">
                    <a16:creationId xmlns:a16="http://schemas.microsoft.com/office/drawing/2014/main" id="{F28FE5C7-C168-36AA-D78F-7DB316A4E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50055" y="4604165"/>
                <a:ext cx="1021334" cy="1021334"/>
              </a:xfrm>
              <a:prstGeom prst="rect">
                <a:avLst/>
              </a:prstGeom>
            </p:spPr>
          </p:pic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569749F4-32F8-8608-C16D-EEF00A08827E}"/>
                </a:ext>
              </a:extLst>
            </p:cNvPr>
            <p:cNvGrpSpPr/>
            <p:nvPr/>
          </p:nvGrpSpPr>
          <p:grpSpPr>
            <a:xfrm>
              <a:off x="7753394" y="4204358"/>
              <a:ext cx="2836548" cy="1442786"/>
              <a:chOff x="5188393" y="4599344"/>
              <a:chExt cx="2836548" cy="1442786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BF845CE-FABB-C7A8-F3C9-864E3134FC63}"/>
                  </a:ext>
                </a:extLst>
              </p:cNvPr>
              <p:cNvSpPr txBox="1"/>
              <p:nvPr/>
            </p:nvSpPr>
            <p:spPr>
              <a:xfrm>
                <a:off x="5188393" y="5642020"/>
                <a:ext cx="28365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OPTIMIZATIONS</a:t>
                </a:r>
              </a:p>
            </p:txBody>
          </p:sp>
          <p:pic>
            <p:nvPicPr>
              <p:cNvPr id="20" name="Elemento grafico 19" descr="Misuratore con riempimento a tinta unita">
                <a:extLst>
                  <a:ext uri="{FF2B5EF4-FFF2-40B4-BE49-F238E27FC236}">
                    <a16:creationId xmlns:a16="http://schemas.microsoft.com/office/drawing/2014/main" id="{227DCEA3-B074-6433-B884-4947F0A77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096000" y="4599344"/>
                <a:ext cx="1021334" cy="1021334"/>
              </a:xfrm>
              <a:prstGeom prst="rect">
                <a:avLst/>
              </a:prstGeom>
            </p:spPr>
          </p:pic>
        </p:grpSp>
        <p:pic>
          <p:nvPicPr>
            <p:cNvPr id="64" name="Elemento grafico 63" descr="Accento circonflesso verso il basso con riempimento a tinta unita">
              <a:extLst>
                <a:ext uri="{FF2B5EF4-FFF2-40B4-BE49-F238E27FC236}">
                  <a16:creationId xmlns:a16="http://schemas.microsoft.com/office/drawing/2014/main" id="{8410F327-38BA-EEEB-48F5-91D51495C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6597397" y="4573155"/>
              <a:ext cx="700369" cy="700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987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SECOND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0" y="3337847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7D09A5-A7F9-C040-95F3-02D69E177FFB}"/>
              </a:ext>
            </a:extLst>
          </p:cNvPr>
          <p:cNvSpPr txBox="1"/>
          <p:nvPr/>
        </p:nvSpPr>
        <p:spPr>
          <a:xfrm>
            <a:off x="5852714" y="6247389"/>
            <a:ext cx="190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Blocks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AD7479A-BF2B-E044-970C-FB0B64361DE9}"/>
              </a:ext>
            </a:extLst>
          </p:cNvPr>
          <p:cNvSpPr txBox="1"/>
          <p:nvPr/>
        </p:nvSpPr>
        <p:spPr>
          <a:xfrm>
            <a:off x="9324975" y="340005"/>
            <a:ext cx="2438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b="1">
                <a:solidFill>
                  <a:schemeClr val="bg1"/>
                </a:solidFill>
                <a:latin typeface="Montserrat" panose="02000505000000020004" pitchFamily="2" charset="77"/>
              </a:rPr>
              <a:t>TOTAL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Execution Time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C8C01A8-394A-5440-B3F6-5129394D5ACD}"/>
              </a:ext>
            </a:extLst>
          </p:cNvPr>
          <p:cNvSpPr txBox="1"/>
          <p:nvPr/>
        </p:nvSpPr>
        <p:spPr>
          <a:xfrm>
            <a:off x="7109284" y="643749"/>
            <a:ext cx="46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3B857C-D831-96F8-7BB0-DC118A1BD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" b="4086"/>
          <a:stretch/>
        </p:blipFill>
        <p:spPr>
          <a:xfrm>
            <a:off x="1905000" y="1097718"/>
            <a:ext cx="9936896" cy="50605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304615" y="1273671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861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04A0E5A-1FA4-D34C-91B1-9813AC76B05D}"/>
              </a:ext>
            </a:extLst>
          </p:cNvPr>
          <p:cNvSpPr/>
          <p:nvPr/>
        </p:nvSpPr>
        <p:spPr>
          <a:xfrm>
            <a:off x="1905000" y="1033066"/>
            <a:ext cx="316706" cy="26161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3331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SECOND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0" y="3373707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04A0E5A-1FA4-D34C-91B1-9813AC76B05D}"/>
              </a:ext>
            </a:extLst>
          </p:cNvPr>
          <p:cNvSpPr/>
          <p:nvPr/>
        </p:nvSpPr>
        <p:spPr>
          <a:xfrm>
            <a:off x="1905000" y="1033066"/>
            <a:ext cx="316706" cy="26161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84F384-5298-8F8A-7EFF-F3594F1FF49D}"/>
              </a:ext>
            </a:extLst>
          </p:cNvPr>
          <p:cNvSpPr txBox="1"/>
          <p:nvPr/>
        </p:nvSpPr>
        <p:spPr>
          <a:xfrm>
            <a:off x="7914989" y="498140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4D7B4B-824A-9289-11BA-79F7F0CA8293}"/>
              </a:ext>
            </a:extLst>
          </p:cNvPr>
          <p:cNvSpPr txBox="1"/>
          <p:nvPr/>
        </p:nvSpPr>
        <p:spPr>
          <a:xfrm>
            <a:off x="8635975" y="22213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F5B5EB-66EA-7E60-A9D5-EEE81AAF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" r="-1" b="3979"/>
          <a:stretch/>
        </p:blipFill>
        <p:spPr>
          <a:xfrm>
            <a:off x="1810389" y="1068926"/>
            <a:ext cx="10063140" cy="513817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9C3E43-F31F-9735-8406-DFED1EB4CECB}"/>
              </a:ext>
            </a:extLst>
          </p:cNvPr>
          <p:cNvSpPr txBox="1"/>
          <p:nvPr/>
        </p:nvSpPr>
        <p:spPr>
          <a:xfrm>
            <a:off x="5759823" y="6266833"/>
            <a:ext cx="2486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</a:t>
            </a:r>
            <a:r>
              <a:rPr lang="it-IT" sz="1500" err="1">
                <a:solidFill>
                  <a:schemeClr val="bg1"/>
                </a:solidFill>
                <a:latin typeface="Montserrat" panose="02000505000000020004" pitchFamily="2" charset="77"/>
              </a:rPr>
              <a:t>Blocks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</a:p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(64 </a:t>
            </a:r>
            <a:r>
              <a:rPr lang="it-IT" sz="1200" err="1">
                <a:solidFill>
                  <a:schemeClr val="bg1"/>
                </a:solidFill>
                <a:latin typeface="Montserrat" panose="02000505000000020004" pitchFamily="2" charset="77"/>
              </a:rPr>
              <a:t>Threads</a:t>
            </a:r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 x Block)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5DFBA01-6D1D-EC41-81F4-E946C0D1CFA0}"/>
              </a:ext>
            </a:extLst>
          </p:cNvPr>
          <p:cNvSpPr/>
          <p:nvPr/>
        </p:nvSpPr>
        <p:spPr>
          <a:xfrm>
            <a:off x="1627189" y="1088588"/>
            <a:ext cx="461012" cy="195458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197457" y="1250970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861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28048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310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SECOND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0" y="3337847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9C3E43-F31F-9735-8406-DFED1EB4CECB}"/>
              </a:ext>
            </a:extLst>
          </p:cNvPr>
          <p:cNvSpPr txBox="1"/>
          <p:nvPr/>
        </p:nvSpPr>
        <p:spPr>
          <a:xfrm>
            <a:off x="5759823" y="6273722"/>
            <a:ext cx="2486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</a:t>
            </a:r>
            <a:r>
              <a:rPr lang="it-IT" sz="1500" err="1">
                <a:solidFill>
                  <a:schemeClr val="bg1"/>
                </a:solidFill>
                <a:latin typeface="Montserrat" panose="02000505000000020004" pitchFamily="2" charset="77"/>
              </a:rPr>
              <a:t>Blocks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</a:p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(64 </a:t>
            </a:r>
            <a:r>
              <a:rPr lang="it-IT" sz="1200" err="1">
                <a:solidFill>
                  <a:schemeClr val="bg1"/>
                </a:solidFill>
                <a:latin typeface="Montserrat" panose="02000505000000020004" pitchFamily="2" charset="77"/>
              </a:rPr>
              <a:t>Threads</a:t>
            </a:r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 x Block)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7E1ECA-FB8F-5C7D-C789-544F782B1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" r="-1" b="4277"/>
          <a:stretch/>
        </p:blipFill>
        <p:spPr>
          <a:xfrm>
            <a:off x="1742661" y="1093000"/>
            <a:ext cx="10134899" cy="513800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C7F1697-A3B3-E744-A12D-3F7849A592BB}"/>
              </a:ext>
            </a:extLst>
          </p:cNvPr>
          <p:cNvSpPr txBox="1"/>
          <p:nvPr/>
        </p:nvSpPr>
        <p:spPr>
          <a:xfrm>
            <a:off x="131585" y="6434455"/>
            <a:ext cx="540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Montserrat" panose="02000505000000020004" pitchFamily="2" charset="77"/>
              </a:rPr>
              <a:t>(CI omitted due to non-normal distribution)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EFAD05-BAB1-B220-83ED-5769DBF5007B}"/>
              </a:ext>
            </a:extLst>
          </p:cNvPr>
          <p:cNvSpPr txBox="1"/>
          <p:nvPr/>
        </p:nvSpPr>
        <p:spPr>
          <a:xfrm>
            <a:off x="7914989" y="498140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C13BDA2-4CC0-3A31-A4C4-3ECBA6907FF1}"/>
              </a:ext>
            </a:extLst>
          </p:cNvPr>
          <p:cNvSpPr txBox="1"/>
          <p:nvPr/>
        </p:nvSpPr>
        <p:spPr>
          <a:xfrm>
            <a:off x="8635975" y="22213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67360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420147" y="220923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CONCLUSIONS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BA1650A-0CAB-2740-AC3F-A097F7625870}"/>
              </a:ext>
            </a:extLst>
          </p:cNvPr>
          <p:cNvGrpSpPr/>
          <p:nvPr/>
        </p:nvGrpSpPr>
        <p:grpSpPr>
          <a:xfrm>
            <a:off x="481990" y="1249063"/>
            <a:ext cx="7630652" cy="2297962"/>
            <a:chOff x="5500558" y="1142738"/>
            <a:chExt cx="4809506" cy="2297962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C8B0557-E854-8B44-A7EC-DBEA6196DEA7}"/>
                </a:ext>
              </a:extLst>
            </p:cNvPr>
            <p:cNvSpPr txBox="1"/>
            <p:nvPr/>
          </p:nvSpPr>
          <p:spPr>
            <a:xfrm>
              <a:off x="5500558" y="1532485"/>
              <a:ext cx="4809506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Numbers larger than </a:t>
              </a:r>
              <a:r>
                <a:rPr lang="it-IT" b="1">
                  <a:solidFill>
                    <a:schemeClr val="bg1"/>
                  </a:solidFill>
                  <a:latin typeface="Montserrat SemiBold" pitchFamily="2" charset="77"/>
                </a:rPr>
                <a:t>20 digits</a:t>
              </a:r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 do not fit into </a:t>
              </a:r>
              <a:r>
                <a:rPr lang="it-IT" b="1">
                  <a:solidFill>
                    <a:schemeClr val="bg1"/>
                  </a:solidFill>
                  <a:latin typeface="Montserrat SemiBold" pitchFamily="2" charset="77"/>
                </a:rPr>
                <a:t>64-bit registers</a:t>
              </a:r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.</a:t>
              </a:r>
            </a:p>
            <a:p>
              <a:endParaRPr lang="it-IT" sz="500">
                <a:solidFill>
                  <a:schemeClr val="bg1"/>
                </a:solidFill>
                <a:latin typeface="Montserrat" pitchFamily="2" charset="77"/>
              </a:endParaRPr>
            </a:p>
            <a:p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Therefore, even with parallelization, the </a:t>
              </a:r>
              <a:r>
                <a:rPr lang="it-IT" b="1">
                  <a:solidFill>
                    <a:schemeClr val="bg1"/>
                  </a:solidFill>
                  <a:latin typeface="Montserrat SemiBold" pitchFamily="2" charset="77"/>
                </a:rPr>
                <a:t>workload</a:t>
              </a:r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 must be </a:t>
              </a:r>
              <a:r>
                <a:rPr lang="it-IT" b="1">
                  <a:solidFill>
                    <a:schemeClr val="bg1"/>
                  </a:solidFill>
                  <a:latin typeface="Montserrat SemiBold" pitchFamily="2" charset="77"/>
                </a:rPr>
                <a:t>divided</a:t>
              </a:r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 and distributed so that each thread operates on smaller portions of data. </a:t>
              </a:r>
            </a:p>
            <a:p>
              <a:endParaRPr lang="it-IT" sz="500">
                <a:solidFill>
                  <a:schemeClr val="bg1"/>
                </a:solidFill>
                <a:latin typeface="Montserrat" pitchFamily="2" charset="77"/>
              </a:endParaRPr>
            </a:p>
            <a:p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This </a:t>
              </a:r>
              <a:r>
                <a:rPr lang="it-IT" b="1">
                  <a:solidFill>
                    <a:schemeClr val="bg1"/>
                  </a:solidFill>
                  <a:latin typeface="Montserrat SemiBold" pitchFamily="2" charset="77"/>
                </a:rPr>
                <a:t>overhead</a:t>
              </a:r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 introduces </a:t>
              </a:r>
              <a:r>
                <a:rPr lang="it-IT" b="1">
                  <a:solidFill>
                    <a:schemeClr val="bg1"/>
                  </a:solidFill>
                  <a:latin typeface="Montserrat SemiBold" pitchFamily="2" charset="77"/>
                </a:rPr>
                <a:t>inefficiencies</a:t>
              </a:r>
              <a:r>
                <a:rPr lang="it-IT">
                  <a:solidFill>
                    <a:schemeClr val="bg1"/>
                  </a:solidFill>
                  <a:latin typeface="Montserrat" pitchFamily="2" charset="77"/>
                </a:rPr>
                <a:t> that can reduce the overall benefits of parallelization.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D341ED8-9610-634B-AADD-DCE25442A15B}"/>
                </a:ext>
              </a:extLst>
            </p:cNvPr>
            <p:cNvSpPr txBox="1"/>
            <p:nvPr/>
          </p:nvSpPr>
          <p:spPr>
            <a:xfrm>
              <a:off x="5500558" y="1142738"/>
              <a:ext cx="159251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500" b="1">
                  <a:solidFill>
                    <a:schemeClr val="bg1"/>
                  </a:solidFill>
                  <a:latin typeface="Montserrat" pitchFamily="2" charset="77"/>
                </a:rPr>
                <a:t>1° LIMITATION</a:t>
              </a:r>
              <a:endParaRPr lang="it-IT" sz="25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9798BF7-6745-4245-BED0-A070BC8A7575}"/>
              </a:ext>
            </a:extLst>
          </p:cNvPr>
          <p:cNvGrpSpPr/>
          <p:nvPr/>
        </p:nvGrpSpPr>
        <p:grpSpPr>
          <a:xfrm>
            <a:off x="8465078" y="1647288"/>
            <a:ext cx="3058651" cy="1522788"/>
            <a:chOff x="8465078" y="1804451"/>
            <a:chExt cx="3058651" cy="1522788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C82F8860-B739-EF4F-A090-21D069324EAB}"/>
                </a:ext>
              </a:extLst>
            </p:cNvPr>
            <p:cNvGrpSpPr/>
            <p:nvPr/>
          </p:nvGrpSpPr>
          <p:grpSpPr>
            <a:xfrm>
              <a:off x="8465078" y="1804451"/>
              <a:ext cx="3058651" cy="923346"/>
              <a:chOff x="5699052" y="3882570"/>
              <a:chExt cx="3058651" cy="923346"/>
            </a:xfrm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BCF3C5A-95CE-A842-A6CF-24955311243C}"/>
                  </a:ext>
                </a:extLst>
              </p:cNvPr>
              <p:cNvSpPr/>
              <p:nvPr/>
            </p:nvSpPr>
            <p:spPr>
              <a:xfrm>
                <a:off x="5709684" y="4221125"/>
                <a:ext cx="3048019" cy="584791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2D16E21-932B-B943-A532-DC889B2410B8}"/>
                  </a:ext>
                </a:extLst>
              </p:cNvPr>
              <p:cNvSpPr txBox="1"/>
              <p:nvPr/>
            </p:nvSpPr>
            <p:spPr>
              <a:xfrm>
                <a:off x="5753159" y="4328854"/>
                <a:ext cx="2961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8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17975734686214396237</a:t>
                </a:r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EF981E-9A6A-6F42-BC0C-ECAF7152ADF7}"/>
                  </a:ext>
                </a:extLst>
              </p:cNvPr>
              <p:cNvSpPr txBox="1"/>
              <p:nvPr/>
            </p:nvSpPr>
            <p:spPr>
              <a:xfrm>
                <a:off x="5699052" y="3882570"/>
                <a:ext cx="30480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64-bit </a:t>
                </a:r>
                <a:r>
                  <a:rPr lang="it-IT" sz="16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REGISTER</a:t>
                </a:r>
                <a:endParaRPr lang="it-IT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12" name="Parentesi graffa aperta 11">
              <a:extLst>
                <a:ext uri="{FF2B5EF4-FFF2-40B4-BE49-F238E27FC236}">
                  <a16:creationId xmlns:a16="http://schemas.microsoft.com/office/drawing/2014/main" id="{0CF9BAF1-BA34-EA4B-8E77-5535906374A7}"/>
                </a:ext>
              </a:extLst>
            </p:cNvPr>
            <p:cNvSpPr/>
            <p:nvPr/>
          </p:nvSpPr>
          <p:spPr>
            <a:xfrm rot="16200000">
              <a:off x="9905944" y="1406322"/>
              <a:ext cx="188581" cy="3046988"/>
            </a:xfrm>
            <a:prstGeom prst="leftBrace">
              <a:avLst>
                <a:gd name="adj1" fmla="val 37515"/>
                <a:gd name="adj2" fmla="val 50000"/>
              </a:avLst>
            </a:prstGeom>
            <a:ln w="28575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CE6A0D9-951E-E146-8402-0E52DE2254AC}"/>
                </a:ext>
              </a:extLst>
            </p:cNvPr>
            <p:cNvSpPr txBox="1"/>
            <p:nvPr/>
          </p:nvSpPr>
          <p:spPr>
            <a:xfrm>
              <a:off x="8863461" y="2988685"/>
              <a:ext cx="2272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>
                  <a:solidFill>
                    <a:srgbClr val="FF9B54"/>
                  </a:solidFill>
                  <a:latin typeface="Montserrat" panose="02000505000000020004" pitchFamily="2" charset="77"/>
                </a:rPr>
                <a:t>20 digits </a:t>
              </a:r>
              <a:r>
                <a:rPr lang="it-IT" sz="1600">
                  <a:solidFill>
                    <a:srgbClr val="FF9B54"/>
                  </a:solidFill>
                  <a:latin typeface="Montserrat" panose="02000505000000020004" pitchFamily="2" charset="77"/>
                </a:rPr>
                <a:t>NUMBER</a:t>
              </a:r>
              <a:endParaRPr lang="it-IT">
                <a:solidFill>
                  <a:srgbClr val="FF9B54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DA06FE-C189-574D-05C7-3E8087429917}"/>
              </a:ext>
            </a:extLst>
          </p:cNvPr>
          <p:cNvSpPr txBox="1"/>
          <p:nvPr/>
        </p:nvSpPr>
        <p:spPr>
          <a:xfrm>
            <a:off x="3191324" y="4585289"/>
            <a:ext cx="5214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For </a:t>
            </a:r>
            <a:r>
              <a:rPr lang="it-IT" err="1">
                <a:solidFill>
                  <a:schemeClr val="bg1"/>
                </a:solidFill>
              </a:rPr>
              <a:t>numbers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larger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than</a:t>
            </a:r>
            <a:r>
              <a:rPr lang="it-IT">
                <a:solidFill>
                  <a:schemeClr val="bg1"/>
                </a:solidFill>
              </a:rPr>
              <a:t> 18 </a:t>
            </a:r>
            <a:r>
              <a:rPr lang="it-IT" err="1">
                <a:solidFill>
                  <a:schemeClr val="bg1"/>
                </a:solidFill>
              </a:rPr>
              <a:t>digits</a:t>
            </a:r>
            <a:r>
              <a:rPr lang="it-IT">
                <a:solidFill>
                  <a:schemeClr val="bg1"/>
                </a:solidFill>
              </a:rPr>
              <a:t>, </a:t>
            </a:r>
            <a:r>
              <a:rPr lang="it-IT" err="1">
                <a:solidFill>
                  <a:schemeClr val="bg1"/>
                </a:solidFill>
              </a:rPr>
              <a:t>it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is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advantageous</a:t>
            </a:r>
            <a:r>
              <a:rPr lang="it-IT">
                <a:solidFill>
                  <a:schemeClr val="bg1"/>
                </a:solidFill>
              </a:rPr>
              <a:t> to use the GPU </a:t>
            </a:r>
            <a:r>
              <a:rPr lang="it-IT" err="1">
                <a:solidFill>
                  <a:schemeClr val="bg1"/>
                </a:solidFill>
              </a:rPr>
              <a:t>version</a:t>
            </a:r>
            <a:r>
              <a:rPr lang="it-IT">
                <a:solidFill>
                  <a:schemeClr val="bg1"/>
                </a:solidFill>
              </a:rPr>
              <a:t>. For </a:t>
            </a:r>
            <a:r>
              <a:rPr lang="it-IT" err="1">
                <a:solidFill>
                  <a:schemeClr val="bg1"/>
                </a:solidFill>
              </a:rPr>
              <a:t>numbers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below</a:t>
            </a:r>
            <a:r>
              <a:rPr lang="it-IT">
                <a:solidFill>
                  <a:schemeClr val="bg1"/>
                </a:solidFill>
              </a:rPr>
              <a:t> 18 </a:t>
            </a:r>
            <a:r>
              <a:rPr lang="it-IT" err="1">
                <a:solidFill>
                  <a:schemeClr val="bg1"/>
                </a:solidFill>
              </a:rPr>
              <a:t>digits</a:t>
            </a:r>
            <a:r>
              <a:rPr lang="it-IT">
                <a:solidFill>
                  <a:schemeClr val="bg1"/>
                </a:solidFill>
              </a:rPr>
              <a:t>, the </a:t>
            </a:r>
            <a:r>
              <a:rPr lang="it-IT" err="1">
                <a:solidFill>
                  <a:schemeClr val="bg1"/>
                </a:solidFill>
              </a:rPr>
              <a:t>sequential</a:t>
            </a:r>
            <a:r>
              <a:rPr lang="it-IT">
                <a:solidFill>
                  <a:schemeClr val="bg1"/>
                </a:solidFill>
              </a:rPr>
              <a:t> part of the </a:t>
            </a:r>
            <a:r>
              <a:rPr lang="it-IT" err="1">
                <a:solidFill>
                  <a:schemeClr val="bg1"/>
                </a:solidFill>
              </a:rPr>
              <a:t>algorithm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worsens</a:t>
            </a:r>
            <a:r>
              <a:rPr lang="it-IT">
                <a:solidFill>
                  <a:schemeClr val="bg1"/>
                </a:solidFill>
              </a:rPr>
              <a:t> GPU performance. </a:t>
            </a:r>
            <a:r>
              <a:rPr lang="it-IT" err="1">
                <a:solidFill>
                  <a:schemeClr val="bg1"/>
                </a:solidFill>
              </a:rPr>
              <a:t>Hence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it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is</a:t>
            </a:r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better</a:t>
            </a:r>
            <a:r>
              <a:rPr lang="it-IT">
                <a:solidFill>
                  <a:schemeClr val="bg1"/>
                </a:solidFill>
              </a:rPr>
              <a:t> to use the CPU </a:t>
            </a:r>
            <a:r>
              <a:rPr lang="it-IT" err="1">
                <a:solidFill>
                  <a:schemeClr val="bg1"/>
                </a:solidFill>
              </a:rPr>
              <a:t>implementation</a:t>
            </a:r>
            <a:r>
              <a:rPr lang="it-IT">
                <a:solidFill>
                  <a:schemeClr val="bg1"/>
                </a:solidFill>
              </a:rPr>
              <a:t> (</a:t>
            </a:r>
            <a:r>
              <a:rPr lang="it-IT" err="1">
                <a:solidFill>
                  <a:schemeClr val="bg1"/>
                </a:solidFill>
              </a:rPr>
              <a:t>numbers</a:t>
            </a:r>
            <a:r>
              <a:rPr lang="it-IT">
                <a:solidFill>
                  <a:schemeClr val="bg1"/>
                </a:solidFill>
              </a:rPr>
              <a:t> with 18 </a:t>
            </a:r>
            <a:r>
              <a:rPr lang="it-IT" err="1">
                <a:solidFill>
                  <a:schemeClr val="bg1"/>
                </a:solidFill>
              </a:rPr>
              <a:t>digits</a:t>
            </a:r>
            <a:r>
              <a:rPr lang="it-IT">
                <a:solidFill>
                  <a:schemeClr val="bg1"/>
                </a:solidFill>
              </a:rPr>
              <a:t> or </a:t>
            </a:r>
            <a:r>
              <a:rPr lang="it-IT" err="1">
                <a:solidFill>
                  <a:schemeClr val="bg1"/>
                </a:solidFill>
              </a:rPr>
              <a:t>below</a:t>
            </a:r>
            <a:r>
              <a:rPr lang="it-IT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779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420147" y="220923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CONCLUSIONS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331BEF-BA16-3382-3B7B-0DA0656C7D09}"/>
              </a:ext>
            </a:extLst>
          </p:cNvPr>
          <p:cNvGrpSpPr/>
          <p:nvPr/>
        </p:nvGrpSpPr>
        <p:grpSpPr>
          <a:xfrm>
            <a:off x="2346481" y="4723714"/>
            <a:ext cx="5395385" cy="1612652"/>
            <a:chOff x="2229940" y="1496982"/>
            <a:chExt cx="5395385" cy="1612652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D341ED8-9610-634B-AADD-DCE25442A15B}"/>
                </a:ext>
              </a:extLst>
            </p:cNvPr>
            <p:cNvSpPr txBox="1"/>
            <p:nvPr/>
          </p:nvSpPr>
          <p:spPr>
            <a:xfrm>
              <a:off x="2229940" y="1914712"/>
              <a:ext cx="21755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500">
                  <a:solidFill>
                    <a:schemeClr val="bg1"/>
                  </a:solidFill>
                  <a:latin typeface="Montserrat" pitchFamily="2" charset="77"/>
                </a:rPr>
                <a:t>LIMITATION</a:t>
              </a:r>
              <a:endParaRPr lang="it-IT" sz="2500">
                <a:solidFill>
                  <a:schemeClr val="bg1"/>
                </a:solidFill>
              </a:endParaRP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79798BF7-6745-4245-BED0-A070BC8A7575}"/>
                </a:ext>
              </a:extLst>
            </p:cNvPr>
            <p:cNvGrpSpPr/>
            <p:nvPr/>
          </p:nvGrpSpPr>
          <p:grpSpPr>
            <a:xfrm>
              <a:off x="4533830" y="1496982"/>
              <a:ext cx="3091495" cy="1612652"/>
              <a:chOff x="8432234" y="1788109"/>
              <a:chExt cx="3091495" cy="1612652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C82F8860-B739-EF4F-A090-21D069324EAB}"/>
                  </a:ext>
                </a:extLst>
              </p:cNvPr>
              <p:cNvGrpSpPr/>
              <p:nvPr/>
            </p:nvGrpSpPr>
            <p:grpSpPr>
              <a:xfrm>
                <a:off x="8432234" y="1788109"/>
                <a:ext cx="3091495" cy="939688"/>
                <a:chOff x="5666208" y="3866228"/>
                <a:chExt cx="3091495" cy="939688"/>
              </a:xfrm>
            </p:grpSpPr>
            <p:sp>
              <p:nvSpPr>
                <p:cNvPr id="3" name="Rettangolo con angoli arrotondati 2">
                  <a:extLst>
                    <a:ext uri="{FF2B5EF4-FFF2-40B4-BE49-F238E27FC236}">
                      <a16:creationId xmlns:a16="http://schemas.microsoft.com/office/drawing/2014/main" id="{BBCF3C5A-95CE-A842-A6CF-24955311243C}"/>
                    </a:ext>
                  </a:extLst>
                </p:cNvPr>
                <p:cNvSpPr/>
                <p:nvPr/>
              </p:nvSpPr>
              <p:spPr>
                <a:xfrm>
                  <a:off x="5709684" y="4221125"/>
                  <a:ext cx="3048019" cy="584791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2D16E21-932B-B943-A532-DC889B2410B8}"/>
                    </a:ext>
                  </a:extLst>
                </p:cNvPr>
                <p:cNvSpPr txBox="1"/>
                <p:nvPr/>
              </p:nvSpPr>
              <p:spPr>
                <a:xfrm>
                  <a:off x="5753159" y="4328854"/>
                  <a:ext cx="29610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sz="18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17975734686214396237</a:t>
                  </a:r>
                  <a:endParaRPr lang="it-IT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0EF981E-9A6A-6F42-BC0C-ECAF7152ADF7}"/>
                    </a:ext>
                  </a:extLst>
                </p:cNvPr>
                <p:cNvSpPr txBox="1"/>
                <p:nvPr/>
              </p:nvSpPr>
              <p:spPr>
                <a:xfrm>
                  <a:off x="5666208" y="3866228"/>
                  <a:ext cx="30480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64-bit </a:t>
                  </a:r>
                  <a:r>
                    <a:rPr lang="it-IT" sz="160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REGISTER</a:t>
                  </a:r>
                  <a:endParaRPr lang="it-IT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  <p:sp>
            <p:nvSpPr>
              <p:cNvPr id="12" name="Parentesi graffa aperta 11">
                <a:extLst>
                  <a:ext uri="{FF2B5EF4-FFF2-40B4-BE49-F238E27FC236}">
                    <a16:creationId xmlns:a16="http://schemas.microsoft.com/office/drawing/2014/main" id="{0CF9BAF1-BA34-EA4B-8E77-5535906374A7}"/>
                  </a:ext>
                </a:extLst>
              </p:cNvPr>
              <p:cNvSpPr/>
              <p:nvPr/>
            </p:nvSpPr>
            <p:spPr>
              <a:xfrm rot="16200000">
                <a:off x="9905944" y="1406322"/>
                <a:ext cx="188581" cy="3046988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CE6A0D9-951E-E146-8402-0E52DE2254AC}"/>
                  </a:ext>
                </a:extLst>
              </p:cNvPr>
              <p:cNvSpPr txBox="1"/>
              <p:nvPr/>
            </p:nvSpPr>
            <p:spPr>
              <a:xfrm>
                <a:off x="8863461" y="3062207"/>
                <a:ext cx="2272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20 </a:t>
                </a:r>
                <a:r>
                  <a:rPr lang="it-IT" sz="16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DIGITS</a:t>
                </a:r>
                <a:endParaRPr lang="it-IT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</p:grpSp>
      </p:grpSp>
      <p:pic>
        <p:nvPicPr>
          <p:cNvPr id="5" name="Immagine 4" descr="Immagine che contiene simbolo, Elementi grafici, logo, schermata&#10;&#10;Descrizione generata automaticamente">
            <a:extLst>
              <a:ext uri="{FF2B5EF4-FFF2-40B4-BE49-F238E27FC236}">
                <a16:creationId xmlns:a16="http://schemas.microsoft.com/office/drawing/2014/main" id="{B63AC606-AF1B-90EC-8E56-3985C78D8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18"/>
          <a:stretch/>
        </p:blipFill>
        <p:spPr>
          <a:xfrm>
            <a:off x="7340970" y="1476453"/>
            <a:ext cx="1874295" cy="1414753"/>
          </a:xfrm>
          <a:prstGeom prst="rect">
            <a:avLst/>
          </a:prstGeom>
        </p:spPr>
      </p:pic>
      <p:pic>
        <p:nvPicPr>
          <p:cNvPr id="16" name="Elemento grafico 15" descr="Processore con riempimento a tinta unita">
            <a:extLst>
              <a:ext uri="{FF2B5EF4-FFF2-40B4-BE49-F238E27FC236}">
                <a16:creationId xmlns:a16="http://schemas.microsoft.com/office/drawing/2014/main" id="{F2FBB37C-165F-DA48-8537-E05E417E3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081" y="1258461"/>
            <a:ext cx="1706996" cy="1706996"/>
          </a:xfrm>
          <a:prstGeom prst="rect">
            <a:avLst/>
          </a:prstGeom>
        </p:spPr>
      </p:pic>
      <p:cxnSp>
        <p:nvCxnSpPr>
          <p:cNvPr id="7" name="Connettore 1 24">
            <a:extLst>
              <a:ext uri="{FF2B5EF4-FFF2-40B4-BE49-F238E27FC236}">
                <a16:creationId xmlns:a16="http://schemas.microsoft.com/office/drawing/2014/main" id="{82FF425E-71AD-D2B6-465B-9B8D8DE361BA}"/>
              </a:ext>
            </a:extLst>
          </p:cNvPr>
          <p:cNvCxnSpPr>
            <a:cxnSpLocks/>
          </p:cNvCxnSpPr>
          <p:nvPr/>
        </p:nvCxnSpPr>
        <p:spPr>
          <a:xfrm>
            <a:off x="1244260" y="3081620"/>
            <a:ext cx="8563128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10209B0-351A-7EBA-5316-A45D0A056A33}"/>
              </a:ext>
            </a:extLst>
          </p:cNvPr>
          <p:cNvSpPr txBox="1"/>
          <p:nvPr/>
        </p:nvSpPr>
        <p:spPr>
          <a:xfrm>
            <a:off x="5487617" y="3401099"/>
            <a:ext cx="2272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18 </a:t>
            </a:r>
            <a:r>
              <a:rPr lang="it-IT" sz="1600">
                <a:solidFill>
                  <a:srgbClr val="FF9B54"/>
                </a:solidFill>
                <a:latin typeface="Montserrat" panose="02000505000000020004" pitchFamily="2" charset="77"/>
              </a:rPr>
              <a:t>DIGITS</a:t>
            </a:r>
            <a:endParaRPr lang="it-IT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cxnSp>
        <p:nvCxnSpPr>
          <p:cNvPr id="19" name="Connettore 1 24">
            <a:extLst>
              <a:ext uri="{FF2B5EF4-FFF2-40B4-BE49-F238E27FC236}">
                <a16:creationId xmlns:a16="http://schemas.microsoft.com/office/drawing/2014/main" id="{4236B21F-BAD4-3874-BD03-1C0CF4B63C83}"/>
              </a:ext>
            </a:extLst>
          </p:cNvPr>
          <p:cNvCxnSpPr>
            <a:cxnSpLocks/>
          </p:cNvCxnSpPr>
          <p:nvPr/>
        </p:nvCxnSpPr>
        <p:spPr>
          <a:xfrm flipV="1">
            <a:off x="6623874" y="2783466"/>
            <a:ext cx="0" cy="582669"/>
          </a:xfrm>
          <a:prstGeom prst="line">
            <a:avLst/>
          </a:prstGeom>
          <a:ln w="381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5425D37-0921-30CE-4826-31E38A6A4771}"/>
              </a:ext>
            </a:extLst>
          </p:cNvPr>
          <p:cNvGrpSpPr/>
          <p:nvPr/>
        </p:nvGrpSpPr>
        <p:grpSpPr>
          <a:xfrm>
            <a:off x="5996850" y="2179245"/>
            <a:ext cx="606256" cy="1015663"/>
            <a:chOff x="5989049" y="1856850"/>
            <a:chExt cx="606256" cy="1015663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F36CD35-9655-FD43-B6BD-DE2707D61A25}"/>
                </a:ext>
              </a:extLst>
            </p:cNvPr>
            <p:cNvSpPr txBox="1"/>
            <p:nvPr/>
          </p:nvSpPr>
          <p:spPr>
            <a:xfrm rot="20072844">
              <a:off x="5989049" y="1856850"/>
              <a:ext cx="60625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6000">
                  <a:solidFill>
                    <a:schemeClr val="bg1"/>
                  </a:solidFill>
                </a:rPr>
                <a:t>&lt;</a:t>
              </a:r>
            </a:p>
          </p:txBody>
        </p: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0F650036-2B8B-2D4E-995E-8A46DCC26B4A}"/>
                </a:ext>
              </a:extLst>
            </p:cNvPr>
            <p:cNvCxnSpPr>
              <a:cxnSpLocks/>
            </p:cNvCxnSpPr>
            <p:nvPr/>
          </p:nvCxnSpPr>
          <p:spPr>
            <a:xfrm rot="20003391">
              <a:off x="6185703" y="2534461"/>
              <a:ext cx="274320" cy="137160"/>
            </a:xfrm>
            <a:prstGeom prst="line">
              <a:avLst/>
            </a:prstGeom>
            <a:ln w="444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06D504B-D696-9C3C-8C65-D2F02FB6B076}"/>
              </a:ext>
            </a:extLst>
          </p:cNvPr>
          <p:cNvCxnSpPr>
            <a:cxnSpLocks/>
          </p:cNvCxnSpPr>
          <p:nvPr/>
        </p:nvCxnSpPr>
        <p:spPr>
          <a:xfrm flipV="1">
            <a:off x="7741866" y="3401099"/>
            <a:ext cx="2065522" cy="1645287"/>
          </a:xfrm>
          <a:prstGeom prst="line">
            <a:avLst/>
          </a:prstGeom>
          <a:ln w="28575">
            <a:solidFill>
              <a:srgbClr val="FFFF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24">
            <a:extLst>
              <a:ext uri="{FF2B5EF4-FFF2-40B4-BE49-F238E27FC236}">
                <a16:creationId xmlns:a16="http://schemas.microsoft.com/office/drawing/2014/main" id="{50301031-4A97-CDC7-E7C5-4E6D04061247}"/>
              </a:ext>
            </a:extLst>
          </p:cNvPr>
          <p:cNvCxnSpPr>
            <a:cxnSpLocks/>
          </p:cNvCxnSpPr>
          <p:nvPr/>
        </p:nvCxnSpPr>
        <p:spPr>
          <a:xfrm flipV="1">
            <a:off x="9824773" y="2783465"/>
            <a:ext cx="0" cy="582669"/>
          </a:xfrm>
          <a:prstGeom prst="line">
            <a:avLst/>
          </a:prstGeom>
          <a:ln w="381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29C1B3C-EEA1-F547-A775-E4CEFB681653}"/>
              </a:ext>
            </a:extLst>
          </p:cNvPr>
          <p:cNvSpPr txBox="1"/>
          <p:nvPr/>
        </p:nvSpPr>
        <p:spPr>
          <a:xfrm>
            <a:off x="9935267" y="2819159"/>
            <a:ext cx="53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  <a:latin typeface="Montserrat" panose="02000505000000020004" pitchFamily="2" charset="77"/>
              </a:rPr>
              <a:t>. . .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F735E28-11C0-35B0-779A-752482889DC1}"/>
              </a:ext>
            </a:extLst>
          </p:cNvPr>
          <p:cNvSpPr txBox="1"/>
          <p:nvPr/>
        </p:nvSpPr>
        <p:spPr>
          <a:xfrm>
            <a:off x="1613135" y="1819571"/>
            <a:ext cx="152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  <a:latin typeface="Montserrat" pitchFamily="2" charset="77"/>
              </a:rPr>
              <a:t>CPU</a:t>
            </a:r>
            <a:endParaRPr lang="it-IT" sz="2500">
              <a:solidFill>
                <a:schemeClr val="bg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C9622CF-B7F0-C242-96C1-5F91F3FCB0FE}"/>
              </a:ext>
            </a:extLst>
          </p:cNvPr>
          <p:cNvSpPr txBox="1"/>
          <p:nvPr/>
        </p:nvSpPr>
        <p:spPr>
          <a:xfrm>
            <a:off x="7973921" y="1054734"/>
            <a:ext cx="152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  <a:latin typeface="Montserrat" pitchFamily="2" charset="77"/>
              </a:rPr>
              <a:t>GPU</a:t>
            </a:r>
            <a:endParaRPr lang="it-IT" sz="2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1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AABB10-526A-6448-A169-C29499EFBB4F}"/>
              </a:ext>
            </a:extLst>
          </p:cNvPr>
          <p:cNvSpPr txBox="1"/>
          <p:nvPr/>
        </p:nvSpPr>
        <p:spPr>
          <a:xfrm>
            <a:off x="3476974" y="2875002"/>
            <a:ext cx="5141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200">
                <a:solidFill>
                  <a:schemeClr val="bg1"/>
                </a:solidFill>
                <a:latin typeface="Montserrat" pitchFamily="2" charset="77"/>
              </a:rPr>
              <a:t>FOR THE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2356A7-C3AC-414A-A36D-743F41E1CB27}"/>
              </a:ext>
            </a:extLst>
          </p:cNvPr>
          <p:cNvSpPr txBox="1"/>
          <p:nvPr/>
        </p:nvSpPr>
        <p:spPr>
          <a:xfrm>
            <a:off x="4102466" y="2164594"/>
            <a:ext cx="38908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>
                <a:solidFill>
                  <a:schemeClr val="bg1"/>
                </a:solidFill>
                <a:latin typeface="Montserrat" pitchFamily="2" charset="77"/>
              </a:rPr>
              <a:t>THANKS</a:t>
            </a:r>
            <a:endParaRPr lang="it-IT" b="1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51D1ED5-8A9D-3D46-B89E-A0F209CE09F5}"/>
              </a:ext>
            </a:extLst>
          </p:cNvPr>
          <p:cNvSpPr txBox="1"/>
          <p:nvPr/>
        </p:nvSpPr>
        <p:spPr>
          <a:xfrm>
            <a:off x="4102465" y="3634625"/>
            <a:ext cx="389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bg1"/>
                </a:solidFill>
                <a:latin typeface="Montserrat" pitchFamily="2" charset="77"/>
              </a:rPr>
              <a:t>ATTENTION</a:t>
            </a:r>
            <a:endParaRPr lang="it-IT" sz="2000"/>
          </a:p>
        </p:txBody>
      </p:sp>
      <p:pic>
        <p:nvPicPr>
          <p:cNvPr id="27" name="Elemento grafico 26" descr="Tiro a segno con riempimento a tinta unita">
            <a:extLst>
              <a:ext uri="{FF2B5EF4-FFF2-40B4-BE49-F238E27FC236}">
                <a16:creationId xmlns:a16="http://schemas.microsoft.com/office/drawing/2014/main" id="{48701F8A-F5ED-144A-8597-5A8827D4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36" y="429685"/>
            <a:ext cx="1595814" cy="1595814"/>
          </a:xfrm>
          <a:prstGeom prst="rect">
            <a:avLst/>
          </a:prstGeom>
        </p:spPr>
      </p:pic>
      <p:pic>
        <p:nvPicPr>
          <p:cNvPr id="35" name="Elemento grafico 34" descr="Programmatrice con riempimento a tinta unita">
            <a:extLst>
              <a:ext uri="{FF2B5EF4-FFF2-40B4-BE49-F238E27FC236}">
                <a16:creationId xmlns:a16="http://schemas.microsoft.com/office/drawing/2014/main" id="{C4172689-C20F-E940-B302-D4BDFAF77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334" y="326222"/>
            <a:ext cx="1619251" cy="1619251"/>
          </a:xfrm>
          <a:prstGeom prst="rect">
            <a:avLst/>
          </a:prstGeom>
        </p:spPr>
      </p:pic>
      <p:pic>
        <p:nvPicPr>
          <p:cNvPr id="37" name="Elemento grafico 36" descr="Processore con riempimento a tinta unita">
            <a:extLst>
              <a:ext uri="{FF2B5EF4-FFF2-40B4-BE49-F238E27FC236}">
                <a16:creationId xmlns:a16="http://schemas.microsoft.com/office/drawing/2014/main" id="{5BA8B960-4572-6246-992D-472DE09F2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036" y="4623888"/>
            <a:ext cx="1595814" cy="1595814"/>
          </a:xfrm>
          <a:prstGeom prst="rect">
            <a:avLst/>
          </a:prstGeom>
        </p:spPr>
      </p:pic>
      <p:pic>
        <p:nvPicPr>
          <p:cNvPr id="38" name="Elemento grafico 37" descr="Insetto sotto lente d'ingrandimento con riempimento a tinta unita">
            <a:extLst>
              <a:ext uri="{FF2B5EF4-FFF2-40B4-BE49-F238E27FC236}">
                <a16:creationId xmlns:a16="http://schemas.microsoft.com/office/drawing/2014/main" id="{45C894B4-CC7B-2445-BE78-C1C632F1F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1334" y="4623888"/>
            <a:ext cx="1595814" cy="15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7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1987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E987CD-6A5F-B661-1D49-495E14EB7C9C}"/>
              </a:ext>
            </a:extLst>
          </p:cNvPr>
          <p:cNvSpPr txBox="1">
            <a:spLocks/>
          </p:cNvSpPr>
          <p:nvPr/>
        </p:nvSpPr>
        <p:spPr>
          <a:xfrm>
            <a:off x="-110066" y="-135469"/>
            <a:ext cx="1261533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>
                <a:solidFill>
                  <a:srgbClr val="FFFFFF">
                    <a:alpha val="8000"/>
                  </a:srgbClr>
                </a:solidFill>
                <a:latin typeface="Montserrat" panose="02000505000000020004" pitchFamily="2" charset="77"/>
              </a:rPr>
              <a:t>2138092183821093809128398129083901280931902830912809380912839812093809128381283901920839128093109283901820938192083901289038910283981209389012039219083091820398210983091283901829038842387489257894385734857834758943789574374857348432848234082342934253253248902839428930248209483294832934829738742387428374329082490370234729073290290423740927492904723904732904379023728374238741902839218423874892578943857348578347589437895743748573484328482340823429342432632489028394289302482094832948329348297387423874283743290824903702347290732902904237409274929047239047329043790237283742387419028392184238748925789438573485783475894378957437485734843284823408234293427327324890283942893024820948329483293482973874238742837432908249037023472907329029042374092749290472390473290437902372837423874190283921842387489257894385734857834758943789574374857348432848234082342934233273248902839428930248209483294832934829738742387428374329082490370234729073290290423740927492904723904732904379023728374233728374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33F92-46A0-7448-D7D8-F2858D1D9D23}"/>
              </a:ext>
            </a:extLst>
          </p:cNvPr>
          <p:cNvSpPr txBox="1"/>
          <p:nvPr/>
        </p:nvSpPr>
        <p:spPr>
          <a:xfrm>
            <a:off x="2902145" y="2327804"/>
            <a:ext cx="6387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>
                <a:solidFill>
                  <a:schemeClr val="bg1"/>
                </a:solidFill>
                <a:latin typeface="Montserrat" panose="02000505000000020004" pitchFamily="2" charset="77"/>
              </a:rPr>
              <a:t>INTEGER FACTORIZATION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6E941-498E-C08C-C421-C8DE78E68550}"/>
              </a:ext>
            </a:extLst>
          </p:cNvPr>
          <p:cNvSpPr txBox="1"/>
          <p:nvPr/>
        </p:nvSpPr>
        <p:spPr>
          <a:xfrm>
            <a:off x="3518138" y="743570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anose="02000505000000020004" pitchFamily="2" charset="77"/>
              </a:rPr>
              <a:t>COMPUTER ARCHITECTURE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B397BC3-7CEE-0C0C-CEBC-6600B126DFA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B2AB4F14-018A-A1D9-5F68-FDCB0B4A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34CC5A4-B4B4-473B-3EDD-DA83491E8ABC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chemeClr val="bg1"/>
                  </a:solidFill>
                  <a:latin typeface="Montserrat" panose="02000505000000020004" pitchFamily="2" charset="77"/>
                </a:rPr>
                <a:t>University of Pisa</a:t>
              </a: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1C1B7D-922A-CA35-5C2D-3D7A5CDA776B}"/>
              </a:ext>
            </a:extLst>
          </p:cNvPr>
          <p:cNvSpPr txBox="1"/>
          <p:nvPr/>
        </p:nvSpPr>
        <p:spPr>
          <a:xfrm>
            <a:off x="3518137" y="1992800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  <a:latin typeface="Montserrat" panose="02000505000000020004" pitchFamily="2" charset="77"/>
              </a:rPr>
              <a:t>PROJECT DISCUSSION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1D6684B-BD41-A5E5-8589-D218ABCF6A37}"/>
              </a:ext>
            </a:extLst>
          </p:cNvPr>
          <p:cNvGrpSpPr/>
          <p:nvPr/>
        </p:nvGrpSpPr>
        <p:grpSpPr>
          <a:xfrm>
            <a:off x="605075" y="4256352"/>
            <a:ext cx="2684252" cy="864811"/>
            <a:chOff x="458636" y="4195298"/>
            <a:chExt cx="2684252" cy="86481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8AEA50E-7A42-144D-2A2E-1FF8396790CC}"/>
                </a:ext>
              </a:extLst>
            </p:cNvPr>
            <p:cNvSpPr txBox="1"/>
            <p:nvPr/>
          </p:nvSpPr>
          <p:spPr>
            <a:xfrm>
              <a:off x="475888" y="4598444"/>
              <a:ext cx="2569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COSIMO PRETE</a:t>
              </a:r>
            </a:p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DI TECCO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8DE859A-0907-92D1-B634-90EC1BDF9FB1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D6CF6A-C86D-EFE4-D4AA-C3C5AAAA482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PROFESSORS</a:t>
                </a:r>
              </a:p>
            </p:txBody>
          </p: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A5CD6B72-EBAF-C41A-7831-C6DFCBA31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4026" y="4294401"/>
                <a:ext cx="1482077" cy="520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33E1234-612C-2B65-FFC3-FC240DCCDBF4}"/>
              </a:ext>
            </a:extLst>
          </p:cNvPr>
          <p:cNvSpPr txBox="1"/>
          <p:nvPr/>
        </p:nvSpPr>
        <p:spPr>
          <a:xfrm>
            <a:off x="3518136" y="404905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Montserrat" panose="02000505000000020004" pitchFamily="2" charset="77"/>
              </a:rPr>
              <a:t> MASTER’S DEGREE IN COMPUTER ENGINEERING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191C58E-E9DA-308C-1DAC-AE0FEEDC316F}"/>
              </a:ext>
            </a:extLst>
          </p:cNvPr>
          <p:cNvGrpSpPr/>
          <p:nvPr/>
        </p:nvGrpSpPr>
        <p:grpSpPr>
          <a:xfrm>
            <a:off x="9507748" y="4251148"/>
            <a:ext cx="2684252" cy="870015"/>
            <a:chOff x="458636" y="4195298"/>
            <a:chExt cx="2684252" cy="870015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94A87AF-E5FC-3791-DDB9-D542E9FEA42B}"/>
                </a:ext>
              </a:extLst>
            </p:cNvPr>
            <p:cNvSpPr txBox="1"/>
            <p:nvPr/>
          </p:nvSpPr>
          <p:spPr>
            <a:xfrm>
              <a:off x="554245" y="4603648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GIOVANNI LIGATO</a:t>
              </a:r>
              <a:b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</a:br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ALICE ORLANDINI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496A3DB7-0E5A-21F6-BFE6-EDE12046FD9C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CD9A062-0DA3-5619-C837-FFCE32F94CE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GROUP MEMBERS</a:t>
                </a:r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64F27925-9836-7E03-C199-02386AE3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20085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71777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 descr="Tiro a segno con riempimento a tinta unita">
            <a:extLst>
              <a:ext uri="{FF2B5EF4-FFF2-40B4-BE49-F238E27FC236}">
                <a16:creationId xmlns:a16="http://schemas.microsoft.com/office/drawing/2014/main" id="{7E2EB0BA-6291-01DD-97F8-579EA5E8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5829" y="1449060"/>
            <a:ext cx="3959880" cy="39598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2356A7-C3AC-414A-A36D-743F41E1CB27}"/>
              </a:ext>
            </a:extLst>
          </p:cNvPr>
          <p:cNvSpPr txBox="1"/>
          <p:nvPr/>
        </p:nvSpPr>
        <p:spPr>
          <a:xfrm>
            <a:off x="1735745" y="2767280"/>
            <a:ext cx="3900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solidFill>
                  <a:schemeClr val="bg1"/>
                </a:solidFill>
                <a:latin typeface="Montserrat" pitchFamily="2" charset="77"/>
              </a:rPr>
              <a:t>GOALS</a:t>
            </a:r>
            <a:endParaRPr lang="it-IT" sz="7200" b="1"/>
          </a:p>
        </p:txBody>
      </p:sp>
    </p:spTree>
    <p:extLst>
      <p:ext uri="{BB962C8B-B14F-4D97-AF65-F5344CB8AC3E}">
        <p14:creationId xmlns:p14="http://schemas.microsoft.com/office/powerpoint/2010/main" val="27911392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/>
          </p:cNvSpPr>
          <p:nvPr/>
        </p:nvSpPr>
        <p:spPr>
          <a:xfrm>
            <a:off x="0" y="0"/>
            <a:ext cx="4029076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D2F67EB-F68A-BA94-6882-8479B16E91EE}"/>
              </a:ext>
            </a:extLst>
          </p:cNvPr>
          <p:cNvSpPr txBox="1"/>
          <p:nvPr/>
        </p:nvSpPr>
        <p:spPr>
          <a:xfrm>
            <a:off x="-1033463" y="1532809"/>
            <a:ext cx="6095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>
                <a:solidFill>
                  <a:schemeClr val="bg1"/>
                </a:solidFill>
                <a:latin typeface="Montserrat" panose="02000505000000020004" pitchFamily="2" charset="77"/>
              </a:rPr>
              <a:t>GOALS</a:t>
            </a:r>
            <a:endParaRPr lang="it-IT" sz="7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4" name="Elemento grafico 3" descr="Tiro a segno con riempimento a tinta unita">
            <a:extLst>
              <a:ext uri="{FF2B5EF4-FFF2-40B4-BE49-F238E27FC236}">
                <a16:creationId xmlns:a16="http://schemas.microsoft.com/office/drawing/2014/main" id="{D885FE64-0D09-894A-A0DC-FF4C15ED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236" y="2640805"/>
            <a:ext cx="1747839" cy="1747839"/>
          </a:xfrm>
          <a:prstGeom prst="rect">
            <a:avLst/>
          </a:prstGeom>
        </p:spPr>
      </p:pic>
      <p:grpSp>
        <p:nvGrpSpPr>
          <p:cNvPr id="74" name="Gruppo 73">
            <a:extLst>
              <a:ext uri="{FF2B5EF4-FFF2-40B4-BE49-F238E27FC236}">
                <a16:creationId xmlns:a16="http://schemas.microsoft.com/office/drawing/2014/main" id="{397307E2-8B95-E4C2-5993-5FED73C21042}"/>
              </a:ext>
            </a:extLst>
          </p:cNvPr>
          <p:cNvGrpSpPr/>
          <p:nvPr/>
        </p:nvGrpSpPr>
        <p:grpSpPr>
          <a:xfrm>
            <a:off x="3841617" y="892712"/>
            <a:ext cx="3026573" cy="1967200"/>
            <a:chOff x="4184517" y="892712"/>
            <a:chExt cx="3026573" cy="19672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4893DC33-3AB3-32E1-C31B-EA5E6DF02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168" y="1107630"/>
              <a:ext cx="0" cy="1638300"/>
            </a:xfrm>
            <a:prstGeom prst="line">
              <a:avLst/>
            </a:prstGeom>
            <a:ln w="571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09F67F43-372A-7E6D-E527-A332EE7CB4F5}"/>
                </a:ext>
              </a:extLst>
            </p:cNvPr>
            <p:cNvGrpSpPr/>
            <p:nvPr/>
          </p:nvGrpSpPr>
          <p:grpSpPr>
            <a:xfrm>
              <a:off x="4184517" y="892712"/>
              <a:ext cx="3026573" cy="1967200"/>
              <a:chOff x="4761148" y="1072436"/>
              <a:chExt cx="3026573" cy="1967200"/>
            </a:xfrm>
          </p:grpSpPr>
          <p:pic>
            <p:nvPicPr>
              <p:cNvPr id="45" name="Elemento grafico 44" descr="Utente con riempimento a tinta unita">
                <a:extLst>
                  <a:ext uri="{FF2B5EF4-FFF2-40B4-BE49-F238E27FC236}">
                    <a16:creationId xmlns:a16="http://schemas.microsoft.com/office/drawing/2014/main" id="{D35C07FE-DF90-CE6A-F42C-45999B9D5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06941" y="1072436"/>
                <a:ext cx="1357918" cy="1357918"/>
              </a:xfrm>
              <a:prstGeom prst="rect">
                <a:avLst/>
              </a:prstGeom>
            </p:spPr>
          </p:pic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3FF0BE5A-784C-1AF3-6BA2-3C9F75F70472}"/>
                  </a:ext>
                </a:extLst>
              </p:cNvPr>
              <p:cNvGrpSpPr/>
              <p:nvPr/>
            </p:nvGrpSpPr>
            <p:grpSpPr>
              <a:xfrm>
                <a:off x="4761148" y="2187794"/>
                <a:ext cx="3026573" cy="851842"/>
                <a:chOff x="4772465" y="2294503"/>
                <a:chExt cx="3026573" cy="851842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F43C49E-B1B9-B0D2-860E-BF4A25A4C06F}"/>
                    </a:ext>
                  </a:extLst>
                </p:cNvPr>
                <p:cNvSpPr txBox="1"/>
                <p:nvPr/>
              </p:nvSpPr>
              <p:spPr>
                <a:xfrm>
                  <a:off x="5038570" y="2653902"/>
                  <a:ext cx="24943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6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USER</a:t>
                  </a:r>
                </a:p>
              </p:txBody>
            </p:sp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AFA6E542-E0AD-5387-0E28-2CD544EB290C}"/>
                    </a:ext>
                  </a:extLst>
                </p:cNvPr>
                <p:cNvSpPr txBox="1"/>
                <p:nvPr/>
              </p:nvSpPr>
              <p:spPr>
                <a:xfrm>
                  <a:off x="4772465" y="2294503"/>
                  <a:ext cx="30265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32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END</a:t>
                  </a:r>
                  <a:endParaRPr lang="it-IT" sz="3400" b="1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</p:grp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395B6BC5-3083-48AF-AFAB-DBFA7306D652}"/>
              </a:ext>
            </a:extLst>
          </p:cNvPr>
          <p:cNvGrpSpPr/>
          <p:nvPr/>
        </p:nvGrpSpPr>
        <p:grpSpPr>
          <a:xfrm>
            <a:off x="3969851" y="3953487"/>
            <a:ext cx="2793036" cy="1762399"/>
            <a:chOff x="4312751" y="3953487"/>
            <a:chExt cx="2793036" cy="1762399"/>
          </a:xfrm>
        </p:grpSpPr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id="{B63A6A3C-7D9E-9EF1-B839-3C5B46E70F91}"/>
                </a:ext>
              </a:extLst>
            </p:cNvPr>
            <p:cNvGrpSpPr/>
            <p:nvPr/>
          </p:nvGrpSpPr>
          <p:grpSpPr>
            <a:xfrm>
              <a:off x="4312751" y="3953487"/>
              <a:ext cx="2793036" cy="1762399"/>
              <a:chOff x="4722410" y="3531535"/>
              <a:chExt cx="2793036" cy="1762399"/>
            </a:xfrm>
          </p:grpSpPr>
          <p:pic>
            <p:nvPicPr>
              <p:cNvPr id="5" name="Elemento grafico 4" descr="Programmatrice con riempimento a tinta unita">
                <a:extLst>
                  <a:ext uri="{FF2B5EF4-FFF2-40B4-BE49-F238E27FC236}">
                    <a16:creationId xmlns:a16="http://schemas.microsoft.com/office/drawing/2014/main" id="{8296D89C-F18D-C640-8405-736877489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582" y="3531535"/>
                <a:ext cx="1435761" cy="1435761"/>
              </a:xfrm>
              <a:prstGeom prst="rect">
                <a:avLst/>
              </a:prstGeom>
            </p:spPr>
          </p:pic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EBF73DF-7AD7-BB44-BDB6-8422D2A07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2410" y="4955380"/>
                <a:ext cx="2793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DEVELOPER</a:t>
                </a:r>
                <a:endParaRPr lang="it-IT" sz="1200" b="1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F5A9B0F0-DB3B-474B-487B-B7A38205F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168" y="4004156"/>
              <a:ext cx="0" cy="1644169"/>
            </a:xfrm>
            <a:prstGeom prst="line">
              <a:avLst/>
            </a:prstGeom>
            <a:ln w="571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5CF2C925-A752-9A25-1AAD-748944BF1310}"/>
              </a:ext>
            </a:extLst>
          </p:cNvPr>
          <p:cNvGrpSpPr/>
          <p:nvPr/>
        </p:nvGrpSpPr>
        <p:grpSpPr>
          <a:xfrm>
            <a:off x="6727693" y="1373738"/>
            <a:ext cx="2537447" cy="1268664"/>
            <a:chOff x="7078076" y="1104406"/>
            <a:chExt cx="2537447" cy="12686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866C6C0-CA32-6C49-A6D2-7FF1A365F23B}"/>
                </a:ext>
              </a:extLst>
            </p:cNvPr>
            <p:cNvSpPr txBox="1"/>
            <p:nvPr/>
          </p:nvSpPr>
          <p:spPr>
            <a:xfrm>
              <a:off x="7098167" y="1104406"/>
              <a:ext cx="22452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50">
                  <a:solidFill>
                    <a:srgbClr val="4F000B"/>
                  </a:solidFill>
                  <a:latin typeface="Montserrat" panose="02000505000000020004" pitchFamily="2" charset="77"/>
                </a:rPr>
                <a:t>Execution Time </a:t>
              </a:r>
            </a:p>
          </p:txBody>
        </p:sp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1499625A-C58F-8FA5-0BB4-D0D42480C692}"/>
                </a:ext>
              </a:extLst>
            </p:cNvPr>
            <p:cNvGrpSpPr/>
            <p:nvPr/>
          </p:nvGrpSpPr>
          <p:grpSpPr>
            <a:xfrm>
              <a:off x="7606413" y="1275422"/>
              <a:ext cx="2009110" cy="980187"/>
              <a:chOff x="9781057" y="1186950"/>
              <a:chExt cx="2009110" cy="980187"/>
            </a:xfrm>
          </p:grpSpPr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8DDDB5D-DC12-942B-363A-162EB7D6DEAB}"/>
                  </a:ext>
                </a:extLst>
              </p:cNvPr>
              <p:cNvSpPr txBox="1"/>
              <p:nvPr/>
            </p:nvSpPr>
            <p:spPr>
              <a:xfrm>
                <a:off x="9781057" y="1186950"/>
                <a:ext cx="20091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8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</a:t>
                </a:r>
                <a:endParaRPr lang="it-IT" sz="20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0642A62C-8393-217E-D613-007633470267}"/>
                  </a:ext>
                </a:extLst>
              </p:cNvPr>
              <p:cNvSpPr txBox="1"/>
              <p:nvPr/>
            </p:nvSpPr>
            <p:spPr>
              <a:xfrm>
                <a:off x="9781057" y="1705472"/>
                <a:ext cx="1505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second</a:t>
                </a:r>
                <a:endParaRPr lang="it-IT" sz="105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96" name="Gruppo 95">
              <a:extLst>
                <a:ext uri="{FF2B5EF4-FFF2-40B4-BE49-F238E27FC236}">
                  <a16:creationId xmlns:a16="http://schemas.microsoft.com/office/drawing/2014/main" id="{EEB3635A-50FD-AD56-290D-D02F8464A97A}"/>
                </a:ext>
              </a:extLst>
            </p:cNvPr>
            <p:cNvGrpSpPr/>
            <p:nvPr/>
          </p:nvGrpSpPr>
          <p:grpSpPr>
            <a:xfrm rot="20003391">
              <a:off x="7078076" y="1357407"/>
              <a:ext cx="606256" cy="1015663"/>
              <a:chOff x="8548672" y="5376264"/>
              <a:chExt cx="606256" cy="1015663"/>
            </a:xfrm>
          </p:grpSpPr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9D8DBB0-6D22-FB42-BF87-1BDFDDE979BF}"/>
                  </a:ext>
                </a:extLst>
              </p:cNvPr>
              <p:cNvSpPr txBox="1"/>
              <p:nvPr/>
            </p:nvSpPr>
            <p:spPr>
              <a:xfrm>
                <a:off x="8548672" y="5376264"/>
                <a:ext cx="6062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6000">
                    <a:solidFill>
                      <a:srgbClr val="4F000B"/>
                    </a:solidFill>
                  </a:rPr>
                  <a:t>&lt;</a:t>
                </a:r>
              </a:p>
            </p:txBody>
          </p:sp>
          <p:cxnSp>
            <p:nvCxnSpPr>
              <p:cNvPr id="7" name="Connettore 1 6">
                <a:extLst>
                  <a:ext uri="{FF2B5EF4-FFF2-40B4-BE49-F238E27FC236}">
                    <a16:creationId xmlns:a16="http://schemas.microsoft.com/office/drawing/2014/main" id="{07588300-59EC-7341-AE90-2B47639D5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393" y="6014258"/>
                <a:ext cx="274320" cy="13716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599422C2-8367-51F9-07E4-9828076502A1}"/>
              </a:ext>
            </a:extLst>
          </p:cNvPr>
          <p:cNvGrpSpPr/>
          <p:nvPr/>
        </p:nvGrpSpPr>
        <p:grpSpPr>
          <a:xfrm>
            <a:off x="9294758" y="1259438"/>
            <a:ext cx="2425662" cy="1048370"/>
            <a:chOff x="9537738" y="1360088"/>
            <a:chExt cx="2425662" cy="1048370"/>
          </a:xfrm>
        </p:grpSpPr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C18BA743-C17D-3E4D-519A-7E6301D54C3F}"/>
                </a:ext>
              </a:extLst>
            </p:cNvPr>
            <p:cNvSpPr txBox="1"/>
            <p:nvPr/>
          </p:nvSpPr>
          <p:spPr>
            <a:xfrm>
              <a:off x="9537738" y="1360088"/>
              <a:ext cx="242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For numbers up to</a:t>
              </a:r>
            </a:p>
          </p:txBody>
        </p: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1C827003-D72C-2299-12CB-03B741DD5239}"/>
                </a:ext>
              </a:extLst>
            </p:cNvPr>
            <p:cNvGrpSpPr/>
            <p:nvPr/>
          </p:nvGrpSpPr>
          <p:grpSpPr>
            <a:xfrm>
              <a:off x="9997701" y="1532445"/>
              <a:ext cx="1505736" cy="876013"/>
              <a:chOff x="9436737" y="1121164"/>
              <a:chExt cx="1505736" cy="876013"/>
            </a:xfrm>
          </p:grpSpPr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243266A3-E0D0-D10D-EA7E-6D852E2E0B18}"/>
                  </a:ext>
                </a:extLst>
              </p:cNvPr>
              <p:cNvSpPr txBox="1"/>
              <p:nvPr/>
            </p:nvSpPr>
            <p:spPr>
              <a:xfrm>
                <a:off x="9732572" y="1121164"/>
                <a:ext cx="91406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4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18</a:t>
                </a:r>
                <a:endParaRPr lang="it-IT" sz="20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C349DB4A-BBA3-7487-9CC2-07E9733F6187}"/>
                  </a:ext>
                </a:extLst>
              </p:cNvPr>
              <p:cNvSpPr txBox="1"/>
              <p:nvPr/>
            </p:nvSpPr>
            <p:spPr>
              <a:xfrm>
                <a:off x="9436737" y="1689400"/>
                <a:ext cx="1505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DIGITS</a:t>
                </a:r>
              </a:p>
            </p:txBody>
          </p:sp>
        </p:grpSp>
      </p:grp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39755E84-BCBF-F695-FB37-1641E7674A56}"/>
              </a:ext>
            </a:extLst>
          </p:cNvPr>
          <p:cNvSpPr txBox="1"/>
          <p:nvPr/>
        </p:nvSpPr>
        <p:spPr>
          <a:xfrm>
            <a:off x="8425900" y="2352242"/>
            <a:ext cx="416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e.g. </a:t>
            </a:r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BEFA38-44A2-5AA0-9909-B3A7532109E3}"/>
              </a:ext>
            </a:extLst>
          </p:cNvPr>
          <p:cNvSpPr txBox="1"/>
          <p:nvPr/>
        </p:nvSpPr>
        <p:spPr>
          <a:xfrm>
            <a:off x="6670548" y="3434537"/>
            <a:ext cx="2091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DEVELOP A GPU VERSION THAT OUTPERFORMS THE CPU VERSION.</a:t>
            </a:r>
          </a:p>
        </p:txBody>
      </p:sp>
    </p:spTree>
    <p:extLst>
      <p:ext uri="{BB962C8B-B14F-4D97-AF65-F5344CB8AC3E}">
        <p14:creationId xmlns:p14="http://schemas.microsoft.com/office/powerpoint/2010/main" val="270350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330988" y="356073"/>
            <a:ext cx="5600890" cy="882272"/>
            <a:chOff x="1240367" y="680290"/>
            <a:chExt cx="5600890" cy="882272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7" y="680290"/>
              <a:ext cx="55935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8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7687" y="1162452"/>
              <a:ext cx="5593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251215" y="2227813"/>
            <a:ext cx="55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2400" b="1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3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5BD684-142A-63D6-9022-5D01755A4826}"/>
              </a:ext>
            </a:extLst>
          </p:cNvPr>
          <p:cNvSpPr txBox="1"/>
          <p:nvPr/>
        </p:nvSpPr>
        <p:spPr>
          <a:xfrm>
            <a:off x="0" y="3525381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«Every positive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3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as a product of </a:t>
            </a:r>
            <a:r>
              <a:rPr lang="it-IT" sz="2300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E8B90D-1EC6-7FB9-0CB9-5E29374ED7B3}"/>
              </a:ext>
            </a:extLst>
          </p:cNvPr>
          <p:cNvGrpSpPr/>
          <p:nvPr/>
        </p:nvGrpSpPr>
        <p:grpSpPr>
          <a:xfrm>
            <a:off x="6095999" y="208561"/>
            <a:ext cx="6103320" cy="776027"/>
            <a:chOff x="6095999" y="503838"/>
            <a:chExt cx="6103320" cy="77602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1CE16EE-080A-3240-9978-D853A4F411FD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867E97-ABBF-B222-08B9-BBF4022790C9}"/>
                </a:ext>
              </a:extLst>
            </p:cNvPr>
            <p:cNvSpPr txBox="1"/>
            <p:nvPr/>
          </p:nvSpPr>
          <p:spPr>
            <a:xfrm>
              <a:off x="6103320" y="910533"/>
              <a:ext cx="609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SERIAL</a:t>
              </a:r>
              <a:endParaRPr lang="it-IT" sz="32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0EAB9-F4F4-5467-AB7C-BDC01E21603B}"/>
              </a:ext>
            </a:extLst>
          </p:cNvPr>
          <p:cNvSpPr txBox="1"/>
          <p:nvPr/>
        </p:nvSpPr>
        <p:spPr>
          <a:xfrm>
            <a:off x="7231757" y="296805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lang="it-IT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Cavolini" panose="020B060402020202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6CAF46-A4FE-772F-060B-2D35C8B4C19E}"/>
              </a:ext>
            </a:extLst>
          </p:cNvPr>
          <p:cNvSpPr txBox="1"/>
          <p:nvPr/>
        </p:nvSpPr>
        <p:spPr>
          <a:xfrm>
            <a:off x="7729879" y="3481105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84AA33-DC24-F174-6333-481AC70F33E8}"/>
              </a:ext>
            </a:extLst>
          </p:cNvPr>
          <p:cNvSpPr txBox="1"/>
          <p:nvPr/>
        </p:nvSpPr>
        <p:spPr>
          <a:xfrm>
            <a:off x="7729750" y="386860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B7C28B-EFCC-77E1-0BDF-338D0CC64F78}"/>
              </a:ext>
            </a:extLst>
          </p:cNvPr>
          <p:cNvSpPr txBox="1"/>
          <p:nvPr/>
        </p:nvSpPr>
        <p:spPr>
          <a:xfrm>
            <a:off x="6737663" y="1275235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N 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4AE94E-F5DA-D4C9-4674-3312CE35C7F8}"/>
              </a:ext>
            </a:extLst>
          </p:cNvPr>
          <p:cNvSpPr txBox="1"/>
          <p:nvPr/>
        </p:nvSpPr>
        <p:spPr>
          <a:xfrm>
            <a:off x="6737663" y="1025341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INPUT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9A4CE4-4094-49CF-AD8A-AACCDD97B63F}"/>
              </a:ext>
            </a:extLst>
          </p:cNvPr>
          <p:cNvCxnSpPr/>
          <p:nvPr/>
        </p:nvCxnSpPr>
        <p:spPr>
          <a:xfrm>
            <a:off x="7055302" y="2968057"/>
            <a:ext cx="0" cy="17001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F2635C3-6777-55DD-D0D1-911009E1668D}"/>
              </a:ext>
            </a:extLst>
          </p:cNvPr>
          <p:cNvCxnSpPr>
            <a:cxnSpLocks/>
          </p:cNvCxnSpPr>
          <p:nvPr/>
        </p:nvCxnSpPr>
        <p:spPr>
          <a:xfrm>
            <a:off x="7523082" y="3421517"/>
            <a:ext cx="0" cy="993422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6F8B1F-021E-5FBF-FBE3-BFF81AD4548E}"/>
              </a:ext>
            </a:extLst>
          </p:cNvPr>
          <p:cNvSpPr txBox="1"/>
          <p:nvPr/>
        </p:nvSpPr>
        <p:spPr>
          <a:xfrm>
            <a:off x="6760372" y="4771770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≠ 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BB0504-42D4-27B7-81C0-A0CE742F70D7}"/>
              </a:ext>
            </a:extLst>
          </p:cNvPr>
          <p:cNvSpPr txBox="1"/>
          <p:nvPr/>
        </p:nvSpPr>
        <p:spPr>
          <a:xfrm>
            <a:off x="7285397" y="5253446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DABB313-355A-A4E0-6BC3-B36F8CF2AA75}"/>
              </a:ext>
            </a:extLst>
          </p:cNvPr>
          <p:cNvCxnSpPr>
            <a:cxnSpLocks/>
          </p:cNvCxnSpPr>
          <p:nvPr/>
        </p:nvCxnSpPr>
        <p:spPr>
          <a:xfrm>
            <a:off x="7055302" y="5213268"/>
            <a:ext cx="0" cy="443419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8F0FAFE-639C-4D4D-BA92-B3B1C9F1471B}"/>
              </a:ext>
            </a:extLst>
          </p:cNvPr>
          <p:cNvSpPr txBox="1"/>
          <p:nvPr/>
        </p:nvSpPr>
        <p:spPr>
          <a:xfrm>
            <a:off x="8965505" y="2285542"/>
            <a:ext cx="453970" cy="322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. . .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727EDBEE-09B5-EE40-9ABA-D69608F174F8}"/>
              </a:ext>
            </a:extLst>
          </p:cNvPr>
          <p:cNvCxnSpPr>
            <a:cxnSpLocks/>
          </p:cNvCxnSpPr>
          <p:nvPr/>
        </p:nvCxnSpPr>
        <p:spPr>
          <a:xfrm flipV="1">
            <a:off x="6882474" y="2497827"/>
            <a:ext cx="1907064" cy="5418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7725ED-DD95-D746-ADEC-6912FBB627DE}"/>
              </a:ext>
            </a:extLst>
          </p:cNvPr>
          <p:cNvSpPr txBox="1"/>
          <p:nvPr/>
        </p:nvSpPr>
        <p:spPr>
          <a:xfrm>
            <a:off x="6737663" y="2485635"/>
            <a:ext cx="320922" cy="368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BB206D9-033B-BF47-8825-674C18FE9A23}"/>
                  </a:ext>
                </a:extLst>
              </p:cNvPr>
              <p:cNvSpPr txBox="1"/>
              <p:nvPr/>
            </p:nvSpPr>
            <p:spPr>
              <a:xfrm>
                <a:off x="11125581" y="2427304"/>
                <a:ext cx="648062" cy="441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0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0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0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BB206D9-033B-BF47-8825-674C18FE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581" y="2427304"/>
                <a:ext cx="648062" cy="441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18458EC-DF12-1648-AD6B-C39C1512859C}"/>
              </a:ext>
            </a:extLst>
          </p:cNvPr>
          <p:cNvSpPr txBox="1"/>
          <p:nvPr/>
        </p:nvSpPr>
        <p:spPr>
          <a:xfrm>
            <a:off x="11341882" y="2529145"/>
            <a:ext cx="331557" cy="368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/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1DC51EEB-8BE5-C940-A46C-F138F212D30A}"/>
              </a:ext>
            </a:extLst>
          </p:cNvPr>
          <p:cNvCxnSpPr>
            <a:cxnSpLocks/>
          </p:cNvCxnSpPr>
          <p:nvPr/>
        </p:nvCxnSpPr>
        <p:spPr>
          <a:xfrm>
            <a:off x="9566267" y="2497827"/>
            <a:ext cx="2087558" cy="0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DF7D322-0906-CA40-A76F-4F96831B018F}"/>
              </a:ext>
            </a:extLst>
          </p:cNvPr>
          <p:cNvCxnSpPr>
            <a:cxnSpLocks/>
          </p:cNvCxnSpPr>
          <p:nvPr/>
        </p:nvCxnSpPr>
        <p:spPr>
          <a:xfrm>
            <a:off x="6884401" y="2070451"/>
            <a:ext cx="0" cy="317758"/>
          </a:xfrm>
          <a:prstGeom prst="straightConnector1">
            <a:avLst/>
          </a:prstGeom>
          <a:ln w="28575" cap="rnd">
            <a:solidFill>
              <a:srgbClr val="4F000B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E2153B6-49DD-AD4C-8BDE-73697EAB7306}"/>
              </a:ext>
            </a:extLst>
          </p:cNvPr>
          <p:cNvSpPr txBox="1"/>
          <p:nvPr/>
        </p:nvSpPr>
        <p:spPr>
          <a:xfrm>
            <a:off x="6694183" y="1777797"/>
            <a:ext cx="37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9658C4-8238-F421-7E54-02B85DBAD6D8}"/>
              </a:ext>
            </a:extLst>
          </p:cNvPr>
          <p:cNvSpPr txBox="1"/>
          <p:nvPr/>
        </p:nvSpPr>
        <p:spPr>
          <a:xfrm>
            <a:off x="6737663" y="5926726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OUTPUT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EA8065F-9255-0C4A-61B3-3306E7714461}"/>
              </a:ext>
            </a:extLst>
          </p:cNvPr>
          <p:cNvSpPr txBox="1"/>
          <p:nvPr/>
        </p:nvSpPr>
        <p:spPr>
          <a:xfrm>
            <a:off x="12362237" y="1257065"/>
            <a:ext cx="67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140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A5687F0-2954-37EF-15EC-68871FEC4506}"/>
              </a:ext>
            </a:extLst>
          </p:cNvPr>
          <p:cNvSpPr txBox="1"/>
          <p:nvPr/>
        </p:nvSpPr>
        <p:spPr>
          <a:xfrm>
            <a:off x="7152005" y="1277001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Number to be Factorized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F20CACE-42C9-FFBA-16E5-4DB5FDB933EC}"/>
              </a:ext>
            </a:extLst>
          </p:cNvPr>
          <p:cNvSpPr txBox="1"/>
          <p:nvPr/>
        </p:nvSpPr>
        <p:spPr>
          <a:xfrm>
            <a:off x="6737662" y="6176620"/>
            <a:ext cx="53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 :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47D42E-2CA8-F9F2-E26E-742B33457F7B}"/>
              </a:ext>
            </a:extLst>
          </p:cNvPr>
          <p:cNvSpPr txBox="1"/>
          <p:nvPr/>
        </p:nvSpPr>
        <p:spPr>
          <a:xfrm>
            <a:off x="7781495" y="6167095"/>
            <a:ext cx="2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Product of primes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02214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 descr="Processore con riempimento a tinta unita">
            <a:extLst>
              <a:ext uri="{FF2B5EF4-FFF2-40B4-BE49-F238E27FC236}">
                <a16:creationId xmlns:a16="http://schemas.microsoft.com/office/drawing/2014/main" id="{32B2EF6A-762C-9D44-B7F9-C42D71EE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1760" y="1365806"/>
            <a:ext cx="4126388" cy="4126388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3EFC19-0498-3574-ACD2-2D135A2DA98E}"/>
              </a:ext>
            </a:extLst>
          </p:cNvPr>
          <p:cNvGrpSpPr/>
          <p:nvPr/>
        </p:nvGrpSpPr>
        <p:grpSpPr>
          <a:xfrm>
            <a:off x="1082967" y="2301259"/>
            <a:ext cx="6292266" cy="2064983"/>
            <a:chOff x="1168692" y="2058413"/>
            <a:chExt cx="6292266" cy="206498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62356A7-C3AC-414A-A36D-743F41E1CB27}"/>
                </a:ext>
              </a:extLst>
            </p:cNvPr>
            <p:cNvSpPr txBox="1"/>
            <p:nvPr/>
          </p:nvSpPr>
          <p:spPr>
            <a:xfrm>
              <a:off x="2533728" y="2058413"/>
              <a:ext cx="350608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500" b="1">
                  <a:solidFill>
                    <a:schemeClr val="bg1"/>
                  </a:solidFill>
                  <a:latin typeface="Montserrat" pitchFamily="2" charset="77"/>
                </a:rPr>
                <a:t>CPU</a:t>
              </a:r>
              <a:endParaRPr lang="it-IT" sz="11500" b="1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51D1ED5-8A9D-3D46-B89E-A0F209CE09F5}"/>
                </a:ext>
              </a:extLst>
            </p:cNvPr>
            <p:cNvSpPr txBox="1"/>
            <p:nvPr/>
          </p:nvSpPr>
          <p:spPr>
            <a:xfrm>
              <a:off x="1168692" y="3630953"/>
              <a:ext cx="629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600">
                  <a:solidFill>
                    <a:schemeClr val="bg1"/>
                  </a:solidFill>
                  <a:latin typeface="Montserrat" pitchFamily="2" charset="77"/>
                </a:rPr>
                <a:t>IMPLEMENTATION</a:t>
              </a:r>
              <a:endParaRPr lang="it-IT" sz="2600"/>
            </a:p>
          </p:txBody>
        </p:sp>
      </p:grpSp>
    </p:spTree>
    <p:extLst>
      <p:ext uri="{BB962C8B-B14F-4D97-AF65-F5344CB8AC3E}">
        <p14:creationId xmlns:p14="http://schemas.microsoft.com/office/powerpoint/2010/main" val="3956128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3EFC19-0498-3574-ACD2-2D135A2DA98E}"/>
              </a:ext>
            </a:extLst>
          </p:cNvPr>
          <p:cNvGrpSpPr/>
          <p:nvPr/>
        </p:nvGrpSpPr>
        <p:grpSpPr>
          <a:xfrm>
            <a:off x="1082967" y="2301259"/>
            <a:ext cx="6292266" cy="2064983"/>
            <a:chOff x="1168692" y="2058413"/>
            <a:chExt cx="6292266" cy="206498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62356A7-C3AC-414A-A36D-743F41E1CB27}"/>
                </a:ext>
              </a:extLst>
            </p:cNvPr>
            <p:cNvSpPr txBox="1"/>
            <p:nvPr/>
          </p:nvSpPr>
          <p:spPr>
            <a:xfrm>
              <a:off x="2533728" y="2058413"/>
              <a:ext cx="356219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500" b="1">
                  <a:solidFill>
                    <a:schemeClr val="bg1"/>
                  </a:solidFill>
                  <a:latin typeface="Montserrat" pitchFamily="2" charset="77"/>
                </a:rPr>
                <a:t>GPU</a:t>
              </a:r>
              <a:endParaRPr lang="it-IT" sz="11500" b="1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51D1ED5-8A9D-3D46-B89E-A0F209CE09F5}"/>
                </a:ext>
              </a:extLst>
            </p:cNvPr>
            <p:cNvSpPr txBox="1"/>
            <p:nvPr/>
          </p:nvSpPr>
          <p:spPr>
            <a:xfrm>
              <a:off x="1168692" y="3630953"/>
              <a:ext cx="629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600">
                  <a:solidFill>
                    <a:schemeClr val="bg1"/>
                  </a:solidFill>
                  <a:latin typeface="Montserrat" pitchFamily="2" charset="77"/>
                </a:rPr>
                <a:t>IMPLEMENTATION</a:t>
              </a:r>
              <a:endParaRPr lang="it-IT" sz="2600"/>
            </a:p>
          </p:txBody>
        </p:sp>
      </p:grpSp>
      <p:pic>
        <p:nvPicPr>
          <p:cNvPr id="13" name="Immagine 12" descr="Immagine che contiene simbolo, Elementi grafici, logo, schermata&#10;&#10;Descrizione generata automaticamente">
            <a:extLst>
              <a:ext uri="{FF2B5EF4-FFF2-40B4-BE49-F238E27FC236}">
                <a16:creationId xmlns:a16="http://schemas.microsoft.com/office/drawing/2014/main" id="{5B75D7D9-63C3-703E-EE33-FBEBAAA8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18"/>
          <a:stretch/>
        </p:blipFill>
        <p:spPr>
          <a:xfrm>
            <a:off x="6839106" y="2118749"/>
            <a:ext cx="3471696" cy="26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2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330988" y="356073"/>
            <a:ext cx="5600890" cy="882272"/>
            <a:chOff x="1240367" y="680290"/>
            <a:chExt cx="5600890" cy="882272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7" y="680290"/>
              <a:ext cx="55935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8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7687" y="1162452"/>
              <a:ext cx="5593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251215" y="2227813"/>
            <a:ext cx="55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2400" b="1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3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5BD684-142A-63D6-9022-5D01755A4826}"/>
              </a:ext>
            </a:extLst>
          </p:cNvPr>
          <p:cNvSpPr txBox="1"/>
          <p:nvPr/>
        </p:nvSpPr>
        <p:spPr>
          <a:xfrm>
            <a:off x="0" y="3525381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«Every positive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3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as a product of </a:t>
            </a:r>
            <a:r>
              <a:rPr lang="it-IT" sz="2300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E8B90D-1EC6-7FB9-0CB9-5E29374ED7B3}"/>
              </a:ext>
            </a:extLst>
          </p:cNvPr>
          <p:cNvGrpSpPr/>
          <p:nvPr/>
        </p:nvGrpSpPr>
        <p:grpSpPr>
          <a:xfrm>
            <a:off x="6095999" y="208561"/>
            <a:ext cx="6103320" cy="776027"/>
            <a:chOff x="6095999" y="503838"/>
            <a:chExt cx="6103320" cy="77602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1CE16EE-080A-3240-9978-D853A4F411FD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867E97-ABBF-B222-08B9-BBF4022790C9}"/>
                </a:ext>
              </a:extLst>
            </p:cNvPr>
            <p:cNvSpPr txBox="1"/>
            <p:nvPr/>
          </p:nvSpPr>
          <p:spPr>
            <a:xfrm>
              <a:off x="6103320" y="910533"/>
              <a:ext cx="609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SERIAL</a:t>
              </a:r>
              <a:endParaRPr lang="it-IT" sz="32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0EAB9-F4F4-5467-AB7C-BDC01E21603B}"/>
              </a:ext>
            </a:extLst>
          </p:cNvPr>
          <p:cNvSpPr txBox="1"/>
          <p:nvPr/>
        </p:nvSpPr>
        <p:spPr>
          <a:xfrm>
            <a:off x="7231757" y="296805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6CAF46-A4FE-772F-060B-2D35C8B4C19E}"/>
              </a:ext>
            </a:extLst>
          </p:cNvPr>
          <p:cNvSpPr txBox="1"/>
          <p:nvPr/>
        </p:nvSpPr>
        <p:spPr>
          <a:xfrm>
            <a:off x="7729879" y="3481105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84AA33-DC24-F174-6333-481AC70F33E8}"/>
              </a:ext>
            </a:extLst>
          </p:cNvPr>
          <p:cNvSpPr txBox="1"/>
          <p:nvPr/>
        </p:nvSpPr>
        <p:spPr>
          <a:xfrm>
            <a:off x="7729750" y="386860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B7C28B-EFCC-77E1-0BDF-338D0CC64F78}"/>
              </a:ext>
            </a:extLst>
          </p:cNvPr>
          <p:cNvSpPr txBox="1"/>
          <p:nvPr/>
        </p:nvSpPr>
        <p:spPr>
          <a:xfrm>
            <a:off x="6737663" y="1275235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N :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4AE94E-F5DA-D4C9-4674-3312CE35C7F8}"/>
              </a:ext>
            </a:extLst>
          </p:cNvPr>
          <p:cNvSpPr txBox="1"/>
          <p:nvPr/>
        </p:nvSpPr>
        <p:spPr>
          <a:xfrm>
            <a:off x="6737663" y="1025341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INPUT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9A4CE4-4094-49CF-AD8A-AACCDD97B63F}"/>
              </a:ext>
            </a:extLst>
          </p:cNvPr>
          <p:cNvCxnSpPr/>
          <p:nvPr/>
        </p:nvCxnSpPr>
        <p:spPr>
          <a:xfrm>
            <a:off x="7055302" y="2968057"/>
            <a:ext cx="0" cy="17001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F2635C3-6777-55DD-D0D1-911009E1668D}"/>
              </a:ext>
            </a:extLst>
          </p:cNvPr>
          <p:cNvCxnSpPr>
            <a:cxnSpLocks/>
          </p:cNvCxnSpPr>
          <p:nvPr/>
        </p:nvCxnSpPr>
        <p:spPr>
          <a:xfrm>
            <a:off x="7523082" y="3421517"/>
            <a:ext cx="0" cy="993422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6F8B1F-021E-5FBF-FBE3-BFF81AD4548E}"/>
              </a:ext>
            </a:extLst>
          </p:cNvPr>
          <p:cNvSpPr txBox="1"/>
          <p:nvPr/>
        </p:nvSpPr>
        <p:spPr>
          <a:xfrm>
            <a:off x="6760372" y="4771770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≠ 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BB0504-42D4-27B7-81C0-A0CE742F70D7}"/>
              </a:ext>
            </a:extLst>
          </p:cNvPr>
          <p:cNvSpPr txBox="1"/>
          <p:nvPr/>
        </p:nvSpPr>
        <p:spPr>
          <a:xfrm>
            <a:off x="7285397" y="5253446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DABB313-355A-A4E0-6BC3-B36F8CF2AA75}"/>
              </a:ext>
            </a:extLst>
          </p:cNvPr>
          <p:cNvCxnSpPr>
            <a:cxnSpLocks/>
          </p:cNvCxnSpPr>
          <p:nvPr/>
        </p:nvCxnSpPr>
        <p:spPr>
          <a:xfrm>
            <a:off x="7055302" y="5213268"/>
            <a:ext cx="0" cy="443419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8F0FAFE-639C-4D4D-BA92-B3B1C9F1471B}"/>
              </a:ext>
            </a:extLst>
          </p:cNvPr>
          <p:cNvSpPr txBox="1"/>
          <p:nvPr/>
        </p:nvSpPr>
        <p:spPr>
          <a:xfrm>
            <a:off x="8965505" y="2285540"/>
            <a:ext cx="453970" cy="322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. . .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727EDBEE-09B5-EE40-9ABA-D69608F174F8}"/>
              </a:ext>
            </a:extLst>
          </p:cNvPr>
          <p:cNvCxnSpPr>
            <a:cxnSpLocks/>
          </p:cNvCxnSpPr>
          <p:nvPr/>
        </p:nvCxnSpPr>
        <p:spPr>
          <a:xfrm flipV="1">
            <a:off x="6882474" y="2497825"/>
            <a:ext cx="1907064" cy="5418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7725ED-DD95-D746-ADEC-6912FBB627DE}"/>
              </a:ext>
            </a:extLst>
          </p:cNvPr>
          <p:cNvSpPr txBox="1"/>
          <p:nvPr/>
        </p:nvSpPr>
        <p:spPr>
          <a:xfrm>
            <a:off x="6737663" y="2485633"/>
            <a:ext cx="320922" cy="36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1DC51EEB-8BE5-C940-A46C-F138F212D30A}"/>
              </a:ext>
            </a:extLst>
          </p:cNvPr>
          <p:cNvCxnSpPr>
            <a:cxnSpLocks/>
          </p:cNvCxnSpPr>
          <p:nvPr/>
        </p:nvCxnSpPr>
        <p:spPr>
          <a:xfrm>
            <a:off x="9566267" y="2497825"/>
            <a:ext cx="2087558" cy="0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DF7D322-0906-CA40-A76F-4F96831B018F}"/>
              </a:ext>
            </a:extLst>
          </p:cNvPr>
          <p:cNvCxnSpPr>
            <a:cxnSpLocks/>
          </p:cNvCxnSpPr>
          <p:nvPr/>
        </p:nvCxnSpPr>
        <p:spPr>
          <a:xfrm>
            <a:off x="6884401" y="2070451"/>
            <a:ext cx="0" cy="317758"/>
          </a:xfrm>
          <a:prstGeom prst="straightConnector1">
            <a:avLst/>
          </a:prstGeom>
          <a:ln w="28575" cap="rnd">
            <a:solidFill>
              <a:srgbClr val="4F000B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6E754F-FFBB-B81C-F998-B367F564CE6D}"/>
              </a:ext>
            </a:extLst>
          </p:cNvPr>
          <p:cNvSpPr txBox="1"/>
          <p:nvPr/>
        </p:nvSpPr>
        <p:spPr>
          <a:xfrm>
            <a:off x="7171112" y="1276115"/>
            <a:ext cx="67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140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5B7E52-2A61-8D0A-5299-7C9F927ABE1B}"/>
              </a:ext>
            </a:extLst>
          </p:cNvPr>
          <p:cNvGrpSpPr/>
          <p:nvPr/>
        </p:nvGrpSpPr>
        <p:grpSpPr>
          <a:xfrm>
            <a:off x="11039856" y="2427302"/>
            <a:ext cx="760272" cy="490305"/>
            <a:chOff x="11125581" y="2427302"/>
            <a:chExt cx="760272" cy="490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9BB206D9-033B-BF47-8825-674C18FE9A23}"/>
                    </a:ext>
                  </a:extLst>
                </p:cNvPr>
                <p:cNvSpPr txBox="1"/>
                <p:nvPr/>
              </p:nvSpPr>
              <p:spPr>
                <a:xfrm>
                  <a:off x="11125581" y="2427302"/>
                  <a:ext cx="760272" cy="442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it-IT" sz="200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2000" b="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rad>
                      </m:oMath>
                    </m:oMathPara>
                  </a14:m>
                  <a:endParaRPr lang="it-IT" sz="2000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mc:Choice>
          <mc:Fallback xmlns="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9BB206D9-033B-BF47-8825-674C18FE9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581" y="2427302"/>
                  <a:ext cx="760272" cy="4427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1BFD8EC-8217-4645-858E-97A4BA0C1918}"/>
                </a:ext>
              </a:extLst>
            </p:cNvPr>
            <p:cNvSpPr txBox="1"/>
            <p:nvPr/>
          </p:nvSpPr>
          <p:spPr>
            <a:xfrm>
              <a:off x="11322878" y="254827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140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76183D39-EC28-9F49-C61B-4020538D3598}"/>
              </a:ext>
            </a:extLst>
          </p:cNvPr>
          <p:cNvGrpSpPr/>
          <p:nvPr/>
        </p:nvGrpSpPr>
        <p:grpSpPr>
          <a:xfrm>
            <a:off x="12238741" y="3027188"/>
            <a:ext cx="1040252" cy="369332"/>
            <a:chOff x="9705091" y="3027188"/>
            <a:chExt cx="1040252" cy="369332"/>
          </a:xfrm>
        </p:grpSpPr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BBB19E0-951D-E044-A942-890584D80FAA}"/>
                </a:ext>
              </a:extLst>
            </p:cNvPr>
            <p:cNvSpPr txBox="1"/>
            <p:nvPr/>
          </p:nvSpPr>
          <p:spPr>
            <a:xfrm>
              <a:off x="9705091" y="3027188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chemeClr val="accent6">
                      <a:lumMod val="75000"/>
                    </a:schemeClr>
                  </a:solidFill>
                  <a:latin typeface="Montserrat" panose="02000505000000020004" pitchFamily="2" charset="77"/>
                </a:rPr>
                <a:t>TRUE</a:t>
              </a:r>
            </a:p>
          </p:txBody>
        </p:sp>
        <p:pic>
          <p:nvPicPr>
            <p:cNvPr id="45" name="Elemento grafico 44" descr="Segno di spunta con riempimento a tinta unita">
              <a:extLst>
                <a:ext uri="{FF2B5EF4-FFF2-40B4-BE49-F238E27FC236}">
                  <a16:creationId xmlns:a16="http://schemas.microsoft.com/office/drawing/2014/main" id="{AD124B6F-6610-FF49-AB1A-FFA49281C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88977" y="3064129"/>
              <a:ext cx="256366" cy="256366"/>
            </a:xfrm>
            <a:prstGeom prst="rect">
              <a:avLst/>
            </a:prstGeom>
          </p:spPr>
        </p:pic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43B6138-DDDC-CD42-84AF-07C09D105FE9}"/>
              </a:ext>
            </a:extLst>
          </p:cNvPr>
          <p:cNvSpPr txBox="1"/>
          <p:nvPr/>
        </p:nvSpPr>
        <p:spPr>
          <a:xfrm>
            <a:off x="6694183" y="1777797"/>
            <a:ext cx="37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FE7ACE6-A566-3645-7C3E-E4D4D6E1CB30}"/>
              </a:ext>
            </a:extLst>
          </p:cNvPr>
          <p:cNvSpPr txBox="1"/>
          <p:nvPr/>
        </p:nvSpPr>
        <p:spPr>
          <a:xfrm>
            <a:off x="6737662" y="6176620"/>
            <a:ext cx="53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 :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2241C7-7108-67F3-98BE-FB6DB9A0BA8E}"/>
              </a:ext>
            </a:extLst>
          </p:cNvPr>
          <p:cNvSpPr txBox="1"/>
          <p:nvPr/>
        </p:nvSpPr>
        <p:spPr>
          <a:xfrm>
            <a:off x="6737663" y="5926726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OUTPUT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B184338-59B0-83EE-1B23-93D4B23150A3}"/>
              </a:ext>
            </a:extLst>
          </p:cNvPr>
          <p:cNvSpPr txBox="1"/>
          <p:nvPr/>
        </p:nvSpPr>
        <p:spPr>
          <a:xfrm>
            <a:off x="7781495" y="6167095"/>
            <a:ext cx="4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[ ]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696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330988" y="356073"/>
            <a:ext cx="5600890" cy="882272"/>
            <a:chOff x="1240367" y="680290"/>
            <a:chExt cx="5600890" cy="882272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7" y="680290"/>
              <a:ext cx="55935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8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7687" y="1162452"/>
              <a:ext cx="5593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251215" y="2227813"/>
            <a:ext cx="55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2400" b="1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3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5BD684-142A-63D6-9022-5D01755A4826}"/>
              </a:ext>
            </a:extLst>
          </p:cNvPr>
          <p:cNvSpPr txBox="1"/>
          <p:nvPr/>
        </p:nvSpPr>
        <p:spPr>
          <a:xfrm>
            <a:off x="0" y="3525381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«Every positive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3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3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 as a product of </a:t>
            </a:r>
            <a:r>
              <a:rPr lang="it-IT" sz="2300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3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E8B90D-1EC6-7FB9-0CB9-5E29374ED7B3}"/>
              </a:ext>
            </a:extLst>
          </p:cNvPr>
          <p:cNvGrpSpPr/>
          <p:nvPr/>
        </p:nvGrpSpPr>
        <p:grpSpPr>
          <a:xfrm>
            <a:off x="6095999" y="208561"/>
            <a:ext cx="6103320" cy="776027"/>
            <a:chOff x="6095999" y="503838"/>
            <a:chExt cx="6103320" cy="77602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1CE16EE-080A-3240-9978-D853A4F411FD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867E97-ABBF-B222-08B9-BBF4022790C9}"/>
                </a:ext>
              </a:extLst>
            </p:cNvPr>
            <p:cNvSpPr txBox="1"/>
            <p:nvPr/>
          </p:nvSpPr>
          <p:spPr>
            <a:xfrm>
              <a:off x="6103320" y="910533"/>
              <a:ext cx="609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SERIAL</a:t>
              </a:r>
              <a:endParaRPr lang="it-IT" sz="32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0EAB9-F4F4-5467-AB7C-BDC01E21603B}"/>
              </a:ext>
            </a:extLst>
          </p:cNvPr>
          <p:cNvSpPr txBox="1"/>
          <p:nvPr/>
        </p:nvSpPr>
        <p:spPr>
          <a:xfrm>
            <a:off x="7231757" y="296805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6CAF46-A4FE-772F-060B-2D35C8B4C19E}"/>
              </a:ext>
            </a:extLst>
          </p:cNvPr>
          <p:cNvSpPr txBox="1"/>
          <p:nvPr/>
        </p:nvSpPr>
        <p:spPr>
          <a:xfrm>
            <a:off x="7729879" y="3481105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84AA33-DC24-F174-6333-481AC70F33E8}"/>
              </a:ext>
            </a:extLst>
          </p:cNvPr>
          <p:cNvSpPr txBox="1"/>
          <p:nvPr/>
        </p:nvSpPr>
        <p:spPr>
          <a:xfrm>
            <a:off x="7729750" y="386860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B7C28B-EFCC-77E1-0BDF-338D0CC64F78}"/>
              </a:ext>
            </a:extLst>
          </p:cNvPr>
          <p:cNvSpPr txBox="1"/>
          <p:nvPr/>
        </p:nvSpPr>
        <p:spPr>
          <a:xfrm>
            <a:off x="6737663" y="1275235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N :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4AE94E-F5DA-D4C9-4674-3312CE35C7F8}"/>
              </a:ext>
            </a:extLst>
          </p:cNvPr>
          <p:cNvSpPr txBox="1"/>
          <p:nvPr/>
        </p:nvSpPr>
        <p:spPr>
          <a:xfrm>
            <a:off x="6737663" y="1025341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INPUT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9A4CE4-4094-49CF-AD8A-AACCDD97B63F}"/>
              </a:ext>
            </a:extLst>
          </p:cNvPr>
          <p:cNvCxnSpPr/>
          <p:nvPr/>
        </p:nvCxnSpPr>
        <p:spPr>
          <a:xfrm>
            <a:off x="7055302" y="2968057"/>
            <a:ext cx="0" cy="17001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F2635C3-6777-55DD-D0D1-911009E1668D}"/>
              </a:ext>
            </a:extLst>
          </p:cNvPr>
          <p:cNvCxnSpPr>
            <a:cxnSpLocks/>
          </p:cNvCxnSpPr>
          <p:nvPr/>
        </p:nvCxnSpPr>
        <p:spPr>
          <a:xfrm>
            <a:off x="7523082" y="3421517"/>
            <a:ext cx="0" cy="993422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6F8B1F-021E-5FBF-FBE3-BFF81AD4548E}"/>
              </a:ext>
            </a:extLst>
          </p:cNvPr>
          <p:cNvSpPr txBox="1"/>
          <p:nvPr/>
        </p:nvSpPr>
        <p:spPr>
          <a:xfrm>
            <a:off x="6760372" y="4771770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≠ 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BB0504-42D4-27B7-81C0-A0CE742F70D7}"/>
              </a:ext>
            </a:extLst>
          </p:cNvPr>
          <p:cNvSpPr txBox="1"/>
          <p:nvPr/>
        </p:nvSpPr>
        <p:spPr>
          <a:xfrm>
            <a:off x="7285397" y="5253446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DABB313-355A-A4E0-6BC3-B36F8CF2AA75}"/>
              </a:ext>
            </a:extLst>
          </p:cNvPr>
          <p:cNvCxnSpPr>
            <a:cxnSpLocks/>
          </p:cNvCxnSpPr>
          <p:nvPr/>
        </p:nvCxnSpPr>
        <p:spPr>
          <a:xfrm>
            <a:off x="7055302" y="5213268"/>
            <a:ext cx="0" cy="443419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8F0FAFE-639C-4D4D-BA92-B3B1C9F1471B}"/>
              </a:ext>
            </a:extLst>
          </p:cNvPr>
          <p:cNvSpPr txBox="1"/>
          <p:nvPr/>
        </p:nvSpPr>
        <p:spPr>
          <a:xfrm>
            <a:off x="8965505" y="2285540"/>
            <a:ext cx="453970" cy="322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. . .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727EDBEE-09B5-EE40-9ABA-D69608F174F8}"/>
              </a:ext>
            </a:extLst>
          </p:cNvPr>
          <p:cNvCxnSpPr>
            <a:cxnSpLocks/>
          </p:cNvCxnSpPr>
          <p:nvPr/>
        </p:nvCxnSpPr>
        <p:spPr>
          <a:xfrm flipV="1">
            <a:off x="6882474" y="2497825"/>
            <a:ext cx="1907064" cy="5418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7725ED-DD95-D746-ADEC-6912FBB627DE}"/>
              </a:ext>
            </a:extLst>
          </p:cNvPr>
          <p:cNvSpPr txBox="1"/>
          <p:nvPr/>
        </p:nvSpPr>
        <p:spPr>
          <a:xfrm>
            <a:off x="6737663" y="2485633"/>
            <a:ext cx="320922" cy="36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1DC51EEB-8BE5-C940-A46C-F138F212D30A}"/>
              </a:ext>
            </a:extLst>
          </p:cNvPr>
          <p:cNvCxnSpPr>
            <a:cxnSpLocks/>
          </p:cNvCxnSpPr>
          <p:nvPr/>
        </p:nvCxnSpPr>
        <p:spPr>
          <a:xfrm>
            <a:off x="9566267" y="2497825"/>
            <a:ext cx="2087558" cy="0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DF7D322-0906-CA40-A76F-4F96831B018F}"/>
              </a:ext>
            </a:extLst>
          </p:cNvPr>
          <p:cNvCxnSpPr>
            <a:cxnSpLocks/>
          </p:cNvCxnSpPr>
          <p:nvPr/>
        </p:nvCxnSpPr>
        <p:spPr>
          <a:xfrm>
            <a:off x="6884401" y="2070451"/>
            <a:ext cx="0" cy="317758"/>
          </a:xfrm>
          <a:prstGeom prst="straightConnector1">
            <a:avLst/>
          </a:prstGeom>
          <a:ln w="28575" cap="rnd">
            <a:solidFill>
              <a:srgbClr val="4F000B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280186-8B59-21FA-6D84-77B687B3A66C}"/>
              </a:ext>
            </a:extLst>
          </p:cNvPr>
          <p:cNvSpPr txBox="1"/>
          <p:nvPr/>
        </p:nvSpPr>
        <p:spPr>
          <a:xfrm>
            <a:off x="6737662" y="6176620"/>
            <a:ext cx="53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 :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9658C4-8238-F421-7E54-02B85DBAD6D8}"/>
              </a:ext>
            </a:extLst>
          </p:cNvPr>
          <p:cNvSpPr txBox="1"/>
          <p:nvPr/>
        </p:nvSpPr>
        <p:spPr>
          <a:xfrm>
            <a:off x="6737663" y="5926726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OUTPUT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6E754F-FFBB-B81C-F998-B367F564CE6D}"/>
              </a:ext>
            </a:extLst>
          </p:cNvPr>
          <p:cNvSpPr txBox="1"/>
          <p:nvPr/>
        </p:nvSpPr>
        <p:spPr>
          <a:xfrm>
            <a:off x="7171112" y="1276115"/>
            <a:ext cx="67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140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5B7E52-2A61-8D0A-5299-7C9F927ABE1B}"/>
              </a:ext>
            </a:extLst>
          </p:cNvPr>
          <p:cNvGrpSpPr/>
          <p:nvPr/>
        </p:nvGrpSpPr>
        <p:grpSpPr>
          <a:xfrm>
            <a:off x="11039856" y="2427302"/>
            <a:ext cx="760272" cy="490305"/>
            <a:chOff x="11125581" y="2427302"/>
            <a:chExt cx="760272" cy="490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9BB206D9-033B-BF47-8825-674C18FE9A23}"/>
                    </a:ext>
                  </a:extLst>
                </p:cNvPr>
                <p:cNvSpPr txBox="1"/>
                <p:nvPr/>
              </p:nvSpPr>
              <p:spPr>
                <a:xfrm>
                  <a:off x="11125581" y="2427302"/>
                  <a:ext cx="760272" cy="442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it-IT" sz="200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2000" b="0" i="1" smtClean="0">
                                <a:solidFill>
                                  <a:srgbClr val="4F000B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rad>
                      </m:oMath>
                    </m:oMathPara>
                  </a14:m>
                  <a:endParaRPr lang="it-IT" sz="2000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mc:Choice>
          <mc:Fallback xmlns="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9BB206D9-033B-BF47-8825-674C18FE9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581" y="2427302"/>
                  <a:ext cx="760272" cy="4427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1BFD8EC-8217-4645-858E-97A4BA0C1918}"/>
                </a:ext>
              </a:extLst>
            </p:cNvPr>
            <p:cNvSpPr txBox="1"/>
            <p:nvPr/>
          </p:nvSpPr>
          <p:spPr>
            <a:xfrm>
              <a:off x="11322878" y="254827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140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116A2B2-5A81-44D2-E182-EE6219B9D8C3}"/>
              </a:ext>
            </a:extLst>
          </p:cNvPr>
          <p:cNvGrpSpPr/>
          <p:nvPr/>
        </p:nvGrpSpPr>
        <p:grpSpPr>
          <a:xfrm>
            <a:off x="9705091" y="3027188"/>
            <a:ext cx="1040252" cy="369332"/>
            <a:chOff x="9705091" y="3027188"/>
            <a:chExt cx="1040252" cy="369332"/>
          </a:xfrm>
        </p:grpSpPr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BBB19E0-951D-E044-A942-890584D80FAA}"/>
                </a:ext>
              </a:extLst>
            </p:cNvPr>
            <p:cNvSpPr txBox="1"/>
            <p:nvPr/>
          </p:nvSpPr>
          <p:spPr>
            <a:xfrm>
              <a:off x="9705091" y="3027188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chemeClr val="accent6">
                      <a:lumMod val="75000"/>
                    </a:schemeClr>
                  </a:solidFill>
                  <a:latin typeface="Montserrat" panose="02000505000000020004" pitchFamily="2" charset="77"/>
                </a:rPr>
                <a:t>TRUE</a:t>
              </a:r>
            </a:p>
          </p:txBody>
        </p:sp>
        <p:pic>
          <p:nvPicPr>
            <p:cNvPr id="45" name="Elemento grafico 44" descr="Segno di spunta con riempimento a tinta unita">
              <a:extLst>
                <a:ext uri="{FF2B5EF4-FFF2-40B4-BE49-F238E27FC236}">
                  <a16:creationId xmlns:a16="http://schemas.microsoft.com/office/drawing/2014/main" id="{AD124B6F-6610-FF49-AB1A-FFA49281C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88977" y="3064129"/>
              <a:ext cx="256366" cy="256366"/>
            </a:xfrm>
            <a:prstGeom prst="rect">
              <a:avLst/>
            </a:prstGeom>
          </p:spPr>
        </p:pic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43B6138-DDDC-CD42-84AF-07C09D105FE9}"/>
              </a:ext>
            </a:extLst>
          </p:cNvPr>
          <p:cNvSpPr txBox="1"/>
          <p:nvPr/>
        </p:nvSpPr>
        <p:spPr>
          <a:xfrm>
            <a:off x="6694183" y="1777797"/>
            <a:ext cx="37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6C840C2-E7CB-2DD9-3C17-F794AD8EDD90}"/>
              </a:ext>
            </a:extLst>
          </p:cNvPr>
          <p:cNvSpPr txBox="1"/>
          <p:nvPr/>
        </p:nvSpPr>
        <p:spPr>
          <a:xfrm>
            <a:off x="7781495" y="6167095"/>
            <a:ext cx="4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[ ]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38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Microsoft Office PowerPoint</Application>
  <PresentationFormat>Widescreen</PresentationFormat>
  <Paragraphs>834</Paragraphs>
  <Slides>71</Slides>
  <Notes>9</Notes>
  <HiddenSlides>17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71</vt:i4>
      </vt:variant>
    </vt:vector>
  </HeadingPairs>
  <TitlesOfParts>
    <vt:vector size="81" baseType="lpstr">
      <vt:lpstr>Arial</vt:lpstr>
      <vt:lpstr>Brush Script MT</vt:lpstr>
      <vt:lpstr>Calibri</vt:lpstr>
      <vt:lpstr>Calibri Light</vt:lpstr>
      <vt:lpstr>Cambria Math</vt:lpstr>
      <vt:lpstr>Courier</vt:lpstr>
      <vt:lpstr>Montserrat</vt:lpstr>
      <vt:lpstr>Montserrat Medium</vt:lpstr>
      <vt:lpstr>Montserrat SemiBold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Alice Orlandini</dc:creator>
  <cp:lastModifiedBy>Giovanni Ligato</cp:lastModifiedBy>
  <cp:revision>2</cp:revision>
  <dcterms:created xsi:type="dcterms:W3CDTF">2024-04-12T13:22:11Z</dcterms:created>
  <dcterms:modified xsi:type="dcterms:W3CDTF">2024-05-29T16:32:17Z</dcterms:modified>
</cp:coreProperties>
</file>