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61" r:id="rId2"/>
    <p:sldId id="371" r:id="rId3"/>
    <p:sldId id="372" r:id="rId4"/>
    <p:sldId id="373" r:id="rId5"/>
    <p:sldId id="374" r:id="rId6"/>
    <p:sldId id="375" r:id="rId7"/>
    <p:sldId id="376" r:id="rId8"/>
    <p:sldId id="343" r:id="rId9"/>
    <p:sldId id="278" r:id="rId10"/>
    <p:sldId id="380" r:id="rId11"/>
    <p:sldId id="285" r:id="rId12"/>
    <p:sldId id="294" r:id="rId13"/>
    <p:sldId id="378" r:id="rId14"/>
    <p:sldId id="298" r:id="rId15"/>
    <p:sldId id="307" r:id="rId16"/>
    <p:sldId id="304" r:id="rId17"/>
    <p:sldId id="339" r:id="rId18"/>
    <p:sldId id="340" r:id="rId19"/>
    <p:sldId id="341" r:id="rId20"/>
    <p:sldId id="313" r:id="rId21"/>
    <p:sldId id="312" r:id="rId22"/>
    <p:sldId id="316" r:id="rId23"/>
    <p:sldId id="317" r:id="rId24"/>
    <p:sldId id="331" r:id="rId25"/>
    <p:sldId id="333" r:id="rId26"/>
    <p:sldId id="330" r:id="rId27"/>
    <p:sldId id="381" r:id="rId28"/>
    <p:sldId id="350" r:id="rId29"/>
    <p:sldId id="354" r:id="rId30"/>
    <p:sldId id="383" r:id="rId31"/>
    <p:sldId id="384" r:id="rId32"/>
    <p:sldId id="332" r:id="rId33"/>
    <p:sldId id="336" r:id="rId34"/>
    <p:sldId id="334" r:id="rId35"/>
    <p:sldId id="386" r:id="rId36"/>
    <p:sldId id="388" r:id="rId37"/>
    <p:sldId id="362" r:id="rId38"/>
    <p:sldId id="364" r:id="rId39"/>
    <p:sldId id="365" r:id="rId40"/>
    <p:sldId id="363" r:id="rId41"/>
    <p:sldId id="366" r:id="rId42"/>
    <p:sldId id="367" r:id="rId43"/>
    <p:sldId id="368" r:id="rId44"/>
    <p:sldId id="342" r:id="rId4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 Orlandini" initials="AO" lastIdx="1" clrIdx="0">
    <p:extLst>
      <p:ext uri="{19B8F6BF-5375-455C-9EA6-DF929625EA0E}">
        <p15:presenceInfo xmlns:p15="http://schemas.microsoft.com/office/powerpoint/2012/main" userId="S::a.orlandini10@studenti.unipi.it::6dec6f2b-d018-4804-aebf-06b6695ac0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54"/>
    <a:srgbClr val="4F000B"/>
    <a:srgbClr val="FFFFFF"/>
    <a:srgbClr val="720026"/>
    <a:srgbClr val="CE4257"/>
    <a:srgbClr val="000000"/>
    <a:srgbClr val="FF7F51"/>
    <a:srgbClr val="4E4F52"/>
    <a:srgbClr val="472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C5405-FAA2-4C9F-A322-23B9E774A07A}" v="2103" dt="2024-05-30T19:50:31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47" autoAdjust="0"/>
  </p:normalViewPr>
  <p:slideViewPr>
    <p:cSldViewPr snapToGrid="0">
      <p:cViewPr varScale="1">
        <p:scale>
          <a:sx n="107" d="100"/>
          <a:sy n="107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F000B"/>
            </a:solidFill>
            <a:ln cap="rnd">
              <a:solidFill>
                <a:srgbClr val="4F000B"/>
              </a:solidFill>
              <a:round/>
            </a:ln>
            <a:effectLst/>
          </c:spPr>
          <c:invertIfNegative val="0"/>
          <c:cat>
            <c:numRef>
              <c:f>Foglio1!$H$3:$H$15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Foglio1!$I$3:$I$15</c:f>
              <c:numCache>
                <c:formatCode>General</c:formatCode>
                <c:ptCount val="13"/>
                <c:pt idx="0">
                  <c:v>2.5623100100000001E-2</c:v>
                </c:pt>
                <c:pt idx="1">
                  <c:v>1.6102600000000002E-2</c:v>
                </c:pt>
                <c:pt idx="2">
                  <c:v>2.66494E-2</c:v>
                </c:pt>
                <c:pt idx="3">
                  <c:v>1.7017999999999998E-2</c:v>
                </c:pt>
                <c:pt idx="4">
                  <c:v>1.3273399999999999E-2</c:v>
                </c:pt>
                <c:pt idx="5">
                  <c:v>2.6722699999999999E-2</c:v>
                </c:pt>
                <c:pt idx="6">
                  <c:v>1.3333100000000001E-2</c:v>
                </c:pt>
                <c:pt idx="7">
                  <c:v>4.0431500000000002E-2</c:v>
                </c:pt>
                <c:pt idx="8">
                  <c:v>7.98373E-2</c:v>
                </c:pt>
                <c:pt idx="9">
                  <c:v>2.7382099999999999E-2</c:v>
                </c:pt>
                <c:pt idx="10">
                  <c:v>0.107569</c:v>
                </c:pt>
                <c:pt idx="11">
                  <c:v>8.3976599999999998E-2</c:v>
                </c:pt>
                <c:pt idx="12">
                  <c:v>0.10972179999999999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43-7C45-978A-C15A6B568B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22"/>
        <c:axId val="952507312"/>
        <c:axId val="952507792"/>
      </c:barChart>
      <c:catAx>
        <c:axId val="95250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4F000B"/>
                </a:solidFill>
                <a:latin typeface="Montserrat" pitchFamily="2" charset="77"/>
                <a:ea typeface="+mn-ea"/>
                <a:cs typeface="+mn-cs"/>
              </a:defRPr>
            </a:pPr>
            <a:endParaRPr lang="it-IT"/>
          </a:p>
        </c:txPr>
        <c:crossAx val="952507792"/>
        <c:crosses val="autoZero"/>
        <c:auto val="1"/>
        <c:lblAlgn val="ctr"/>
        <c:lblOffset val="100"/>
        <c:noMultiLvlLbl val="0"/>
      </c:catAx>
      <c:valAx>
        <c:axId val="952507792"/>
        <c:scaling>
          <c:orientation val="minMax"/>
        </c:scaling>
        <c:delete val="0"/>
        <c:axPos val="l"/>
        <c:majorGridlines>
          <c:spPr>
            <a:ln w="9525" cap="rnd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4F000B"/>
                </a:solidFill>
                <a:latin typeface="Montserrat" pitchFamily="2" charset="77"/>
                <a:ea typeface="+mn-ea"/>
                <a:cs typeface="+mn-cs"/>
              </a:defRPr>
            </a:pPr>
            <a:endParaRPr lang="it-IT"/>
          </a:p>
        </c:txPr>
        <c:crossAx val="952507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C2AFD-2454-8441-96CC-F75737BAD70B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C453F-AEE5-894D-89C9-D31E38EFA5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40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C453F-AEE5-894D-89C9-D31E38EFA51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91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C453F-AEE5-894D-89C9-D31E38EFA512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2489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C453F-AEE5-894D-89C9-D31E38EFA512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5205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C453F-AEE5-894D-89C9-D31E38EFA512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728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C453F-AEE5-894D-89C9-D31E38EFA512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61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C453F-AEE5-894D-89C9-D31E38EFA512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64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850990-B543-D240-83EA-B6EB5F495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12FD9B-63B1-2E42-A837-683C7B0EA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362DEF-83E1-7F4A-946E-952C059B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F9E-C287-C54E-B0CF-C9082E5735BA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B2A3BD-0AEF-6544-A08D-DFE6C436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863F8D-C5F9-4E46-B891-BAD78E50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442B44-77E1-7848-B28B-621AF583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782C22-81B6-C54A-BCBF-D25179B90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F6AD26-5CD9-DA47-993D-175379BE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F9E-C287-C54E-B0CF-C9082E5735BA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4194DE-707F-A44B-A224-500A64BB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10D882-A9A2-6E40-9A51-36ECD686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58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9A8305E-4BA3-6249-9AD1-8666A1E0F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40E9E9-DD0C-0240-BAFC-EFBC3D647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726B28-4DAC-9B41-860C-987CA653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F9E-C287-C54E-B0CF-C9082E5735BA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7D8EFE-D41F-1443-B75E-EF2AF58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8F8272-66ED-3F4B-A9E3-43083022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109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5E798-7AB0-EC48-9653-C7A75F49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8816C9-D175-D64A-9B7B-42CE9DDA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B01124-F0A5-7C4B-9567-9FEDEDDD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F9E-C287-C54E-B0CF-C9082E5735BA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0AD8FC-5604-D441-B010-87447429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48AC77-ED1E-C443-BC8F-F370976E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907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9DA722-AA64-3443-9568-A16B1EDE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BCE52D-C8D6-8C44-BDCD-9D9630FF2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08868A-75A4-1A44-944E-91C74AEC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F9E-C287-C54E-B0CF-C9082E5735BA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0DD8B5-D63C-0D4D-B68D-BE20CB8C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3C0D5D-D10F-8D43-906C-30FAB095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CE9DF-8A5A-BC4A-AD07-94BEE56F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F93589-6FF8-A74D-8A13-E0A5D9C94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1958BB-FF21-4B43-AAD8-B29442F2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673B0A-F4E8-C247-AB10-FFB6DA66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F9E-C287-C54E-B0CF-C9082E5735BA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FB8D2E-D43E-E54A-BFA6-EAED549D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8222C1-D416-6445-AB65-AD9178AA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9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071AEE-8714-C14B-BE88-E340A192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D34A31-5104-DB45-8B81-AFDE9DFC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4AA873-1B02-CF47-829A-1FBEBED2A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272D4D4-F750-1240-B43D-B17B8C862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75550A9-1389-9F4C-9D78-CC3830FAC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DEC37A-EE2C-6F4D-AD26-E1C78861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F9E-C287-C54E-B0CF-C9082E5735BA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696BCAA-5F29-F64A-A5CC-08382B31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231FC55-B2FB-204E-BEE7-FB8909BF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79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B42207-D4C3-D843-B3A1-DDBC5237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8D82D25-75E2-9C41-9D03-28E1B254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F9E-C287-C54E-B0CF-C9082E5735BA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03BF97-D6F8-2749-AC72-B6EB5F01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20D5A4-FED1-1A42-9E54-C86EA256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881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214F5BD-4591-AC4C-9F32-00C9E426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F9E-C287-C54E-B0CF-C9082E5735BA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56F3F0D-3F9E-AC47-B313-5215DB44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060D26-1E17-9A4C-BBDD-D1C09FE1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70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452AE0-A40D-884D-B26F-4ABD3420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DD7DBF-7DE1-454D-895A-A8F33DB9B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938ED2-4ABB-6247-945F-8685420BD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2AF70C-584A-D643-B4CC-7E5B1606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F9E-C287-C54E-B0CF-C9082E5735BA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F98ECA-849A-C341-B22F-5F212AE9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BA04F2-478B-3148-99C5-76835C8F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650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A802E-7FC5-2E49-BF78-BC167D00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30C888-1BFC-C642-BDF7-33593C7A8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121B75-4DDF-EE4B-AEBB-20A0F81EC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A2EFB1-48C3-0648-8EDD-6F736838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F9E-C287-C54E-B0CF-C9082E5735BA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32E6EC-251A-5B4D-9657-1979B9D4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6EC461-EE0F-1F42-83BD-E0ACCCD3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40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FF85D85-0DC3-504B-A138-DB9083F0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D6F865-DCA2-E24D-9240-B1BC6681F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FC0E1C-12C9-B340-B767-9D39A94B0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DF9E-C287-C54E-B0CF-C9082E5735BA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462D7D-49D7-FF41-BB18-1E7AB3F6A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33BCD8-210E-4041-83B4-25E740F40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0364F-4FEF-3444-B980-3A9E608E0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05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Relationship Id="rId9" Type="http://schemas.openxmlformats.org/officeDocument/2006/relationships/image" Target="../media/image6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svg"/><Relationship Id="rId7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E987CD-6A5F-B661-1D49-495E14EB7C9C}"/>
              </a:ext>
            </a:extLst>
          </p:cNvPr>
          <p:cNvSpPr txBox="1">
            <a:spLocks/>
          </p:cNvSpPr>
          <p:nvPr/>
        </p:nvSpPr>
        <p:spPr>
          <a:xfrm>
            <a:off x="-110066" y="-135469"/>
            <a:ext cx="12615333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>
                <a:solidFill>
                  <a:srgbClr val="FFFFFF">
                    <a:alpha val="8000"/>
                  </a:srgbClr>
                </a:solidFill>
                <a:latin typeface="Montserrat" panose="02000505000000020004" pitchFamily="2" charset="77"/>
              </a:rPr>
              <a:t>213809218382109380912839812908390128093190283091280938091283981209380912838128390192083912809310928390182093819208390128903891028398120938901203921908309182039821098309128390182903884238748925789438573485783475894378957437485734843284823408234293425325324890283942893024820948329483293482973874238742837432908249037023472907329029042374092749290472390473290437902372837423874190283921842387489257894385734857834758943789574374857348432848234082342934243263248902839428930248209483294832934829738742387428374329082490370234729073290290423740927492904723904732904379023728374238741902839218423874892578943857348578347589437895743748573484328482340823429342732732489028394289302482094832948329348297387423874283743290824903702347290732902904237409274929047239047329043790237283742387419028392184238748925789438573485783475894378957437485734843284823408234293423327324890283942893024820948329483293482973874238742837432908249037023472907329029042374092749290472390473290437902372837423372837423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2033F92-46A0-7448-D7D8-F2858D1D9D23}"/>
              </a:ext>
            </a:extLst>
          </p:cNvPr>
          <p:cNvSpPr txBox="1"/>
          <p:nvPr/>
        </p:nvSpPr>
        <p:spPr>
          <a:xfrm>
            <a:off x="2902145" y="2327804"/>
            <a:ext cx="6387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>
                <a:solidFill>
                  <a:schemeClr val="bg1"/>
                </a:solidFill>
                <a:latin typeface="Montserrat" panose="02000505000000020004" pitchFamily="2" charset="77"/>
              </a:rPr>
              <a:t>INTEGER FACTORIZATION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C6E941-498E-C08C-C421-C8DE78E68550}"/>
              </a:ext>
            </a:extLst>
          </p:cNvPr>
          <p:cNvSpPr txBox="1"/>
          <p:nvPr/>
        </p:nvSpPr>
        <p:spPr>
          <a:xfrm>
            <a:off x="3518138" y="743570"/>
            <a:ext cx="51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  <a:latin typeface="Montserrat" panose="02000505000000020004" pitchFamily="2" charset="77"/>
              </a:rPr>
              <a:t>COMPUTER ARCHITECTURE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B397BC3-7CEE-0C0C-CEBC-6600B126DFA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B2AB4F14-018A-A1D9-5F68-FDCB0B4AA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34CC5A4-B4B4-473B-3EDD-DA83491E8ABC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>
                  <a:solidFill>
                    <a:schemeClr val="bg1"/>
                  </a:solidFill>
                  <a:latin typeface="Montserrat" panose="02000505000000020004" pitchFamily="2" charset="77"/>
                </a:rPr>
                <a:t>University of Pisa</a:t>
              </a:r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1C1B7D-922A-CA35-5C2D-3D7A5CDA776B}"/>
              </a:ext>
            </a:extLst>
          </p:cNvPr>
          <p:cNvSpPr txBox="1"/>
          <p:nvPr/>
        </p:nvSpPr>
        <p:spPr>
          <a:xfrm>
            <a:off x="3518137" y="1992800"/>
            <a:ext cx="515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solidFill>
                  <a:schemeClr val="bg1"/>
                </a:solidFill>
                <a:latin typeface="Montserrat" panose="02000505000000020004" pitchFamily="2" charset="77"/>
              </a:rPr>
              <a:t>PROJECT DISCUSSION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1D6684B-BD41-A5E5-8589-D218ABCF6A37}"/>
              </a:ext>
            </a:extLst>
          </p:cNvPr>
          <p:cNvGrpSpPr/>
          <p:nvPr/>
        </p:nvGrpSpPr>
        <p:grpSpPr>
          <a:xfrm>
            <a:off x="605075" y="4256352"/>
            <a:ext cx="2684252" cy="864811"/>
            <a:chOff x="458636" y="4195298"/>
            <a:chExt cx="2684252" cy="864811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D8AEA50E-7A42-144D-2A2E-1FF8396790CC}"/>
                </a:ext>
              </a:extLst>
            </p:cNvPr>
            <p:cNvSpPr txBox="1"/>
            <p:nvPr/>
          </p:nvSpPr>
          <p:spPr>
            <a:xfrm>
              <a:off x="475888" y="4598444"/>
              <a:ext cx="2569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>
                  <a:solidFill>
                    <a:schemeClr val="bg1"/>
                  </a:solidFill>
                  <a:latin typeface="Montserrat" panose="02000505000000020004" pitchFamily="2" charset="77"/>
                </a:rPr>
                <a:t>ANTONIO COSIMO PRETE</a:t>
              </a:r>
            </a:p>
            <a:p>
              <a:r>
                <a:rPr lang="it-IT" sz="1200">
                  <a:solidFill>
                    <a:schemeClr val="bg1"/>
                  </a:solidFill>
                  <a:latin typeface="Montserrat" panose="02000505000000020004" pitchFamily="2" charset="77"/>
                </a:rPr>
                <a:t>ANTONIO DI TECCO</a:t>
              </a: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C8DE859A-0907-92D1-B634-90EC1BDF9FB1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3D6CF6A-C86D-EFE4-D4AA-C3C5AAAA4828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PROFESSORS</a:t>
                </a:r>
              </a:p>
            </p:txBody>
          </p:sp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A5CD6B72-EBAF-C41A-7831-C6DFCBA310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64026" y="4294401"/>
                <a:ext cx="1482077" cy="520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33E1234-612C-2B65-FFC3-FC240DCCDBF4}"/>
              </a:ext>
            </a:extLst>
          </p:cNvPr>
          <p:cNvSpPr txBox="1"/>
          <p:nvPr/>
        </p:nvSpPr>
        <p:spPr>
          <a:xfrm>
            <a:off x="3518136" y="423955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>
                <a:solidFill>
                  <a:schemeClr val="bg1"/>
                </a:solidFill>
                <a:latin typeface="Montserrat" panose="02000505000000020004" pitchFamily="2" charset="77"/>
              </a:rPr>
              <a:t>COMPUTER ENGINEERING MASTER DEGREE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4191C58E-E9DA-308C-1DAC-AE0FEEDC316F}"/>
              </a:ext>
            </a:extLst>
          </p:cNvPr>
          <p:cNvGrpSpPr/>
          <p:nvPr/>
        </p:nvGrpSpPr>
        <p:grpSpPr>
          <a:xfrm>
            <a:off x="9507748" y="4251148"/>
            <a:ext cx="2684252" cy="870015"/>
            <a:chOff x="458636" y="4195298"/>
            <a:chExt cx="2684252" cy="870015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F94A87AF-E5FC-3791-DDB9-D542E9FEA42B}"/>
                </a:ext>
              </a:extLst>
            </p:cNvPr>
            <p:cNvSpPr txBox="1"/>
            <p:nvPr/>
          </p:nvSpPr>
          <p:spPr>
            <a:xfrm>
              <a:off x="554245" y="4603648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>
                  <a:solidFill>
                    <a:schemeClr val="bg1"/>
                  </a:solidFill>
                  <a:latin typeface="Montserrat" panose="02000505000000020004" pitchFamily="2" charset="77"/>
                </a:rPr>
                <a:t>GIOVANNI LIGATO</a:t>
              </a:r>
              <a:br>
                <a:rPr lang="it-IT" sz="1200">
                  <a:solidFill>
                    <a:schemeClr val="bg1"/>
                  </a:solidFill>
                  <a:latin typeface="Montserrat" panose="02000505000000020004" pitchFamily="2" charset="77"/>
                </a:rPr>
              </a:br>
              <a:r>
                <a:rPr lang="it-IT" sz="1200">
                  <a:solidFill>
                    <a:schemeClr val="bg1"/>
                  </a:solidFill>
                  <a:latin typeface="Montserrat" panose="02000505000000020004" pitchFamily="2" charset="77"/>
                </a:rPr>
                <a:t>ALICE ORLANDINI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496A3DB7-0E5A-21F6-BFE6-EDE12046FD9C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CD9A062-0DA3-5619-C837-FFCE32F94CE8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GROUP MEMBERS</a:t>
                </a:r>
              </a:p>
            </p:txBody>
          </p:sp>
          <p:cxnSp>
            <p:nvCxnSpPr>
              <p:cNvPr id="20" name="Connettore diritto 19">
                <a:extLst>
                  <a:ext uri="{FF2B5EF4-FFF2-40B4-BE49-F238E27FC236}">
                    <a16:creationId xmlns:a16="http://schemas.microsoft.com/office/drawing/2014/main" id="{64F27925-9836-7E03-C199-02386AE34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200854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062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4916B57-F826-894A-B581-A78508FD6634}"/>
              </a:ext>
            </a:extLst>
          </p:cNvPr>
          <p:cNvSpPr txBox="1"/>
          <p:nvPr/>
        </p:nvSpPr>
        <p:spPr>
          <a:xfrm>
            <a:off x="122552" y="288112"/>
            <a:ext cx="2282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>
                <a:solidFill>
                  <a:srgbClr val="FFFFFF"/>
                </a:solidFill>
                <a:latin typeface="Montserrat" panose="02000505000000020004" pitchFamily="2" charset="77"/>
              </a:rPr>
              <a:t>TOOLS</a:t>
            </a:r>
            <a:endParaRPr lang="it-IT" sz="8000" b="1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pic>
        <p:nvPicPr>
          <p:cNvPr id="83" name="Elemento grafico 82" descr="Attrezzi da minatore con riempimento a tinta unita">
            <a:extLst>
              <a:ext uri="{FF2B5EF4-FFF2-40B4-BE49-F238E27FC236}">
                <a16:creationId xmlns:a16="http://schemas.microsoft.com/office/drawing/2014/main" id="{4AFC0AE7-A088-1982-5A02-0B011190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2304" y="259852"/>
            <a:ext cx="712389" cy="712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F0196B47-5A74-5A89-59EE-E043322E47A8}"/>
              </a:ext>
            </a:extLst>
          </p:cNvPr>
          <p:cNvCxnSpPr>
            <a:cxnSpLocks/>
          </p:cNvCxnSpPr>
          <p:nvPr/>
        </p:nvCxnSpPr>
        <p:spPr>
          <a:xfrm>
            <a:off x="752475" y="4812092"/>
            <a:ext cx="10687050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680FF8-B229-3DD1-9D61-D62B865DF3B8}"/>
              </a:ext>
            </a:extLst>
          </p:cNvPr>
          <p:cNvGrpSpPr/>
          <p:nvPr/>
        </p:nvGrpSpPr>
        <p:grpSpPr>
          <a:xfrm>
            <a:off x="707559" y="1556112"/>
            <a:ext cx="12276287" cy="2725862"/>
            <a:chOff x="707559" y="1556112"/>
            <a:chExt cx="12276287" cy="2725862"/>
          </a:xfrm>
        </p:grpSpPr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3FC23345-A6EC-9856-AD0F-EDD6C15364DF}"/>
                </a:ext>
              </a:extLst>
            </p:cNvPr>
            <p:cNvSpPr txBox="1"/>
            <p:nvPr/>
          </p:nvSpPr>
          <p:spPr>
            <a:xfrm>
              <a:off x="707559" y="3943420"/>
              <a:ext cx="12276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FFFFFF"/>
                  </a:solidFill>
                  <a:latin typeface="Montserrat" panose="02000505000000020004" pitchFamily="2" charset="77"/>
                </a:rPr>
                <a:t>chrono::milliseconds </a:t>
              </a:r>
              <a:r>
                <a:rPr lang="en-US" sz="1600" b="1">
                  <a:solidFill>
                    <a:srgbClr val="FF9B54"/>
                  </a:solidFill>
                  <a:latin typeface="Montserrat" panose="02000505000000020004" pitchFamily="2" charset="77"/>
                </a:rPr>
                <a:t>duration</a:t>
              </a:r>
              <a:r>
                <a:rPr lang="en-US" sz="1600">
                  <a:solidFill>
                    <a:srgbClr val="FFFFFF"/>
                  </a:solidFill>
                  <a:latin typeface="Montserrat" panose="02000505000000020004" pitchFamily="2" charset="77"/>
                </a:rPr>
                <a:t> = chrono::</a:t>
              </a:r>
              <a:r>
                <a:rPr lang="en-US" sz="1600" err="1">
                  <a:solidFill>
                    <a:srgbClr val="FFFFFF"/>
                  </a:solidFill>
                  <a:latin typeface="Montserrat" panose="02000505000000020004" pitchFamily="2" charset="77"/>
                </a:rPr>
                <a:t>duration_cast</a:t>
              </a:r>
              <a:r>
                <a:rPr lang="en-US" sz="1600">
                  <a:solidFill>
                    <a:srgbClr val="FFFFFF"/>
                  </a:solidFill>
                  <a:latin typeface="Montserrat" panose="02000505000000020004" pitchFamily="2" charset="77"/>
                </a:rPr>
                <a:t>&lt;chrono::milliseconds&gt;(end - start);</a:t>
              </a:r>
              <a:endParaRPr lang="it-IT" sz="1600">
                <a:solidFill>
                  <a:srgbClr val="FFFFFF"/>
                </a:solidFill>
                <a:latin typeface="Montserrat" panose="02000505000000020004" pitchFamily="2" charset="77"/>
              </a:endParaRPr>
            </a:p>
          </p:txBody>
        </p: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B4030990-9149-90C2-D66D-C8EB12093B8A}"/>
                </a:ext>
              </a:extLst>
            </p:cNvPr>
            <p:cNvGrpSpPr/>
            <p:nvPr/>
          </p:nvGrpSpPr>
          <p:grpSpPr>
            <a:xfrm>
              <a:off x="713508" y="2542230"/>
              <a:ext cx="8991695" cy="1075671"/>
              <a:chOff x="1132972" y="1801443"/>
              <a:chExt cx="8991695" cy="1075671"/>
            </a:xfrm>
          </p:grpSpPr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CC535F3-03EF-D656-67F6-D0B5B18CB900}"/>
                  </a:ext>
                </a:extLst>
              </p:cNvPr>
              <p:cNvSpPr txBox="1"/>
              <p:nvPr/>
            </p:nvSpPr>
            <p:spPr>
              <a:xfrm>
                <a:off x="1132972" y="1801443"/>
                <a:ext cx="89527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FFFFFF"/>
                    </a:solidFill>
                    <a:latin typeface="Montserrat" panose="02000505000000020004" pitchFamily="2" charset="77"/>
                  </a:rPr>
                  <a:t> chrono::</a:t>
                </a:r>
                <a:r>
                  <a:rPr lang="en-US" sz="1600" err="1">
                    <a:solidFill>
                      <a:srgbClr val="FFFFFF"/>
                    </a:solidFill>
                    <a:latin typeface="Montserrat" panose="02000505000000020004" pitchFamily="2" charset="77"/>
                  </a:rPr>
                  <a:t>steady_clock</a:t>
                </a:r>
                <a:r>
                  <a:rPr lang="en-US" sz="1600">
                    <a:solidFill>
                      <a:srgbClr val="FFFFFF"/>
                    </a:solidFill>
                    <a:latin typeface="Montserrat" panose="02000505000000020004" pitchFamily="2" charset="77"/>
                  </a:rPr>
                  <a:t>::</a:t>
                </a:r>
                <a:r>
                  <a:rPr lang="en-US" sz="1600" err="1">
                    <a:solidFill>
                      <a:srgbClr val="FFFFFF"/>
                    </a:solidFill>
                    <a:latin typeface="Montserrat" panose="02000505000000020004" pitchFamily="2" charset="77"/>
                  </a:rPr>
                  <a:t>time_point</a:t>
                </a:r>
                <a:r>
                  <a:rPr lang="en-US" sz="1600">
                    <a:solidFill>
                      <a:srgbClr val="FFFFFF"/>
                    </a:solidFill>
                    <a:latin typeface="Montserrat" panose="02000505000000020004" pitchFamily="2" charset="77"/>
                  </a:rPr>
                  <a:t> </a:t>
                </a:r>
                <a:r>
                  <a:rPr lang="en-US" sz="1600" b="1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start</a:t>
                </a:r>
                <a:r>
                  <a:rPr lang="en-US" sz="1600">
                    <a:solidFill>
                      <a:srgbClr val="FFFFFF"/>
                    </a:solidFill>
                    <a:latin typeface="Montserrat" panose="02000505000000020004" pitchFamily="2" charset="77"/>
                  </a:rPr>
                  <a:t> = chrono::</a:t>
                </a:r>
                <a:r>
                  <a:rPr lang="en-US" sz="1600" err="1">
                    <a:solidFill>
                      <a:srgbClr val="FFFFFF"/>
                    </a:solidFill>
                    <a:latin typeface="Montserrat" panose="02000505000000020004" pitchFamily="2" charset="77"/>
                  </a:rPr>
                  <a:t>steady_clock</a:t>
                </a:r>
                <a:r>
                  <a:rPr lang="en-US" sz="1600">
                    <a:solidFill>
                      <a:srgbClr val="FFFFFF"/>
                    </a:solidFill>
                    <a:latin typeface="Montserrat" panose="02000505000000020004" pitchFamily="2" charset="77"/>
                  </a:rPr>
                  <a:t>::now();</a:t>
                </a:r>
                <a:endParaRPr lang="it-IT" sz="1600">
                  <a:solidFill>
                    <a:srgbClr val="FFFFFF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F4C949B-4A90-00E5-F9C6-9BA40730F349}"/>
                  </a:ext>
                </a:extLst>
              </p:cNvPr>
              <p:cNvSpPr txBox="1"/>
              <p:nvPr/>
            </p:nvSpPr>
            <p:spPr>
              <a:xfrm>
                <a:off x="1171939" y="2538560"/>
                <a:ext cx="89527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FFFFFF"/>
                    </a:solidFill>
                    <a:latin typeface="Montserrat" panose="02000505000000020004" pitchFamily="2" charset="77"/>
                  </a:rPr>
                  <a:t>chrono::</a:t>
                </a:r>
                <a:r>
                  <a:rPr lang="en-US" sz="1600" err="1">
                    <a:solidFill>
                      <a:srgbClr val="FFFFFF"/>
                    </a:solidFill>
                    <a:latin typeface="Montserrat" panose="02000505000000020004" pitchFamily="2" charset="77"/>
                  </a:rPr>
                  <a:t>steady_clock</a:t>
                </a:r>
                <a:r>
                  <a:rPr lang="en-US" sz="1600">
                    <a:solidFill>
                      <a:srgbClr val="FFFFFF"/>
                    </a:solidFill>
                    <a:latin typeface="Montserrat" panose="02000505000000020004" pitchFamily="2" charset="77"/>
                  </a:rPr>
                  <a:t>::</a:t>
                </a:r>
                <a:r>
                  <a:rPr lang="en-US" sz="1600" err="1">
                    <a:solidFill>
                      <a:srgbClr val="FFFFFF"/>
                    </a:solidFill>
                    <a:latin typeface="Montserrat" panose="02000505000000020004" pitchFamily="2" charset="77"/>
                  </a:rPr>
                  <a:t>time_point</a:t>
                </a:r>
                <a:r>
                  <a:rPr lang="en-US" sz="1600">
                    <a:solidFill>
                      <a:srgbClr val="FFFFFF"/>
                    </a:solidFill>
                    <a:latin typeface="Montserrat" panose="02000505000000020004" pitchFamily="2" charset="77"/>
                  </a:rPr>
                  <a:t> </a:t>
                </a:r>
                <a:r>
                  <a:rPr lang="en-US" sz="1600" b="1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end</a:t>
                </a:r>
                <a:r>
                  <a:rPr lang="en-US" sz="1600">
                    <a:solidFill>
                      <a:srgbClr val="FFFFFF"/>
                    </a:solidFill>
                    <a:latin typeface="Montserrat" panose="02000505000000020004" pitchFamily="2" charset="77"/>
                  </a:rPr>
                  <a:t> = chrono::</a:t>
                </a:r>
                <a:r>
                  <a:rPr lang="en-US" sz="1600" err="1">
                    <a:solidFill>
                      <a:srgbClr val="FFFFFF"/>
                    </a:solidFill>
                    <a:latin typeface="Montserrat" panose="02000505000000020004" pitchFamily="2" charset="77"/>
                  </a:rPr>
                  <a:t>steady_clock</a:t>
                </a:r>
                <a:r>
                  <a:rPr lang="en-US" sz="1600">
                    <a:solidFill>
                      <a:srgbClr val="FFFFFF"/>
                    </a:solidFill>
                    <a:latin typeface="Montserrat" panose="02000505000000020004" pitchFamily="2" charset="77"/>
                  </a:rPr>
                  <a:t>::now();</a:t>
                </a:r>
                <a:endParaRPr lang="it-IT" sz="1600">
                  <a:solidFill>
                    <a:srgbClr val="FFFFFF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8D3AD07D-1C70-21B2-3F47-C760AC8412D7}"/>
                  </a:ext>
                </a:extLst>
              </p:cNvPr>
              <p:cNvSpPr txBox="1"/>
              <p:nvPr/>
            </p:nvSpPr>
            <p:spPr>
              <a:xfrm>
                <a:off x="1171939" y="2153460"/>
                <a:ext cx="7018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FFFFFF"/>
                    </a:solidFill>
                    <a:latin typeface="Montserrat" panose="02000505000000020004" pitchFamily="2" charset="77"/>
                  </a:rPr>
                  <a:t>parallelTrialDivision(NUMBER, NUM_THREADS);</a:t>
                </a:r>
                <a:endParaRPr lang="it-IT">
                  <a:solidFill>
                    <a:srgbClr val="FFFFFF"/>
                  </a:solidFill>
                  <a:latin typeface="Montserrat" panose="02000505000000020004" pitchFamily="2" charset="77"/>
                </a:endParaRPr>
              </a:p>
            </p:txBody>
          </p:sp>
        </p:grpSp>
        <p:grpSp>
          <p:nvGrpSpPr>
            <p:cNvPr id="111" name="Gruppo 110">
              <a:extLst>
                <a:ext uri="{FF2B5EF4-FFF2-40B4-BE49-F238E27FC236}">
                  <a16:creationId xmlns:a16="http://schemas.microsoft.com/office/drawing/2014/main" id="{DAB48852-4277-BA0C-1D90-274118815967}"/>
                </a:ext>
              </a:extLst>
            </p:cNvPr>
            <p:cNvGrpSpPr/>
            <p:nvPr/>
          </p:nvGrpSpPr>
          <p:grpSpPr>
            <a:xfrm>
              <a:off x="8497631" y="1939839"/>
              <a:ext cx="2986810" cy="1812442"/>
              <a:chOff x="4602594" y="2247051"/>
              <a:chExt cx="2986810" cy="1812442"/>
            </a:xfrm>
          </p:grpSpPr>
          <p:grpSp>
            <p:nvGrpSpPr>
              <p:cNvPr id="112" name="Gruppo 111">
                <a:extLst>
                  <a:ext uri="{FF2B5EF4-FFF2-40B4-BE49-F238E27FC236}">
                    <a16:creationId xmlns:a16="http://schemas.microsoft.com/office/drawing/2014/main" id="{D16AEE96-EB25-7844-4DAF-68EF6B53C048}"/>
                  </a:ext>
                </a:extLst>
              </p:cNvPr>
              <p:cNvGrpSpPr/>
              <p:nvPr/>
            </p:nvGrpSpPr>
            <p:grpSpPr>
              <a:xfrm>
                <a:off x="4602594" y="2600097"/>
                <a:ext cx="1431153" cy="1459396"/>
                <a:chOff x="7049736" y="4394688"/>
                <a:chExt cx="1431153" cy="1459396"/>
              </a:xfrm>
            </p:grpSpPr>
            <p:grpSp>
              <p:nvGrpSpPr>
                <p:cNvPr id="123" name="Gruppo 122">
                  <a:extLst>
                    <a:ext uri="{FF2B5EF4-FFF2-40B4-BE49-F238E27FC236}">
                      <a16:creationId xmlns:a16="http://schemas.microsoft.com/office/drawing/2014/main" id="{E671CF6C-90A9-C9FB-4051-53C3BEBEAD8A}"/>
                    </a:ext>
                  </a:extLst>
                </p:cNvPr>
                <p:cNvGrpSpPr/>
                <p:nvPr/>
              </p:nvGrpSpPr>
              <p:grpSpPr>
                <a:xfrm>
                  <a:off x="7190252" y="4394688"/>
                  <a:ext cx="1150125" cy="1150125"/>
                  <a:chOff x="6576555" y="3128371"/>
                  <a:chExt cx="1150125" cy="1150125"/>
                </a:xfrm>
              </p:grpSpPr>
              <p:sp>
                <p:nvSpPr>
                  <p:cNvPr id="125" name="Rettangolo 124">
                    <a:extLst>
                      <a:ext uri="{FF2B5EF4-FFF2-40B4-BE49-F238E27FC236}">
                        <a16:creationId xmlns:a16="http://schemas.microsoft.com/office/drawing/2014/main" id="{58B14F09-71AE-2B2C-689A-060068731ABC}"/>
                      </a:ext>
                    </a:extLst>
                  </p:cNvPr>
                  <p:cNvSpPr/>
                  <p:nvPr/>
                </p:nvSpPr>
                <p:spPr>
                  <a:xfrm>
                    <a:off x="7128757" y="3378174"/>
                    <a:ext cx="45719" cy="337003"/>
                  </a:xfrm>
                  <a:prstGeom prst="rect">
                    <a:avLst/>
                  </a:prstGeom>
                  <a:solidFill>
                    <a:srgbClr val="FF7F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26" name="Figura a mano libera: forma 125">
                    <a:extLst>
                      <a:ext uri="{FF2B5EF4-FFF2-40B4-BE49-F238E27FC236}">
                        <a16:creationId xmlns:a16="http://schemas.microsoft.com/office/drawing/2014/main" id="{3ACA839D-BB1E-758D-E56F-11B7857FB48F}"/>
                      </a:ext>
                    </a:extLst>
                  </p:cNvPr>
                  <p:cNvSpPr/>
                  <p:nvPr/>
                </p:nvSpPr>
                <p:spPr>
                  <a:xfrm>
                    <a:off x="6576555" y="3128371"/>
                    <a:ext cx="1150125" cy="1150125"/>
                  </a:xfrm>
                  <a:custGeom>
                    <a:avLst/>
                    <a:gdLst>
                      <a:gd name="connsiteX0" fmla="*/ 493911 w 987821"/>
                      <a:gd name="connsiteY0" fmla="*/ 909836 h 987821"/>
                      <a:gd name="connsiteX1" fmla="*/ 77986 w 987821"/>
                      <a:gd name="connsiteY1" fmla="*/ 493911 h 987821"/>
                      <a:gd name="connsiteX2" fmla="*/ 493911 w 987821"/>
                      <a:gd name="connsiteY2" fmla="*/ 77986 h 987821"/>
                      <a:gd name="connsiteX3" fmla="*/ 909836 w 987821"/>
                      <a:gd name="connsiteY3" fmla="*/ 493911 h 987821"/>
                      <a:gd name="connsiteX4" fmla="*/ 493911 w 987821"/>
                      <a:gd name="connsiteY4" fmla="*/ 909836 h 987821"/>
                      <a:gd name="connsiteX5" fmla="*/ 493911 w 987821"/>
                      <a:gd name="connsiteY5" fmla="*/ 0 h 987821"/>
                      <a:gd name="connsiteX6" fmla="*/ 0 w 987821"/>
                      <a:gd name="connsiteY6" fmla="*/ 493911 h 987821"/>
                      <a:gd name="connsiteX7" fmla="*/ 493911 w 987821"/>
                      <a:gd name="connsiteY7" fmla="*/ 987822 h 987821"/>
                      <a:gd name="connsiteX8" fmla="*/ 987822 w 987821"/>
                      <a:gd name="connsiteY8" fmla="*/ 493911 h 987821"/>
                      <a:gd name="connsiteX9" fmla="*/ 493911 w 987821"/>
                      <a:gd name="connsiteY9" fmla="*/ 0 h 9878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87821" h="987821">
                        <a:moveTo>
                          <a:pt x="493911" y="909836"/>
                        </a:moveTo>
                        <a:cubicBezTo>
                          <a:pt x="265152" y="909836"/>
                          <a:pt x="77986" y="722670"/>
                          <a:pt x="77986" y="493911"/>
                        </a:cubicBezTo>
                        <a:cubicBezTo>
                          <a:pt x="77986" y="265152"/>
                          <a:pt x="265152" y="77986"/>
                          <a:pt x="493911" y="77986"/>
                        </a:cubicBezTo>
                        <a:cubicBezTo>
                          <a:pt x="722670" y="77986"/>
                          <a:pt x="909836" y="265152"/>
                          <a:pt x="909836" y="493911"/>
                        </a:cubicBezTo>
                        <a:cubicBezTo>
                          <a:pt x="909836" y="722670"/>
                          <a:pt x="722670" y="909836"/>
                          <a:pt x="493911" y="909836"/>
                        </a:cubicBezTo>
                        <a:close/>
                        <a:moveTo>
                          <a:pt x="493911" y="0"/>
                        </a:moveTo>
                        <a:cubicBezTo>
                          <a:pt x="220960" y="0"/>
                          <a:pt x="0" y="220960"/>
                          <a:pt x="0" y="493911"/>
                        </a:cubicBezTo>
                        <a:cubicBezTo>
                          <a:pt x="0" y="766862"/>
                          <a:pt x="220960" y="987822"/>
                          <a:pt x="493911" y="987822"/>
                        </a:cubicBezTo>
                        <a:cubicBezTo>
                          <a:pt x="766862" y="987822"/>
                          <a:pt x="987822" y="766862"/>
                          <a:pt x="987822" y="493911"/>
                        </a:cubicBezTo>
                        <a:cubicBezTo>
                          <a:pt x="987822" y="220960"/>
                          <a:pt x="766862" y="0"/>
                          <a:pt x="49391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9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it-IT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27" name="Figura a mano libera: forma 126">
                    <a:extLst>
                      <a:ext uri="{FF2B5EF4-FFF2-40B4-BE49-F238E27FC236}">
                        <a16:creationId xmlns:a16="http://schemas.microsoft.com/office/drawing/2014/main" id="{6D5E8479-A87F-411F-6A6B-11E29304B8DA}"/>
                      </a:ext>
                    </a:extLst>
                  </p:cNvPr>
                  <p:cNvSpPr/>
                  <p:nvPr/>
                </p:nvSpPr>
                <p:spPr>
                  <a:xfrm>
                    <a:off x="7121352" y="3279704"/>
                    <a:ext cx="60532" cy="60532"/>
                  </a:xfrm>
                  <a:custGeom>
                    <a:avLst/>
                    <a:gdLst>
                      <a:gd name="connsiteX0" fmla="*/ 51991 w 51990"/>
                      <a:gd name="connsiteY0" fmla="*/ 25995 h 51990"/>
                      <a:gd name="connsiteX1" fmla="*/ 25995 w 51990"/>
                      <a:gd name="connsiteY1" fmla="*/ 51991 h 51990"/>
                      <a:gd name="connsiteX2" fmla="*/ 0 w 51990"/>
                      <a:gd name="connsiteY2" fmla="*/ 25995 h 51990"/>
                      <a:gd name="connsiteX3" fmla="*/ 25995 w 51990"/>
                      <a:gd name="connsiteY3" fmla="*/ 0 h 51990"/>
                      <a:gd name="connsiteX4" fmla="*/ 51991 w 51990"/>
                      <a:gd name="connsiteY4" fmla="*/ 25995 h 51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990" h="51990">
                        <a:moveTo>
                          <a:pt x="51991" y="25995"/>
                        </a:moveTo>
                        <a:cubicBezTo>
                          <a:pt x="51991" y="40352"/>
                          <a:pt x="40352" y="51991"/>
                          <a:pt x="25995" y="51991"/>
                        </a:cubicBezTo>
                        <a:cubicBezTo>
                          <a:pt x="11639" y="51991"/>
                          <a:pt x="0" y="40352"/>
                          <a:pt x="0" y="25995"/>
                        </a:cubicBezTo>
                        <a:cubicBezTo>
                          <a:pt x="0" y="11638"/>
                          <a:pt x="11639" y="0"/>
                          <a:pt x="25995" y="0"/>
                        </a:cubicBezTo>
                        <a:cubicBezTo>
                          <a:pt x="40352" y="0"/>
                          <a:pt x="51991" y="11638"/>
                          <a:pt x="51991" y="2599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9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it-IT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28" name="Figura a mano libera: forma 127">
                    <a:extLst>
                      <a:ext uri="{FF2B5EF4-FFF2-40B4-BE49-F238E27FC236}">
                        <a16:creationId xmlns:a16="http://schemas.microsoft.com/office/drawing/2014/main" id="{F70E52F3-4A6A-086F-21CC-93F92BE35347}"/>
                      </a:ext>
                    </a:extLst>
                  </p:cNvPr>
                  <p:cNvSpPr/>
                  <p:nvPr/>
                </p:nvSpPr>
                <p:spPr>
                  <a:xfrm>
                    <a:off x="7121352" y="4066632"/>
                    <a:ext cx="60532" cy="60532"/>
                  </a:xfrm>
                  <a:custGeom>
                    <a:avLst/>
                    <a:gdLst>
                      <a:gd name="connsiteX0" fmla="*/ 51991 w 51990"/>
                      <a:gd name="connsiteY0" fmla="*/ 25995 h 51990"/>
                      <a:gd name="connsiteX1" fmla="*/ 25995 w 51990"/>
                      <a:gd name="connsiteY1" fmla="*/ 51991 h 51990"/>
                      <a:gd name="connsiteX2" fmla="*/ 0 w 51990"/>
                      <a:gd name="connsiteY2" fmla="*/ 25995 h 51990"/>
                      <a:gd name="connsiteX3" fmla="*/ 25995 w 51990"/>
                      <a:gd name="connsiteY3" fmla="*/ 0 h 51990"/>
                      <a:gd name="connsiteX4" fmla="*/ 51991 w 51990"/>
                      <a:gd name="connsiteY4" fmla="*/ 25995 h 51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990" h="51990">
                        <a:moveTo>
                          <a:pt x="51991" y="25995"/>
                        </a:moveTo>
                        <a:cubicBezTo>
                          <a:pt x="51991" y="40352"/>
                          <a:pt x="40352" y="51991"/>
                          <a:pt x="25995" y="51991"/>
                        </a:cubicBezTo>
                        <a:cubicBezTo>
                          <a:pt x="11639" y="51991"/>
                          <a:pt x="0" y="40352"/>
                          <a:pt x="0" y="25995"/>
                        </a:cubicBezTo>
                        <a:cubicBezTo>
                          <a:pt x="0" y="11639"/>
                          <a:pt x="11639" y="0"/>
                          <a:pt x="25995" y="0"/>
                        </a:cubicBezTo>
                        <a:cubicBezTo>
                          <a:pt x="40352" y="0"/>
                          <a:pt x="51991" y="11639"/>
                          <a:pt x="51991" y="2599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9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it-IT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29" name="Figura a mano libera: forma 128">
                    <a:extLst>
                      <a:ext uri="{FF2B5EF4-FFF2-40B4-BE49-F238E27FC236}">
                        <a16:creationId xmlns:a16="http://schemas.microsoft.com/office/drawing/2014/main" id="{073F5BEB-E1D2-A622-15DF-9B44EE82371D}"/>
                      </a:ext>
                    </a:extLst>
                  </p:cNvPr>
                  <p:cNvSpPr/>
                  <p:nvPr/>
                </p:nvSpPr>
                <p:spPr>
                  <a:xfrm>
                    <a:off x="6727888" y="3673168"/>
                    <a:ext cx="60532" cy="60532"/>
                  </a:xfrm>
                  <a:custGeom>
                    <a:avLst/>
                    <a:gdLst>
                      <a:gd name="connsiteX0" fmla="*/ 51991 w 51990"/>
                      <a:gd name="connsiteY0" fmla="*/ 25995 h 51990"/>
                      <a:gd name="connsiteX1" fmla="*/ 25995 w 51990"/>
                      <a:gd name="connsiteY1" fmla="*/ 51991 h 51990"/>
                      <a:gd name="connsiteX2" fmla="*/ 0 w 51990"/>
                      <a:gd name="connsiteY2" fmla="*/ 25995 h 51990"/>
                      <a:gd name="connsiteX3" fmla="*/ 25995 w 51990"/>
                      <a:gd name="connsiteY3" fmla="*/ 0 h 51990"/>
                      <a:gd name="connsiteX4" fmla="*/ 51991 w 51990"/>
                      <a:gd name="connsiteY4" fmla="*/ 25995 h 51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990" h="51990">
                        <a:moveTo>
                          <a:pt x="51991" y="25995"/>
                        </a:moveTo>
                        <a:cubicBezTo>
                          <a:pt x="51991" y="40352"/>
                          <a:pt x="40352" y="51991"/>
                          <a:pt x="25995" y="51991"/>
                        </a:cubicBezTo>
                        <a:cubicBezTo>
                          <a:pt x="11638" y="51991"/>
                          <a:pt x="0" y="40352"/>
                          <a:pt x="0" y="25995"/>
                        </a:cubicBezTo>
                        <a:cubicBezTo>
                          <a:pt x="0" y="11639"/>
                          <a:pt x="11638" y="0"/>
                          <a:pt x="25995" y="0"/>
                        </a:cubicBezTo>
                        <a:cubicBezTo>
                          <a:pt x="40352" y="0"/>
                          <a:pt x="51991" y="11639"/>
                          <a:pt x="51991" y="2599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9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it-IT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30" name="Figura a mano libera: forma 129">
                    <a:extLst>
                      <a:ext uri="{FF2B5EF4-FFF2-40B4-BE49-F238E27FC236}">
                        <a16:creationId xmlns:a16="http://schemas.microsoft.com/office/drawing/2014/main" id="{AD3DB805-DDC8-F84C-4F6F-54217D6CF6CE}"/>
                      </a:ext>
                    </a:extLst>
                  </p:cNvPr>
                  <p:cNvSpPr/>
                  <p:nvPr/>
                </p:nvSpPr>
                <p:spPr>
                  <a:xfrm>
                    <a:off x="7514816" y="3673168"/>
                    <a:ext cx="60532" cy="60532"/>
                  </a:xfrm>
                  <a:custGeom>
                    <a:avLst/>
                    <a:gdLst>
                      <a:gd name="connsiteX0" fmla="*/ 51991 w 51990"/>
                      <a:gd name="connsiteY0" fmla="*/ 25995 h 51990"/>
                      <a:gd name="connsiteX1" fmla="*/ 25995 w 51990"/>
                      <a:gd name="connsiteY1" fmla="*/ 51991 h 51990"/>
                      <a:gd name="connsiteX2" fmla="*/ 0 w 51990"/>
                      <a:gd name="connsiteY2" fmla="*/ 25995 h 51990"/>
                      <a:gd name="connsiteX3" fmla="*/ 25995 w 51990"/>
                      <a:gd name="connsiteY3" fmla="*/ 0 h 51990"/>
                      <a:gd name="connsiteX4" fmla="*/ 51991 w 51990"/>
                      <a:gd name="connsiteY4" fmla="*/ 25995 h 51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990" h="51990">
                        <a:moveTo>
                          <a:pt x="51991" y="25995"/>
                        </a:moveTo>
                        <a:cubicBezTo>
                          <a:pt x="51991" y="40352"/>
                          <a:pt x="40352" y="51991"/>
                          <a:pt x="25995" y="51991"/>
                        </a:cubicBezTo>
                        <a:cubicBezTo>
                          <a:pt x="11639" y="51991"/>
                          <a:pt x="0" y="40352"/>
                          <a:pt x="0" y="25995"/>
                        </a:cubicBezTo>
                        <a:cubicBezTo>
                          <a:pt x="0" y="11639"/>
                          <a:pt x="11639" y="0"/>
                          <a:pt x="25995" y="0"/>
                        </a:cubicBezTo>
                        <a:cubicBezTo>
                          <a:pt x="40352" y="0"/>
                          <a:pt x="51991" y="11639"/>
                          <a:pt x="51991" y="2599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9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it-IT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31" name="Rettangolo 130">
                    <a:extLst>
                      <a:ext uri="{FF2B5EF4-FFF2-40B4-BE49-F238E27FC236}">
                        <a16:creationId xmlns:a16="http://schemas.microsoft.com/office/drawing/2014/main" id="{D4F3486C-F4F1-9F03-C9FE-49C5687588D8}"/>
                      </a:ext>
                    </a:extLst>
                  </p:cNvPr>
                  <p:cNvSpPr/>
                  <p:nvPr/>
                </p:nvSpPr>
                <p:spPr>
                  <a:xfrm>
                    <a:off x="7128757" y="3471280"/>
                    <a:ext cx="45719" cy="24823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124" name="CasellaDiTesto 123">
                  <a:extLst>
                    <a:ext uri="{FF2B5EF4-FFF2-40B4-BE49-F238E27FC236}">
                      <a16:creationId xmlns:a16="http://schemas.microsoft.com/office/drawing/2014/main" id="{DDF05FB2-2585-F538-3460-CF488850E685}"/>
                    </a:ext>
                  </a:extLst>
                </p:cNvPr>
                <p:cNvSpPr txBox="1"/>
                <p:nvPr/>
              </p:nvSpPr>
              <p:spPr>
                <a:xfrm>
                  <a:off x="7049736" y="5561696"/>
                  <a:ext cx="1431153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b="1">
                      <a:solidFill>
                        <a:srgbClr val="FF9B54"/>
                      </a:solidFill>
                      <a:latin typeface="Montserrat" panose="02000505000000020004" pitchFamily="2" charset="77"/>
                    </a:rPr>
                    <a:t>start</a:t>
                  </a:r>
                  <a:endParaRPr lang="it-IT" sz="1300" b="1">
                    <a:solidFill>
                      <a:srgbClr val="FF9B54"/>
                    </a:solidFill>
                    <a:latin typeface="Montserrat" panose="02000505000000020004" pitchFamily="2" charset="77"/>
                  </a:endParaRPr>
                </a:p>
              </p:txBody>
            </p:sp>
          </p:grpSp>
          <p:grpSp>
            <p:nvGrpSpPr>
              <p:cNvPr id="113" name="Gruppo 112">
                <a:extLst>
                  <a:ext uri="{FF2B5EF4-FFF2-40B4-BE49-F238E27FC236}">
                    <a16:creationId xmlns:a16="http://schemas.microsoft.com/office/drawing/2014/main" id="{FBCC9DF8-7660-D001-EEBD-1A3449BAD29F}"/>
                  </a:ext>
                </a:extLst>
              </p:cNvPr>
              <p:cNvGrpSpPr/>
              <p:nvPr/>
            </p:nvGrpSpPr>
            <p:grpSpPr>
              <a:xfrm>
                <a:off x="6298767" y="2600096"/>
                <a:ext cx="1150125" cy="1150125"/>
                <a:chOff x="8301744" y="3225225"/>
                <a:chExt cx="1150125" cy="1150125"/>
              </a:xfrm>
            </p:grpSpPr>
            <p:sp>
              <p:nvSpPr>
                <p:cNvPr id="116" name="Rettangolo 115">
                  <a:extLst>
                    <a:ext uri="{FF2B5EF4-FFF2-40B4-BE49-F238E27FC236}">
                      <a16:creationId xmlns:a16="http://schemas.microsoft.com/office/drawing/2014/main" id="{7D73D053-559D-DA81-6527-3E4980BA7339}"/>
                    </a:ext>
                  </a:extLst>
                </p:cNvPr>
                <p:cNvSpPr/>
                <p:nvPr/>
              </p:nvSpPr>
              <p:spPr>
                <a:xfrm rot="5400000">
                  <a:off x="8999588" y="3624347"/>
                  <a:ext cx="45719" cy="337003"/>
                </a:xfrm>
                <a:prstGeom prst="rect">
                  <a:avLst/>
                </a:prstGeom>
                <a:solidFill>
                  <a:srgbClr val="FF7F5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7" name="Figura a mano libera: forma 116">
                  <a:extLst>
                    <a:ext uri="{FF2B5EF4-FFF2-40B4-BE49-F238E27FC236}">
                      <a16:creationId xmlns:a16="http://schemas.microsoft.com/office/drawing/2014/main" id="{05889375-802C-34AA-C703-DA3965857159}"/>
                    </a:ext>
                  </a:extLst>
                </p:cNvPr>
                <p:cNvSpPr/>
                <p:nvPr/>
              </p:nvSpPr>
              <p:spPr>
                <a:xfrm>
                  <a:off x="8301744" y="3225225"/>
                  <a:ext cx="1150125" cy="1150125"/>
                </a:xfrm>
                <a:custGeom>
                  <a:avLst/>
                  <a:gdLst>
                    <a:gd name="connsiteX0" fmla="*/ 493911 w 987821"/>
                    <a:gd name="connsiteY0" fmla="*/ 909836 h 987821"/>
                    <a:gd name="connsiteX1" fmla="*/ 77986 w 987821"/>
                    <a:gd name="connsiteY1" fmla="*/ 493911 h 987821"/>
                    <a:gd name="connsiteX2" fmla="*/ 493911 w 987821"/>
                    <a:gd name="connsiteY2" fmla="*/ 77986 h 987821"/>
                    <a:gd name="connsiteX3" fmla="*/ 909836 w 987821"/>
                    <a:gd name="connsiteY3" fmla="*/ 493911 h 987821"/>
                    <a:gd name="connsiteX4" fmla="*/ 493911 w 987821"/>
                    <a:gd name="connsiteY4" fmla="*/ 909836 h 987821"/>
                    <a:gd name="connsiteX5" fmla="*/ 493911 w 987821"/>
                    <a:gd name="connsiteY5" fmla="*/ 0 h 987821"/>
                    <a:gd name="connsiteX6" fmla="*/ 0 w 987821"/>
                    <a:gd name="connsiteY6" fmla="*/ 493911 h 987821"/>
                    <a:gd name="connsiteX7" fmla="*/ 493911 w 987821"/>
                    <a:gd name="connsiteY7" fmla="*/ 987822 h 987821"/>
                    <a:gd name="connsiteX8" fmla="*/ 987822 w 987821"/>
                    <a:gd name="connsiteY8" fmla="*/ 493911 h 987821"/>
                    <a:gd name="connsiteX9" fmla="*/ 493911 w 987821"/>
                    <a:gd name="connsiteY9" fmla="*/ 0 h 9878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87821" h="987821">
                      <a:moveTo>
                        <a:pt x="493911" y="909836"/>
                      </a:moveTo>
                      <a:cubicBezTo>
                        <a:pt x="265152" y="909836"/>
                        <a:pt x="77986" y="722670"/>
                        <a:pt x="77986" y="493911"/>
                      </a:cubicBezTo>
                      <a:cubicBezTo>
                        <a:pt x="77986" y="265152"/>
                        <a:pt x="265152" y="77986"/>
                        <a:pt x="493911" y="77986"/>
                      </a:cubicBezTo>
                      <a:cubicBezTo>
                        <a:pt x="722670" y="77986"/>
                        <a:pt x="909836" y="265152"/>
                        <a:pt x="909836" y="493911"/>
                      </a:cubicBezTo>
                      <a:cubicBezTo>
                        <a:pt x="909836" y="722670"/>
                        <a:pt x="722670" y="909836"/>
                        <a:pt x="493911" y="909836"/>
                      </a:cubicBezTo>
                      <a:close/>
                      <a:moveTo>
                        <a:pt x="493911" y="0"/>
                      </a:moveTo>
                      <a:cubicBezTo>
                        <a:pt x="220960" y="0"/>
                        <a:pt x="0" y="220960"/>
                        <a:pt x="0" y="493911"/>
                      </a:cubicBezTo>
                      <a:cubicBezTo>
                        <a:pt x="0" y="766862"/>
                        <a:pt x="220960" y="987822"/>
                        <a:pt x="493911" y="987822"/>
                      </a:cubicBezTo>
                      <a:cubicBezTo>
                        <a:pt x="766862" y="987822"/>
                        <a:pt x="987822" y="766862"/>
                        <a:pt x="987822" y="493911"/>
                      </a:cubicBezTo>
                      <a:cubicBezTo>
                        <a:pt x="987822" y="220960"/>
                        <a:pt x="766862" y="0"/>
                        <a:pt x="49391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8" name="Figura a mano libera: forma 117">
                  <a:extLst>
                    <a:ext uri="{FF2B5EF4-FFF2-40B4-BE49-F238E27FC236}">
                      <a16:creationId xmlns:a16="http://schemas.microsoft.com/office/drawing/2014/main" id="{0612D7A5-94C6-73BF-B440-2C5E95D320D3}"/>
                    </a:ext>
                  </a:extLst>
                </p:cNvPr>
                <p:cNvSpPr/>
                <p:nvPr/>
              </p:nvSpPr>
              <p:spPr>
                <a:xfrm>
                  <a:off x="8846541" y="3376558"/>
                  <a:ext cx="60532" cy="60532"/>
                </a:xfrm>
                <a:custGeom>
                  <a:avLst/>
                  <a:gdLst>
                    <a:gd name="connsiteX0" fmla="*/ 51991 w 51990"/>
                    <a:gd name="connsiteY0" fmla="*/ 25995 h 51990"/>
                    <a:gd name="connsiteX1" fmla="*/ 25995 w 51990"/>
                    <a:gd name="connsiteY1" fmla="*/ 51991 h 51990"/>
                    <a:gd name="connsiteX2" fmla="*/ 0 w 51990"/>
                    <a:gd name="connsiteY2" fmla="*/ 25995 h 51990"/>
                    <a:gd name="connsiteX3" fmla="*/ 25995 w 51990"/>
                    <a:gd name="connsiteY3" fmla="*/ 0 h 51990"/>
                    <a:gd name="connsiteX4" fmla="*/ 51991 w 51990"/>
                    <a:gd name="connsiteY4" fmla="*/ 25995 h 51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990" h="51990">
                      <a:moveTo>
                        <a:pt x="51991" y="25995"/>
                      </a:moveTo>
                      <a:cubicBezTo>
                        <a:pt x="51991" y="40352"/>
                        <a:pt x="40352" y="51991"/>
                        <a:pt x="25995" y="51991"/>
                      </a:cubicBezTo>
                      <a:cubicBezTo>
                        <a:pt x="11639" y="51991"/>
                        <a:pt x="0" y="40352"/>
                        <a:pt x="0" y="25995"/>
                      </a:cubicBezTo>
                      <a:cubicBezTo>
                        <a:pt x="0" y="11638"/>
                        <a:pt x="11639" y="0"/>
                        <a:pt x="25995" y="0"/>
                      </a:cubicBezTo>
                      <a:cubicBezTo>
                        <a:pt x="40352" y="0"/>
                        <a:pt x="51991" y="11638"/>
                        <a:pt x="51991" y="259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9" name="Figura a mano libera: forma 118">
                  <a:extLst>
                    <a:ext uri="{FF2B5EF4-FFF2-40B4-BE49-F238E27FC236}">
                      <a16:creationId xmlns:a16="http://schemas.microsoft.com/office/drawing/2014/main" id="{2EEDF4C5-71FE-F341-2438-73AF28C6F480}"/>
                    </a:ext>
                  </a:extLst>
                </p:cNvPr>
                <p:cNvSpPr/>
                <p:nvPr/>
              </p:nvSpPr>
              <p:spPr>
                <a:xfrm>
                  <a:off x="8846541" y="4163486"/>
                  <a:ext cx="60532" cy="60532"/>
                </a:xfrm>
                <a:custGeom>
                  <a:avLst/>
                  <a:gdLst>
                    <a:gd name="connsiteX0" fmla="*/ 51991 w 51990"/>
                    <a:gd name="connsiteY0" fmla="*/ 25995 h 51990"/>
                    <a:gd name="connsiteX1" fmla="*/ 25995 w 51990"/>
                    <a:gd name="connsiteY1" fmla="*/ 51991 h 51990"/>
                    <a:gd name="connsiteX2" fmla="*/ 0 w 51990"/>
                    <a:gd name="connsiteY2" fmla="*/ 25995 h 51990"/>
                    <a:gd name="connsiteX3" fmla="*/ 25995 w 51990"/>
                    <a:gd name="connsiteY3" fmla="*/ 0 h 51990"/>
                    <a:gd name="connsiteX4" fmla="*/ 51991 w 51990"/>
                    <a:gd name="connsiteY4" fmla="*/ 25995 h 51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990" h="51990">
                      <a:moveTo>
                        <a:pt x="51991" y="25995"/>
                      </a:moveTo>
                      <a:cubicBezTo>
                        <a:pt x="51991" y="40352"/>
                        <a:pt x="40352" y="51991"/>
                        <a:pt x="25995" y="51991"/>
                      </a:cubicBezTo>
                      <a:cubicBezTo>
                        <a:pt x="11639" y="51991"/>
                        <a:pt x="0" y="40352"/>
                        <a:pt x="0" y="25995"/>
                      </a:cubicBezTo>
                      <a:cubicBezTo>
                        <a:pt x="0" y="11639"/>
                        <a:pt x="11639" y="0"/>
                        <a:pt x="25995" y="0"/>
                      </a:cubicBezTo>
                      <a:cubicBezTo>
                        <a:pt x="40352" y="0"/>
                        <a:pt x="51991" y="11639"/>
                        <a:pt x="51991" y="259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0" name="Figura a mano libera: forma 119">
                  <a:extLst>
                    <a:ext uri="{FF2B5EF4-FFF2-40B4-BE49-F238E27FC236}">
                      <a16:creationId xmlns:a16="http://schemas.microsoft.com/office/drawing/2014/main" id="{D021A1E4-F2A9-1D61-65AD-70398CA3C040}"/>
                    </a:ext>
                  </a:extLst>
                </p:cNvPr>
                <p:cNvSpPr/>
                <p:nvPr/>
              </p:nvSpPr>
              <p:spPr>
                <a:xfrm>
                  <a:off x="8453077" y="3770022"/>
                  <a:ext cx="60532" cy="60532"/>
                </a:xfrm>
                <a:custGeom>
                  <a:avLst/>
                  <a:gdLst>
                    <a:gd name="connsiteX0" fmla="*/ 51991 w 51990"/>
                    <a:gd name="connsiteY0" fmla="*/ 25995 h 51990"/>
                    <a:gd name="connsiteX1" fmla="*/ 25995 w 51990"/>
                    <a:gd name="connsiteY1" fmla="*/ 51991 h 51990"/>
                    <a:gd name="connsiteX2" fmla="*/ 0 w 51990"/>
                    <a:gd name="connsiteY2" fmla="*/ 25995 h 51990"/>
                    <a:gd name="connsiteX3" fmla="*/ 25995 w 51990"/>
                    <a:gd name="connsiteY3" fmla="*/ 0 h 51990"/>
                    <a:gd name="connsiteX4" fmla="*/ 51991 w 51990"/>
                    <a:gd name="connsiteY4" fmla="*/ 25995 h 51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990" h="51990">
                      <a:moveTo>
                        <a:pt x="51991" y="25995"/>
                      </a:moveTo>
                      <a:cubicBezTo>
                        <a:pt x="51991" y="40352"/>
                        <a:pt x="40352" y="51991"/>
                        <a:pt x="25995" y="51991"/>
                      </a:cubicBezTo>
                      <a:cubicBezTo>
                        <a:pt x="11638" y="51991"/>
                        <a:pt x="0" y="40352"/>
                        <a:pt x="0" y="25995"/>
                      </a:cubicBezTo>
                      <a:cubicBezTo>
                        <a:pt x="0" y="11639"/>
                        <a:pt x="11638" y="0"/>
                        <a:pt x="25995" y="0"/>
                      </a:cubicBezTo>
                      <a:cubicBezTo>
                        <a:pt x="40352" y="0"/>
                        <a:pt x="51991" y="11639"/>
                        <a:pt x="51991" y="259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" name="Figura a mano libera: forma 120">
                  <a:extLst>
                    <a:ext uri="{FF2B5EF4-FFF2-40B4-BE49-F238E27FC236}">
                      <a16:creationId xmlns:a16="http://schemas.microsoft.com/office/drawing/2014/main" id="{E48D68CC-4EA7-9E84-BCB7-59F61996EB16}"/>
                    </a:ext>
                  </a:extLst>
                </p:cNvPr>
                <p:cNvSpPr/>
                <p:nvPr/>
              </p:nvSpPr>
              <p:spPr>
                <a:xfrm>
                  <a:off x="9240005" y="3770022"/>
                  <a:ext cx="60532" cy="60532"/>
                </a:xfrm>
                <a:custGeom>
                  <a:avLst/>
                  <a:gdLst>
                    <a:gd name="connsiteX0" fmla="*/ 51991 w 51990"/>
                    <a:gd name="connsiteY0" fmla="*/ 25995 h 51990"/>
                    <a:gd name="connsiteX1" fmla="*/ 25995 w 51990"/>
                    <a:gd name="connsiteY1" fmla="*/ 51991 h 51990"/>
                    <a:gd name="connsiteX2" fmla="*/ 0 w 51990"/>
                    <a:gd name="connsiteY2" fmla="*/ 25995 h 51990"/>
                    <a:gd name="connsiteX3" fmla="*/ 25995 w 51990"/>
                    <a:gd name="connsiteY3" fmla="*/ 0 h 51990"/>
                    <a:gd name="connsiteX4" fmla="*/ 51991 w 51990"/>
                    <a:gd name="connsiteY4" fmla="*/ 25995 h 51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990" h="51990">
                      <a:moveTo>
                        <a:pt x="51991" y="25995"/>
                      </a:moveTo>
                      <a:cubicBezTo>
                        <a:pt x="51991" y="40352"/>
                        <a:pt x="40352" y="51991"/>
                        <a:pt x="25995" y="51991"/>
                      </a:cubicBezTo>
                      <a:cubicBezTo>
                        <a:pt x="11639" y="51991"/>
                        <a:pt x="0" y="40352"/>
                        <a:pt x="0" y="25995"/>
                      </a:cubicBezTo>
                      <a:cubicBezTo>
                        <a:pt x="0" y="11639"/>
                        <a:pt x="11639" y="0"/>
                        <a:pt x="25995" y="0"/>
                      </a:cubicBezTo>
                      <a:cubicBezTo>
                        <a:pt x="40352" y="0"/>
                        <a:pt x="51991" y="11639"/>
                        <a:pt x="51991" y="259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2" name="Rettangolo 121">
                  <a:extLst>
                    <a:ext uri="{FF2B5EF4-FFF2-40B4-BE49-F238E27FC236}">
                      <a16:creationId xmlns:a16="http://schemas.microsoft.com/office/drawing/2014/main" id="{AF098F8F-DBB1-BB72-89D8-5EB5D5A44634}"/>
                    </a:ext>
                  </a:extLst>
                </p:cNvPr>
                <p:cNvSpPr/>
                <p:nvPr/>
              </p:nvSpPr>
              <p:spPr>
                <a:xfrm>
                  <a:off x="8853946" y="3568134"/>
                  <a:ext cx="45719" cy="24823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4" name="CasellaDiTesto 113">
                <a:extLst>
                  <a:ext uri="{FF2B5EF4-FFF2-40B4-BE49-F238E27FC236}">
                    <a16:creationId xmlns:a16="http://schemas.microsoft.com/office/drawing/2014/main" id="{C87E3B51-8EA7-C56D-06FC-96C0BD0B16FC}"/>
                  </a:ext>
                </a:extLst>
              </p:cNvPr>
              <p:cNvSpPr txBox="1"/>
              <p:nvPr/>
            </p:nvSpPr>
            <p:spPr>
              <a:xfrm>
                <a:off x="6158251" y="3767105"/>
                <a:ext cx="143115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end</a:t>
                </a:r>
                <a:endParaRPr lang="it-IT" sz="1300" b="1">
                  <a:solidFill>
                    <a:srgbClr val="FF9B54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115" name="CasellaDiTesto 114">
                <a:extLst>
                  <a:ext uri="{FF2B5EF4-FFF2-40B4-BE49-F238E27FC236}">
                    <a16:creationId xmlns:a16="http://schemas.microsoft.com/office/drawing/2014/main" id="{C261AF91-FA78-752D-5A5F-07540C9AB205}"/>
                  </a:ext>
                </a:extLst>
              </p:cNvPr>
              <p:cNvSpPr txBox="1"/>
              <p:nvPr/>
            </p:nvSpPr>
            <p:spPr>
              <a:xfrm>
                <a:off x="4835783" y="2247051"/>
                <a:ext cx="25204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>
                    <a:solidFill>
                      <a:srgbClr val="FFFFFF"/>
                    </a:solidFill>
                    <a:latin typeface="Montserrat" panose="02000505000000020004" pitchFamily="2" charset="77"/>
                  </a:rPr>
                  <a:t>Wall-Clock Time</a:t>
                </a:r>
              </a:p>
            </p:txBody>
          </p: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827C58E8-9603-0DB7-48E3-4C0FF5F11787}"/>
                </a:ext>
              </a:extLst>
            </p:cNvPr>
            <p:cNvGrpSpPr/>
            <p:nvPr/>
          </p:nvGrpSpPr>
          <p:grpSpPr>
            <a:xfrm>
              <a:off x="752475" y="1556112"/>
              <a:ext cx="4343876" cy="706470"/>
              <a:chOff x="806074" y="1378764"/>
              <a:chExt cx="4343876" cy="706470"/>
            </a:xfrm>
          </p:grpSpPr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3C637C9-45B3-AA11-1B9F-CD5DC78EF212}"/>
                  </a:ext>
                </a:extLst>
              </p:cNvPr>
              <p:cNvSpPr txBox="1"/>
              <p:nvPr/>
            </p:nvSpPr>
            <p:spPr>
              <a:xfrm>
                <a:off x="1455394" y="1491641"/>
                <a:ext cx="3694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>
                    <a:solidFill>
                      <a:srgbClr val="FFFFFF"/>
                    </a:solidFill>
                    <a:latin typeface="Montserrat" panose="02000505000000020004" pitchFamily="2" charset="77"/>
                  </a:rPr>
                  <a:t>Execution Time</a:t>
                </a:r>
              </a:p>
            </p:txBody>
          </p:sp>
          <p:pic>
            <p:nvPicPr>
              <p:cNvPr id="8" name="Elemento grafico 7" descr="Squadra con riempimento a tinta unita">
                <a:extLst>
                  <a:ext uri="{FF2B5EF4-FFF2-40B4-BE49-F238E27FC236}">
                    <a16:creationId xmlns:a16="http://schemas.microsoft.com/office/drawing/2014/main" id="{31DEB738-A0ED-99E3-88BE-49DE5E08C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06074" y="1378764"/>
                <a:ext cx="706470" cy="706470"/>
              </a:xfrm>
              <a:prstGeom prst="rect">
                <a:avLst/>
              </a:prstGeom>
            </p:spPr>
          </p:pic>
        </p:grp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5BD23E6D-24A9-175D-D230-DE3B461B75DB}"/>
              </a:ext>
            </a:extLst>
          </p:cNvPr>
          <p:cNvGrpSpPr/>
          <p:nvPr/>
        </p:nvGrpSpPr>
        <p:grpSpPr>
          <a:xfrm>
            <a:off x="910754" y="5342210"/>
            <a:ext cx="10426606" cy="1225672"/>
            <a:chOff x="910754" y="5342210"/>
            <a:chExt cx="10426606" cy="1225672"/>
          </a:xfrm>
        </p:grpSpPr>
        <p:grpSp>
          <p:nvGrpSpPr>
            <p:cNvPr id="142" name="Gruppo 141">
              <a:extLst>
                <a:ext uri="{FF2B5EF4-FFF2-40B4-BE49-F238E27FC236}">
                  <a16:creationId xmlns:a16="http://schemas.microsoft.com/office/drawing/2014/main" id="{4A045277-F0A3-950A-3FB7-970246084355}"/>
                </a:ext>
              </a:extLst>
            </p:cNvPr>
            <p:cNvGrpSpPr/>
            <p:nvPr/>
          </p:nvGrpSpPr>
          <p:grpSpPr>
            <a:xfrm>
              <a:off x="910754" y="5593504"/>
              <a:ext cx="4410551" cy="706469"/>
              <a:chOff x="503814" y="5324338"/>
              <a:chExt cx="4410551" cy="706469"/>
            </a:xfrm>
          </p:grpSpPr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3A2A3A8-D83B-155F-CE2D-B77859117975}"/>
                  </a:ext>
                </a:extLst>
              </p:cNvPr>
              <p:cNvSpPr txBox="1"/>
              <p:nvPr/>
            </p:nvSpPr>
            <p:spPr>
              <a:xfrm>
                <a:off x="1219809" y="5414745"/>
                <a:ext cx="3694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Intel </a:t>
                </a:r>
                <a:r>
                  <a:rPr lang="it-IT" sz="28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VTune</a:t>
                </a:r>
                <a:r>
                  <a:rPr lang="it-IT" sz="28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 Profiler</a:t>
                </a:r>
              </a:p>
            </p:txBody>
          </p:sp>
          <p:pic>
            <p:nvPicPr>
              <p:cNvPr id="75" name="Elemento grafico 74" descr="Chiave inglese con riempimento a tinta unita">
                <a:extLst>
                  <a:ext uri="{FF2B5EF4-FFF2-40B4-BE49-F238E27FC236}">
                    <a16:creationId xmlns:a16="http://schemas.microsoft.com/office/drawing/2014/main" id="{C71F88C4-E41A-2A99-7043-3C6366659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3814" y="5324338"/>
                <a:ext cx="706469" cy="706469"/>
              </a:xfrm>
              <a:prstGeom prst="rect">
                <a:avLst/>
              </a:prstGeom>
            </p:spPr>
          </p:pic>
        </p:grp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7259D188-3E60-1DC8-922B-309C720F5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7463" y="5342210"/>
              <a:ext cx="0" cy="1225672"/>
            </a:xfrm>
            <a:prstGeom prst="line">
              <a:avLst/>
            </a:prstGeom>
            <a:ln w="28575">
              <a:solidFill>
                <a:srgbClr val="4F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uppo 142">
              <a:extLst>
                <a:ext uri="{FF2B5EF4-FFF2-40B4-BE49-F238E27FC236}">
                  <a16:creationId xmlns:a16="http://schemas.microsoft.com/office/drawing/2014/main" id="{080C92AC-F1EE-375B-FD1E-5833E3A80069}"/>
                </a:ext>
              </a:extLst>
            </p:cNvPr>
            <p:cNvGrpSpPr/>
            <p:nvPr/>
          </p:nvGrpSpPr>
          <p:grpSpPr>
            <a:xfrm>
              <a:off x="6853621" y="5593504"/>
              <a:ext cx="4483739" cy="706469"/>
              <a:chOff x="6965212" y="5324338"/>
              <a:chExt cx="4483739" cy="706469"/>
            </a:xfrm>
          </p:grpSpPr>
          <p:pic>
            <p:nvPicPr>
              <p:cNvPr id="80" name="Elemento grafico 79" descr="Sega con riempimento a tinta unita">
                <a:extLst>
                  <a:ext uri="{FF2B5EF4-FFF2-40B4-BE49-F238E27FC236}">
                    <a16:creationId xmlns:a16="http://schemas.microsoft.com/office/drawing/2014/main" id="{E8316A74-F918-598A-EC96-0992666F2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965212" y="5324338"/>
                <a:ext cx="706469" cy="706469"/>
              </a:xfrm>
              <a:prstGeom prst="rect">
                <a:avLst/>
              </a:prstGeom>
            </p:spPr>
          </p:pic>
          <p:sp>
            <p:nvSpPr>
              <p:cNvPr id="141" name="CasellaDiTesto 140">
                <a:extLst>
                  <a:ext uri="{FF2B5EF4-FFF2-40B4-BE49-F238E27FC236}">
                    <a16:creationId xmlns:a16="http://schemas.microsoft.com/office/drawing/2014/main" id="{2F770BFC-6B1C-57DA-53B6-6952F1643211}"/>
                  </a:ext>
                </a:extLst>
              </p:cNvPr>
              <p:cNvSpPr txBox="1"/>
              <p:nvPr/>
            </p:nvSpPr>
            <p:spPr>
              <a:xfrm>
                <a:off x="7690731" y="5414745"/>
                <a:ext cx="37582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Visual Studio Code</a:t>
                </a:r>
              </a:p>
            </p:txBody>
          </p:sp>
        </p:grpSp>
      </p:grpSp>
      <p:cxnSp>
        <p:nvCxnSpPr>
          <p:cNvPr id="44" name="Connettore diritto 84">
            <a:extLst>
              <a:ext uri="{FF2B5EF4-FFF2-40B4-BE49-F238E27FC236}">
                <a16:creationId xmlns:a16="http://schemas.microsoft.com/office/drawing/2014/main" id="{7051EC28-3E7E-B34B-8AEC-F4BAC74B2302}"/>
              </a:ext>
            </a:extLst>
          </p:cNvPr>
          <p:cNvCxnSpPr>
            <a:cxnSpLocks/>
          </p:cNvCxnSpPr>
          <p:nvPr/>
        </p:nvCxnSpPr>
        <p:spPr>
          <a:xfrm flipV="1">
            <a:off x="6087463" y="5281508"/>
            <a:ext cx="8537" cy="127087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7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4916B57-F826-894A-B581-A78508FD6634}"/>
              </a:ext>
            </a:extLst>
          </p:cNvPr>
          <p:cNvSpPr txBox="1"/>
          <p:nvPr/>
        </p:nvSpPr>
        <p:spPr>
          <a:xfrm>
            <a:off x="-780648" y="201359"/>
            <a:ext cx="6374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>
                <a:solidFill>
                  <a:srgbClr val="FFFFFF"/>
                </a:solidFill>
                <a:latin typeface="Montserrat" panose="02000505000000020004" pitchFamily="2" charset="77"/>
              </a:rPr>
              <a:t>FIRST</a:t>
            </a:r>
            <a:r>
              <a:rPr lang="it-IT" sz="3600">
                <a:solidFill>
                  <a:srgbClr val="FFFFFF"/>
                </a:solidFill>
                <a:latin typeface="Montserrat" panose="02000505000000020004" pitchFamily="2" charset="77"/>
              </a:rPr>
              <a:t> EXECUTION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985ED4E0-4783-D03C-ACE0-E26C17CB795E}"/>
              </a:ext>
            </a:extLst>
          </p:cNvPr>
          <p:cNvGrpSpPr/>
          <p:nvPr/>
        </p:nvGrpSpPr>
        <p:grpSpPr>
          <a:xfrm>
            <a:off x="1632211" y="2077100"/>
            <a:ext cx="8927578" cy="953365"/>
            <a:chOff x="1458572" y="2019950"/>
            <a:chExt cx="8927578" cy="953365"/>
          </a:xfrm>
        </p:grpSpPr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B3BDBC42-6191-5787-1179-7B5C5F4515EB}"/>
                </a:ext>
              </a:extLst>
            </p:cNvPr>
            <p:cNvGrpSpPr/>
            <p:nvPr/>
          </p:nvGrpSpPr>
          <p:grpSpPr>
            <a:xfrm>
              <a:off x="1458572" y="2019950"/>
              <a:ext cx="4815364" cy="953365"/>
              <a:chOff x="527800" y="2997399"/>
              <a:chExt cx="4815364" cy="953365"/>
            </a:xfrm>
          </p:grpSpPr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CB3F4EB-6C3B-B2CA-E584-96EBAB1560B8}"/>
                  </a:ext>
                </a:extLst>
              </p:cNvPr>
              <p:cNvSpPr txBox="1"/>
              <p:nvPr/>
            </p:nvSpPr>
            <p:spPr>
              <a:xfrm>
                <a:off x="527800" y="2997399"/>
                <a:ext cx="48153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150" b="1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975734686214396237</a:t>
                </a:r>
              </a:p>
            </p:txBody>
          </p:sp>
          <p:grpSp>
            <p:nvGrpSpPr>
              <p:cNvPr id="14" name="Gruppo 13">
                <a:extLst>
                  <a:ext uri="{FF2B5EF4-FFF2-40B4-BE49-F238E27FC236}">
                    <a16:creationId xmlns:a16="http://schemas.microsoft.com/office/drawing/2014/main" id="{8516B729-5690-4F2E-2A83-A8480395AB66}"/>
                  </a:ext>
                </a:extLst>
              </p:cNvPr>
              <p:cNvGrpSpPr/>
              <p:nvPr/>
            </p:nvGrpSpPr>
            <p:grpSpPr>
              <a:xfrm>
                <a:off x="666957" y="3451626"/>
                <a:ext cx="4482089" cy="253771"/>
                <a:chOff x="3856731" y="3302115"/>
                <a:chExt cx="4482089" cy="253771"/>
              </a:xfrm>
            </p:grpSpPr>
            <p:cxnSp>
              <p:nvCxnSpPr>
                <p:cNvPr id="4" name="Connettore diritto 3">
                  <a:extLst>
                    <a:ext uri="{FF2B5EF4-FFF2-40B4-BE49-F238E27FC236}">
                      <a16:creationId xmlns:a16="http://schemas.microsoft.com/office/drawing/2014/main" id="{A4F89FB2-5F28-9CB9-E823-C4DBA948D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6731" y="3429000"/>
                  <a:ext cx="4478539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ttore diritto 10">
                  <a:extLst>
                    <a:ext uri="{FF2B5EF4-FFF2-40B4-BE49-F238E27FC236}">
                      <a16:creationId xmlns:a16="http://schemas.microsoft.com/office/drawing/2014/main" id="{2D1A77E2-A26D-A3C6-DB6A-27D08EE4DF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8820" y="3302115"/>
                  <a:ext cx="0" cy="253771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ttore diritto 12">
                  <a:extLst>
                    <a:ext uri="{FF2B5EF4-FFF2-40B4-BE49-F238E27FC236}">
                      <a16:creationId xmlns:a16="http://schemas.microsoft.com/office/drawing/2014/main" id="{BE409C90-BA1F-7D53-B55A-C91EC3ABE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5880" y="3302115"/>
                  <a:ext cx="0" cy="253771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223EE2A-1DB2-9494-A708-EEC6612560B7}"/>
                  </a:ext>
                </a:extLst>
              </p:cNvPr>
              <p:cNvSpPr txBox="1"/>
              <p:nvPr/>
            </p:nvSpPr>
            <p:spPr>
              <a:xfrm>
                <a:off x="686688" y="3642987"/>
                <a:ext cx="44785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18</a:t>
                </a:r>
                <a:r>
                  <a:rPr lang="it-IT" sz="14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 DIGITS</a:t>
                </a:r>
                <a:endParaRPr lang="it-IT" sz="160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</p:grp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19E995DB-D5B2-7DE1-0B1D-6C98CF23D725}"/>
                </a:ext>
              </a:extLst>
            </p:cNvPr>
            <p:cNvSpPr txBox="1"/>
            <p:nvPr/>
          </p:nvSpPr>
          <p:spPr>
            <a:xfrm>
              <a:off x="6095999" y="2139397"/>
              <a:ext cx="4290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>
                  <a:solidFill>
                    <a:schemeClr val="bg1"/>
                  </a:solidFill>
                  <a:latin typeface="Montserrat" panose="02000505000000020004" pitchFamily="2" charset="77"/>
                </a:rPr>
                <a:t>= 748609 * 1303396948493</a:t>
              </a:r>
              <a:endParaRPr lang="it-IT" sz="2800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7038BA6D-165B-C54C-7132-3A44DD53C705}"/>
              </a:ext>
            </a:extLst>
          </p:cNvPr>
          <p:cNvGrpSpPr/>
          <p:nvPr/>
        </p:nvGrpSpPr>
        <p:grpSpPr>
          <a:xfrm>
            <a:off x="1033516" y="3880177"/>
            <a:ext cx="9820168" cy="1117521"/>
            <a:chOff x="231898" y="4454852"/>
            <a:chExt cx="9820168" cy="1117521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72580D7C-DFA8-B042-CE54-FD4CBE4C219B}"/>
                </a:ext>
              </a:extLst>
            </p:cNvPr>
            <p:cNvGrpSpPr/>
            <p:nvPr/>
          </p:nvGrpSpPr>
          <p:grpSpPr>
            <a:xfrm>
              <a:off x="231898" y="4454852"/>
              <a:ext cx="4290151" cy="1117521"/>
              <a:chOff x="2597704" y="4600661"/>
              <a:chExt cx="4290151" cy="1117521"/>
            </a:xfrm>
          </p:grpSpPr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890673A-2386-F7DC-182A-1378CA3B66A0}"/>
                  </a:ext>
                </a:extLst>
              </p:cNvPr>
              <p:cNvSpPr txBox="1"/>
              <p:nvPr/>
            </p:nvSpPr>
            <p:spPr>
              <a:xfrm>
                <a:off x="3452906" y="4785327"/>
                <a:ext cx="2579748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1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568340</a:t>
                </a:r>
                <a:endParaRPr lang="it-IT" sz="410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784461C-5FE8-F7D4-FBCE-3A64C8E28A84}"/>
                  </a:ext>
                </a:extLst>
              </p:cNvPr>
              <p:cNvSpPr txBox="1"/>
              <p:nvPr/>
            </p:nvSpPr>
            <p:spPr>
              <a:xfrm>
                <a:off x="3389559" y="4600661"/>
                <a:ext cx="2706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EXECUTION TIME</a:t>
                </a:r>
                <a:endParaRPr lang="it-IT" sz="200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91A14809-9E41-DB4D-E26D-50CDE37ACD9E}"/>
                  </a:ext>
                </a:extLst>
              </p:cNvPr>
              <p:cNvSpPr txBox="1"/>
              <p:nvPr/>
            </p:nvSpPr>
            <p:spPr>
              <a:xfrm>
                <a:off x="2597704" y="5318072"/>
                <a:ext cx="42901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MILLISECONDS</a:t>
                </a:r>
                <a:endParaRPr lang="it-IT" sz="250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F2DD3A8-1EF5-0FEB-D268-A9689584EF5E}"/>
                </a:ext>
              </a:extLst>
            </p:cNvPr>
            <p:cNvSpPr txBox="1"/>
            <p:nvPr/>
          </p:nvSpPr>
          <p:spPr>
            <a:xfrm>
              <a:off x="3797446" y="4690448"/>
              <a:ext cx="932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b="1" dirty="0">
                  <a:solidFill>
                    <a:schemeClr val="bg1"/>
                  </a:solidFill>
                  <a:latin typeface="Montserrat" panose="02000505000000020004" pitchFamily="2" charset="77"/>
                </a:rPr>
                <a:t>≈</a:t>
              </a:r>
            </a:p>
          </p:txBody>
        </p:sp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919B1031-A91C-9D33-70B6-01A96A53103A}"/>
                </a:ext>
              </a:extLst>
            </p:cNvPr>
            <p:cNvGrpSpPr/>
            <p:nvPr/>
          </p:nvGrpSpPr>
          <p:grpSpPr>
            <a:xfrm>
              <a:off x="4500990" y="4550482"/>
              <a:ext cx="2476754" cy="926261"/>
              <a:chOff x="3800988" y="4607642"/>
              <a:chExt cx="2476754" cy="926261"/>
            </a:xfrm>
          </p:grpSpPr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1E5E6C-B63F-0E27-F536-3F3B051ECD5F}"/>
                  </a:ext>
                </a:extLst>
              </p:cNvPr>
              <p:cNvSpPr txBox="1"/>
              <p:nvPr/>
            </p:nvSpPr>
            <p:spPr>
              <a:xfrm>
                <a:off x="3814697" y="4607642"/>
                <a:ext cx="1576453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1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9</a:t>
                </a:r>
                <a:endParaRPr lang="it-IT" sz="410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09BF256D-9567-FF53-25CB-BD1C7E86E1ED}"/>
                  </a:ext>
                </a:extLst>
              </p:cNvPr>
              <p:cNvSpPr txBox="1"/>
              <p:nvPr/>
            </p:nvSpPr>
            <p:spPr>
              <a:xfrm>
                <a:off x="3800988" y="5133793"/>
                <a:ext cx="24767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MINUTES</a:t>
                </a:r>
                <a:endParaRPr lang="it-IT" sz="250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</p:grp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A9B92805-D6D9-4C46-BD0C-D371FE5C3E66}"/>
                </a:ext>
              </a:extLst>
            </p:cNvPr>
            <p:cNvGrpSpPr/>
            <p:nvPr/>
          </p:nvGrpSpPr>
          <p:grpSpPr>
            <a:xfrm>
              <a:off x="7569971" y="4534711"/>
              <a:ext cx="2482095" cy="926261"/>
              <a:chOff x="3795647" y="4607642"/>
              <a:chExt cx="2482095" cy="926261"/>
            </a:xfrm>
          </p:grpSpPr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F8E3AF5C-2077-368A-93B6-B2668A0775B0}"/>
                  </a:ext>
                </a:extLst>
              </p:cNvPr>
              <p:cNvSpPr txBox="1"/>
              <p:nvPr/>
            </p:nvSpPr>
            <p:spPr>
              <a:xfrm>
                <a:off x="3795647" y="4607642"/>
                <a:ext cx="1576453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100" b="1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1</a:t>
                </a:r>
                <a:endParaRPr lang="it-IT" sz="4100">
                  <a:solidFill>
                    <a:srgbClr val="FF9B54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76E19691-E150-0EFB-532D-D72AD570EC4A}"/>
                  </a:ext>
                </a:extLst>
              </p:cNvPr>
              <p:cNvSpPr txBox="1"/>
              <p:nvPr/>
            </p:nvSpPr>
            <p:spPr>
              <a:xfrm>
                <a:off x="3800988" y="5133793"/>
                <a:ext cx="24767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SECOND</a:t>
                </a:r>
                <a:endParaRPr lang="it-IT" sz="250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</p:grp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D78ADF97-A1CC-4E07-1217-57192B669B04}"/>
                </a:ext>
              </a:extLst>
            </p:cNvPr>
            <p:cNvSpPr txBox="1"/>
            <p:nvPr/>
          </p:nvSpPr>
          <p:spPr>
            <a:xfrm>
              <a:off x="6738916" y="4674677"/>
              <a:ext cx="1031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b="1">
                  <a:solidFill>
                    <a:schemeClr val="bg1"/>
                  </a:solidFill>
                </a:rPr>
                <a:t>&gt;&gt;</a:t>
              </a:r>
            </a:p>
          </p:txBody>
        </p:sp>
      </p:grp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F12E5B0-C03A-A8FD-922A-E10A827963FB}"/>
              </a:ext>
            </a:extLst>
          </p:cNvPr>
          <p:cNvSpPr txBox="1"/>
          <p:nvPr/>
        </p:nvSpPr>
        <p:spPr>
          <a:xfrm>
            <a:off x="10139705" y="277250"/>
            <a:ext cx="1880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chemeClr val="bg1"/>
                </a:solidFill>
                <a:latin typeface="Montserrat" panose="02000505000000020004" pitchFamily="2" charset="77"/>
              </a:rPr>
              <a:t>#THREADS : </a:t>
            </a:r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12</a:t>
            </a: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2693CFAD-030B-02F4-82E8-55A2B247FDB7}"/>
              </a:ext>
            </a:extLst>
          </p:cNvPr>
          <p:cNvGrpSpPr/>
          <p:nvPr/>
        </p:nvGrpSpPr>
        <p:grpSpPr>
          <a:xfrm>
            <a:off x="6867370" y="5278624"/>
            <a:ext cx="2385833" cy="975212"/>
            <a:chOff x="8572317" y="5171829"/>
            <a:chExt cx="2385833" cy="975212"/>
          </a:xfrm>
        </p:grpSpPr>
        <p:pic>
          <p:nvPicPr>
            <p:cNvPr id="43" name="Elemento grafico 42" descr="Avviso con riempimento a tinta unita">
              <a:extLst>
                <a:ext uri="{FF2B5EF4-FFF2-40B4-BE49-F238E27FC236}">
                  <a16:creationId xmlns:a16="http://schemas.microsoft.com/office/drawing/2014/main" id="{EC925423-95F8-1041-ACCC-301854FB9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72317" y="5222948"/>
              <a:ext cx="800283" cy="800283"/>
            </a:xfrm>
            <a:prstGeom prst="rect">
              <a:avLst/>
            </a:prstGeom>
          </p:spPr>
        </p:pic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80C549D9-C99A-FD66-6154-C7258E87AEE5}"/>
                </a:ext>
              </a:extLst>
            </p:cNvPr>
            <p:cNvGrpSpPr/>
            <p:nvPr/>
          </p:nvGrpSpPr>
          <p:grpSpPr>
            <a:xfrm>
              <a:off x="9212384" y="5171829"/>
              <a:ext cx="1745766" cy="975212"/>
              <a:chOff x="9212384" y="5171829"/>
              <a:chExt cx="1745766" cy="975212"/>
            </a:xfrm>
          </p:grpSpPr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61C9B8B7-149A-00B5-1AAB-D4B9624EC2DF}"/>
                  </a:ext>
                </a:extLst>
              </p:cNvPr>
              <p:cNvSpPr txBox="1"/>
              <p:nvPr/>
            </p:nvSpPr>
            <p:spPr>
              <a:xfrm>
                <a:off x="9283828" y="5171829"/>
                <a:ext cx="16649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REQUIREMENT </a:t>
                </a:r>
              </a:p>
            </p:txBody>
          </p:sp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69A7F2C7-A330-301D-4780-505005EB2B5B}"/>
                  </a:ext>
                </a:extLst>
              </p:cNvPr>
              <p:cNvSpPr txBox="1"/>
              <p:nvPr/>
            </p:nvSpPr>
            <p:spPr>
              <a:xfrm>
                <a:off x="9212384" y="5251808"/>
                <a:ext cx="1745766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3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NOT</a:t>
                </a:r>
              </a:p>
            </p:txBody>
          </p:sp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80FAC40E-215C-ECD5-F146-AEAD38292D47}"/>
                  </a:ext>
                </a:extLst>
              </p:cNvPr>
              <p:cNvSpPr txBox="1"/>
              <p:nvPr/>
            </p:nvSpPr>
            <p:spPr>
              <a:xfrm>
                <a:off x="9252779" y="5793098"/>
                <a:ext cx="1664976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7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SATISFIED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95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912D8F8B-9D95-D498-0892-E9351187966B}"/>
              </a:ext>
            </a:extLst>
          </p:cNvPr>
          <p:cNvGrpSpPr/>
          <p:nvPr/>
        </p:nvGrpSpPr>
        <p:grpSpPr>
          <a:xfrm>
            <a:off x="2446409" y="2266949"/>
            <a:ext cx="7299182" cy="2324102"/>
            <a:chOff x="1520972" y="2266949"/>
            <a:chExt cx="7299182" cy="2324102"/>
          </a:xfrm>
        </p:grpSpPr>
        <p:pic>
          <p:nvPicPr>
            <p:cNvPr id="2" name="Elemento grafico 1" descr="Insetto sotto lente d'ingrandimento con riempimento a tinta unita">
              <a:extLst>
                <a:ext uri="{FF2B5EF4-FFF2-40B4-BE49-F238E27FC236}">
                  <a16:creationId xmlns:a16="http://schemas.microsoft.com/office/drawing/2014/main" id="{42A04C29-2C8D-AEF1-156B-823FD1FEC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96052" y="2266949"/>
              <a:ext cx="2324102" cy="2324102"/>
            </a:xfrm>
            <a:prstGeom prst="rect">
              <a:avLst/>
            </a:prstGeom>
          </p:spPr>
        </p:pic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A3F8B721-220A-0D99-C06A-BBDBE289A0E7}"/>
                </a:ext>
              </a:extLst>
            </p:cNvPr>
            <p:cNvGrpSpPr/>
            <p:nvPr/>
          </p:nvGrpSpPr>
          <p:grpSpPr>
            <a:xfrm>
              <a:off x="1520972" y="2606158"/>
              <a:ext cx="4975080" cy="1645683"/>
              <a:chOff x="720870" y="2495549"/>
              <a:chExt cx="4975080" cy="1645683"/>
            </a:xfrm>
          </p:grpSpPr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4916B57-F826-894A-B581-A78508FD6634}"/>
                  </a:ext>
                </a:extLst>
              </p:cNvPr>
              <p:cNvSpPr txBox="1"/>
              <p:nvPr/>
            </p:nvSpPr>
            <p:spPr>
              <a:xfrm>
                <a:off x="720870" y="2495549"/>
                <a:ext cx="4975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LET’S GO INTO</a:t>
                </a:r>
                <a:endParaRPr lang="it-IT" sz="440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730CBD0-5921-ADC1-D8B3-A9583578BE97}"/>
                  </a:ext>
                </a:extLst>
              </p:cNvPr>
              <p:cNvSpPr txBox="1"/>
              <p:nvPr/>
            </p:nvSpPr>
            <p:spPr>
              <a:xfrm>
                <a:off x="720870" y="2940903"/>
                <a:ext cx="49750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7200" b="1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DETAIL!</a:t>
                </a:r>
                <a:endParaRPr lang="it-IT" sz="800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058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FA49532-2CCA-C74C-CD44-0EFB57768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8" b="5359"/>
          <a:stretch/>
        </p:blipFill>
        <p:spPr>
          <a:xfrm>
            <a:off x="1872908" y="1213873"/>
            <a:ext cx="9919876" cy="5036323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4916B57-F826-894A-B581-A78508FD6634}"/>
              </a:ext>
            </a:extLst>
          </p:cNvPr>
          <p:cNvSpPr txBox="1"/>
          <p:nvPr/>
        </p:nvSpPr>
        <p:spPr>
          <a:xfrm>
            <a:off x="-151521" y="209201"/>
            <a:ext cx="45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rgbClr val="4F000B"/>
                </a:solidFill>
                <a:latin typeface="Montserrat" panose="02000505000000020004" pitchFamily="2" charset="77"/>
              </a:rPr>
              <a:t>EXECUTION TIME</a:t>
            </a:r>
            <a:endParaRPr lang="it-IT" sz="3600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88C4CA6-8122-CB40-B3C4-831ABCD7DA65}"/>
              </a:ext>
            </a:extLst>
          </p:cNvPr>
          <p:cNvSpPr txBox="1"/>
          <p:nvPr/>
        </p:nvSpPr>
        <p:spPr>
          <a:xfrm>
            <a:off x="8671832" y="209201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#ITERATIONS : </a:t>
            </a:r>
            <a:r>
              <a:rPr lang="it-IT" sz="1500" b="1">
                <a:solidFill>
                  <a:srgbClr val="4F000B"/>
                </a:solidFill>
                <a:latin typeface="Montserrat" panose="02000505000000020004" pitchFamily="2" charset="77"/>
              </a:rPr>
              <a:t>30</a:t>
            </a:r>
            <a:endParaRPr lang="it-IT" sz="150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B7587B5-8298-6B8A-6A2D-C5D67FA1658E}"/>
              </a:ext>
            </a:extLst>
          </p:cNvPr>
          <p:cNvSpPr txBox="1"/>
          <p:nvPr/>
        </p:nvSpPr>
        <p:spPr>
          <a:xfrm>
            <a:off x="6585550" y="516605"/>
            <a:ext cx="645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4F000B"/>
                </a:solidFill>
                <a:latin typeface="Montserrat" panose="02000505000000020004" pitchFamily="2" charset="77"/>
              </a:rPr>
              <a:t>59999999999991 </a:t>
            </a:r>
            <a:r>
              <a:rPr lang="it-IT" sz="1600">
                <a:solidFill>
                  <a:srgbClr val="4F000B"/>
                </a:solidFill>
                <a:latin typeface="Montserrat" panose="02000505000000020004" pitchFamily="2" charset="77"/>
              </a:rPr>
              <a:t>= 3 * 19999999999997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0AC2250-BE65-5DDC-A986-3A5B3B5AD96A}"/>
              </a:ext>
            </a:extLst>
          </p:cNvPr>
          <p:cNvSpPr txBox="1"/>
          <p:nvPr/>
        </p:nvSpPr>
        <p:spPr>
          <a:xfrm>
            <a:off x="6451612" y="759511"/>
            <a:ext cx="447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rgbClr val="4F000B"/>
                </a:solidFill>
                <a:latin typeface="Montserrat" panose="02000505000000020004" pitchFamily="2" charset="77"/>
              </a:rPr>
              <a:t>(</a:t>
            </a:r>
            <a:r>
              <a:rPr lang="it-IT" sz="1200" b="1">
                <a:solidFill>
                  <a:srgbClr val="4F000B"/>
                </a:solidFill>
                <a:latin typeface="Montserrat" panose="02000505000000020004" pitchFamily="2" charset="77"/>
              </a:rPr>
              <a:t>14</a:t>
            </a:r>
            <a:r>
              <a:rPr lang="it-IT" sz="1200">
                <a:solidFill>
                  <a:srgbClr val="4F000B"/>
                </a:solidFill>
                <a:latin typeface="Montserrat" panose="02000505000000020004" pitchFamily="2" charset="77"/>
              </a:rPr>
              <a:t> DIGITS)</a:t>
            </a:r>
            <a:endParaRPr lang="it-IT" sz="140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D848573-E56D-B1D6-74E4-6904C367435F}"/>
              </a:ext>
            </a:extLst>
          </p:cNvPr>
          <p:cNvGrpSpPr/>
          <p:nvPr/>
        </p:nvGrpSpPr>
        <p:grpSpPr>
          <a:xfrm>
            <a:off x="80826" y="3155261"/>
            <a:ext cx="9729924" cy="3454941"/>
            <a:chOff x="105224" y="3230699"/>
            <a:chExt cx="9729924" cy="3454941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B90BE770-C7FC-862D-4CEF-6DC26EB21070}"/>
                </a:ext>
              </a:extLst>
            </p:cNvPr>
            <p:cNvSpPr txBox="1"/>
            <p:nvPr/>
          </p:nvSpPr>
          <p:spPr>
            <a:xfrm>
              <a:off x="5270084" y="6362475"/>
              <a:ext cx="45650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500">
                  <a:solidFill>
                    <a:srgbClr val="4F000B"/>
                  </a:solidFill>
                  <a:latin typeface="Montserrat" panose="02000505000000020004" pitchFamily="2" charset="77"/>
                </a:rPr>
                <a:t>#Threads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9DE499C-EBD6-2860-326D-2C6502632A16}"/>
                </a:ext>
              </a:extLst>
            </p:cNvPr>
            <p:cNvSpPr txBox="1"/>
            <p:nvPr/>
          </p:nvSpPr>
          <p:spPr>
            <a:xfrm>
              <a:off x="105224" y="3230699"/>
              <a:ext cx="1905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500" dirty="0">
                  <a:solidFill>
                    <a:srgbClr val="4F000B"/>
                  </a:solidFill>
                  <a:latin typeface="Montserrat" panose="02000505000000020004" pitchFamily="2" charset="77"/>
                </a:rPr>
                <a:t>Mean </a:t>
              </a:r>
              <a:r>
                <a:rPr lang="it-IT" sz="1500" dirty="0" err="1">
                  <a:solidFill>
                    <a:srgbClr val="4F000B"/>
                  </a:solidFill>
                  <a:latin typeface="Montserrat" panose="02000505000000020004" pitchFamily="2" charset="77"/>
                </a:rPr>
                <a:t>Execution</a:t>
              </a:r>
              <a:r>
                <a:rPr lang="it-IT" sz="1500" dirty="0">
                  <a:solidFill>
                    <a:srgbClr val="4F000B"/>
                  </a:solidFill>
                  <a:latin typeface="Montserrat" panose="02000505000000020004" pitchFamily="2" charset="77"/>
                </a:rPr>
                <a:t> Time [</a:t>
              </a:r>
              <a:r>
                <a:rPr lang="it-IT" sz="1500" dirty="0" err="1">
                  <a:solidFill>
                    <a:srgbClr val="4F000B"/>
                  </a:solidFill>
                  <a:latin typeface="Montserrat" panose="02000505000000020004" pitchFamily="2" charset="77"/>
                </a:rPr>
                <a:t>ms</a:t>
              </a:r>
              <a:r>
                <a:rPr lang="it-IT" sz="1500" dirty="0">
                  <a:solidFill>
                    <a:srgbClr val="4F000B"/>
                  </a:solidFill>
                  <a:latin typeface="Montserrat" panose="02000505000000020004" pitchFamily="2" charset="77"/>
                </a:rPr>
                <a:t>]</a:t>
              </a:r>
            </a:p>
          </p:txBody>
        </p:sp>
      </p:grp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5E4B455B-E76D-2C43-B7F8-FDE4C4EDD9F7}"/>
              </a:ext>
            </a:extLst>
          </p:cNvPr>
          <p:cNvSpPr/>
          <p:nvPr/>
        </p:nvSpPr>
        <p:spPr>
          <a:xfrm>
            <a:off x="8918722" y="6040204"/>
            <a:ext cx="259443" cy="223332"/>
          </a:xfrm>
          <a:prstGeom prst="roundRect">
            <a:avLst/>
          </a:prstGeom>
          <a:noFill/>
          <a:ln w="28575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F3F0EBF-C336-AC13-79A2-A860DFB8D63D}"/>
              </a:ext>
            </a:extLst>
          </p:cNvPr>
          <p:cNvSpPr txBox="1"/>
          <p:nvPr/>
        </p:nvSpPr>
        <p:spPr>
          <a:xfrm>
            <a:off x="201145" y="638677"/>
            <a:ext cx="3090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4F000B"/>
                </a:solidFill>
                <a:latin typeface="Montserrat" panose="02000505000000020004" pitchFamily="2" charset="77"/>
              </a:rPr>
              <a:t>FIRST</a:t>
            </a:r>
            <a:r>
              <a:rPr lang="it-IT" sz="1600">
                <a:solidFill>
                  <a:srgbClr val="4F000B"/>
                </a:solidFill>
                <a:latin typeface="Montserrat" panose="02000505000000020004" pitchFamily="2" charset="77"/>
              </a:rPr>
              <a:t> VERSION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63897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4916B57-F826-894A-B581-A78508FD6634}"/>
              </a:ext>
            </a:extLst>
          </p:cNvPr>
          <p:cNvSpPr txBox="1"/>
          <p:nvPr/>
        </p:nvSpPr>
        <p:spPr>
          <a:xfrm>
            <a:off x="-151521" y="209201"/>
            <a:ext cx="310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rgbClr val="4F000B"/>
                </a:solidFill>
                <a:latin typeface="Montserrat" panose="02000505000000020004" pitchFamily="2" charset="77"/>
              </a:rPr>
              <a:t>SPEED-UP</a:t>
            </a:r>
            <a:endParaRPr lang="it-IT" sz="3600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88C4CA6-8122-CB40-B3C4-831ABCD7DA65}"/>
              </a:ext>
            </a:extLst>
          </p:cNvPr>
          <p:cNvSpPr txBox="1"/>
          <p:nvPr/>
        </p:nvSpPr>
        <p:spPr>
          <a:xfrm>
            <a:off x="8671832" y="209201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#ITERATIONS : </a:t>
            </a:r>
            <a:r>
              <a:rPr lang="it-IT" sz="1500" b="1">
                <a:solidFill>
                  <a:srgbClr val="4F000B"/>
                </a:solidFill>
                <a:latin typeface="Montserrat" panose="02000505000000020004" pitchFamily="2" charset="77"/>
              </a:rPr>
              <a:t>30</a:t>
            </a:r>
            <a:endParaRPr lang="it-IT" sz="150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B7587B5-8298-6B8A-6A2D-C5D67FA1658E}"/>
              </a:ext>
            </a:extLst>
          </p:cNvPr>
          <p:cNvSpPr txBox="1"/>
          <p:nvPr/>
        </p:nvSpPr>
        <p:spPr>
          <a:xfrm>
            <a:off x="6585550" y="516605"/>
            <a:ext cx="645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4F000B"/>
                </a:solidFill>
                <a:latin typeface="Montserrat" panose="02000505000000020004" pitchFamily="2" charset="77"/>
              </a:rPr>
              <a:t>59999999999991 </a:t>
            </a:r>
            <a:r>
              <a:rPr lang="it-IT" sz="1600">
                <a:solidFill>
                  <a:srgbClr val="4F000B"/>
                </a:solidFill>
                <a:latin typeface="Montserrat" panose="02000505000000020004" pitchFamily="2" charset="77"/>
              </a:rPr>
              <a:t>= 3 * 19999999999997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2BBC977-A511-824F-BB9A-7E20F797D67D}"/>
              </a:ext>
            </a:extLst>
          </p:cNvPr>
          <p:cNvSpPr txBox="1"/>
          <p:nvPr/>
        </p:nvSpPr>
        <p:spPr>
          <a:xfrm>
            <a:off x="83896" y="6450038"/>
            <a:ext cx="540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rgbClr val="4F000B"/>
                </a:solidFill>
                <a:latin typeface="Montserrat" panose="02000505000000020004" pitchFamily="2" charset="77"/>
              </a:rPr>
              <a:t>(CI </a:t>
            </a:r>
            <a:r>
              <a:rPr lang="it-IT" sz="1400" err="1">
                <a:solidFill>
                  <a:srgbClr val="4F000B"/>
                </a:solidFill>
                <a:latin typeface="Montserrat" panose="02000505000000020004" pitchFamily="2" charset="77"/>
              </a:rPr>
              <a:t>omitted</a:t>
            </a:r>
            <a:r>
              <a:rPr lang="it-IT" sz="1400">
                <a:solidFill>
                  <a:srgbClr val="4F000B"/>
                </a:solidFill>
                <a:latin typeface="Montserrat" panose="02000505000000020004" pitchFamily="2" charset="77"/>
              </a:rPr>
              <a:t> due to non-</a:t>
            </a:r>
            <a:r>
              <a:rPr lang="it-IT" sz="1400" err="1">
                <a:solidFill>
                  <a:srgbClr val="4F000B"/>
                </a:solidFill>
                <a:latin typeface="Montserrat" panose="02000505000000020004" pitchFamily="2" charset="77"/>
              </a:rPr>
              <a:t>normal</a:t>
            </a:r>
            <a:r>
              <a:rPr lang="it-IT" sz="1400">
                <a:solidFill>
                  <a:srgbClr val="4F000B"/>
                </a:solidFill>
                <a:latin typeface="Montserrat" panose="02000505000000020004" pitchFamily="2" charset="77"/>
              </a:rPr>
              <a:t> </a:t>
            </a:r>
            <a:r>
              <a:rPr lang="it-IT" sz="1400" err="1">
                <a:solidFill>
                  <a:srgbClr val="4F000B"/>
                </a:solidFill>
                <a:latin typeface="Montserrat" panose="02000505000000020004" pitchFamily="2" charset="77"/>
              </a:rPr>
              <a:t>distribution</a:t>
            </a:r>
            <a:r>
              <a:rPr lang="it-IT" sz="1400">
                <a:solidFill>
                  <a:srgbClr val="4F000B"/>
                </a:solidFill>
                <a:latin typeface="Montserrat" panose="02000505000000020004" pitchFamily="2" charset="77"/>
              </a:rPr>
              <a:t>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F7685563-BD08-754C-BE8C-CF1C6704355C}"/>
              </a:ext>
            </a:extLst>
          </p:cNvPr>
          <p:cNvGrpSpPr/>
          <p:nvPr/>
        </p:nvGrpSpPr>
        <p:grpSpPr>
          <a:xfrm>
            <a:off x="56464" y="1162563"/>
            <a:ext cx="11535801" cy="5449249"/>
            <a:chOff x="-97038" y="1020030"/>
            <a:chExt cx="11526658" cy="5442782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B90BE770-C7FC-862D-4CEF-6DC26EB21070}"/>
                </a:ext>
              </a:extLst>
            </p:cNvPr>
            <p:cNvSpPr txBox="1"/>
            <p:nvPr/>
          </p:nvSpPr>
          <p:spPr>
            <a:xfrm>
              <a:off x="4548882" y="6139647"/>
              <a:ext cx="45650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500">
                  <a:solidFill>
                    <a:srgbClr val="4F000B"/>
                  </a:solidFill>
                  <a:latin typeface="Montserrat" panose="02000505000000020004" pitchFamily="2" charset="77"/>
                </a:rPr>
                <a:t>#Threads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9DE499C-EBD6-2860-326D-2C6502632A16}"/>
                </a:ext>
              </a:extLst>
            </p:cNvPr>
            <p:cNvSpPr txBox="1"/>
            <p:nvPr/>
          </p:nvSpPr>
          <p:spPr>
            <a:xfrm>
              <a:off x="-97038" y="3003008"/>
              <a:ext cx="1905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500">
                  <a:solidFill>
                    <a:srgbClr val="4F000B"/>
                  </a:solidFill>
                  <a:latin typeface="Montserrat" panose="02000505000000020004" pitchFamily="2" charset="77"/>
                </a:rPr>
                <a:t>Cumulative Speed-Up</a:t>
              </a:r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553D105F-E4F5-3DC2-C81A-6B9B66A1C4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90" b="5280"/>
            <a:stretch/>
          </p:blipFill>
          <p:spPr>
            <a:xfrm>
              <a:off x="1500664" y="1020030"/>
              <a:ext cx="9928956" cy="5114085"/>
            </a:xfrm>
            <a:prstGeom prst="rect">
              <a:avLst/>
            </a:prstGeom>
          </p:spPr>
        </p:pic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5E4B455B-E76D-2C43-B7F8-FDE4C4EDD9F7}"/>
                </a:ext>
              </a:extLst>
            </p:cNvPr>
            <p:cNvSpPr/>
            <p:nvPr/>
          </p:nvSpPr>
          <p:spPr>
            <a:xfrm>
              <a:off x="8468577" y="5913319"/>
              <a:ext cx="259443" cy="223332"/>
            </a:xfrm>
            <a:prstGeom prst="roundRect">
              <a:avLst/>
            </a:prstGeom>
            <a:noFill/>
            <a:ln w="28575">
              <a:solidFill>
                <a:srgbClr val="FF9B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D6F681C-3A9B-5513-692C-1418CC4EC2F2}"/>
              </a:ext>
            </a:extLst>
          </p:cNvPr>
          <p:cNvSpPr txBox="1"/>
          <p:nvPr/>
        </p:nvSpPr>
        <p:spPr>
          <a:xfrm>
            <a:off x="6451612" y="759511"/>
            <a:ext cx="447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rgbClr val="4F000B"/>
                </a:solidFill>
                <a:latin typeface="Montserrat" panose="02000505000000020004" pitchFamily="2" charset="77"/>
              </a:rPr>
              <a:t>(</a:t>
            </a:r>
            <a:r>
              <a:rPr lang="it-IT" sz="1200" b="1">
                <a:solidFill>
                  <a:srgbClr val="4F000B"/>
                </a:solidFill>
                <a:latin typeface="Montserrat" panose="02000505000000020004" pitchFamily="2" charset="77"/>
              </a:rPr>
              <a:t>14</a:t>
            </a:r>
            <a:r>
              <a:rPr lang="it-IT" sz="1200">
                <a:solidFill>
                  <a:srgbClr val="4F000B"/>
                </a:solidFill>
                <a:latin typeface="Montserrat" panose="02000505000000020004" pitchFamily="2" charset="77"/>
              </a:rPr>
              <a:t> DIGITS)</a:t>
            </a:r>
            <a:endParaRPr lang="it-IT" sz="140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906686B-BA35-FDBA-4B64-75BF5DA3322A}"/>
              </a:ext>
            </a:extLst>
          </p:cNvPr>
          <p:cNvSpPr txBox="1"/>
          <p:nvPr/>
        </p:nvSpPr>
        <p:spPr>
          <a:xfrm>
            <a:off x="201145" y="638677"/>
            <a:ext cx="3090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4F000B"/>
                </a:solidFill>
                <a:latin typeface="Montserrat" panose="02000505000000020004" pitchFamily="2" charset="77"/>
              </a:rPr>
              <a:t>FIRST</a:t>
            </a:r>
            <a:r>
              <a:rPr lang="it-IT" sz="1600">
                <a:solidFill>
                  <a:srgbClr val="4F000B"/>
                </a:solidFill>
                <a:latin typeface="Montserrat" panose="02000505000000020004" pitchFamily="2" charset="77"/>
              </a:rPr>
              <a:t> VERSION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3178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178D0D4-4370-8E66-819F-A4E5A59919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F66B60-FE33-F240-81AB-5CBC8B61664F}"/>
              </a:ext>
            </a:extLst>
          </p:cNvPr>
          <p:cNvSpPr txBox="1"/>
          <p:nvPr/>
        </p:nvSpPr>
        <p:spPr>
          <a:xfrm>
            <a:off x="6108267" y="418786"/>
            <a:ext cx="607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Montserrat" pitchFamily="2" charset="77"/>
              </a:rPr>
              <a:t> TOP </a:t>
            </a:r>
            <a:r>
              <a:rPr lang="en-US" sz="3600" b="1">
                <a:solidFill>
                  <a:schemeClr val="bg1"/>
                </a:solidFill>
                <a:latin typeface="Montserrat" pitchFamily="2" charset="77"/>
              </a:rPr>
              <a:t>HOTSPOTS</a:t>
            </a:r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463F271E-951D-85BA-977B-51518D59FB7C}"/>
              </a:ext>
            </a:extLst>
          </p:cNvPr>
          <p:cNvGrpSpPr/>
          <p:nvPr/>
        </p:nvGrpSpPr>
        <p:grpSpPr>
          <a:xfrm>
            <a:off x="1794842" y="156900"/>
            <a:ext cx="2467342" cy="1323135"/>
            <a:chOff x="3461001" y="381920"/>
            <a:chExt cx="2467342" cy="1323135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DF728DB-160E-3318-BBFF-A6D725469FFF}"/>
                </a:ext>
              </a:extLst>
            </p:cNvPr>
            <p:cNvSpPr txBox="1"/>
            <p:nvPr/>
          </p:nvSpPr>
          <p:spPr>
            <a:xfrm>
              <a:off x="3461001" y="381920"/>
              <a:ext cx="2467342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>
                  <a:solidFill>
                    <a:srgbClr val="4F000B"/>
                  </a:solidFill>
                  <a:latin typeface="Montserrat" panose="02000505000000020004" pitchFamily="2" charset="77"/>
                </a:rPr>
                <a:t>EFFECTIVE</a:t>
              </a:r>
              <a:endParaRPr lang="en-US" sz="2300" b="1">
                <a:solidFill>
                  <a:srgbClr val="4F000B"/>
                </a:solidFill>
                <a:latin typeface="Montserrat" pitchFamily="2" charset="77"/>
              </a:endParaRP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C1897E1C-5D4F-E404-DACF-C758B75CC6E9}"/>
                </a:ext>
              </a:extLst>
            </p:cNvPr>
            <p:cNvSpPr txBox="1"/>
            <p:nvPr/>
          </p:nvSpPr>
          <p:spPr>
            <a:xfrm>
              <a:off x="3566601" y="556750"/>
              <a:ext cx="22384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>
                  <a:solidFill>
                    <a:srgbClr val="4F000B"/>
                  </a:solidFill>
                  <a:latin typeface="Montserrat" panose="02000505000000020004" pitchFamily="2" charset="77"/>
                </a:rPr>
                <a:t>CPU</a:t>
              </a:r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5095AD5F-3AE0-21DA-E753-D25EC4C3A551}"/>
                </a:ext>
              </a:extLst>
            </p:cNvPr>
            <p:cNvSpPr txBox="1"/>
            <p:nvPr/>
          </p:nvSpPr>
          <p:spPr>
            <a:xfrm>
              <a:off x="3591134" y="1304945"/>
              <a:ext cx="2189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4F000B"/>
                  </a:solidFill>
                  <a:latin typeface="Montserrat" panose="02000505000000020004" pitchFamily="2" charset="77"/>
                </a:rPr>
                <a:t>UTILIZATION</a:t>
              </a:r>
            </a:p>
          </p:txBody>
        </p:sp>
      </p:grpSp>
      <p:graphicFrame>
        <p:nvGraphicFramePr>
          <p:cNvPr id="42" name="Grafico 41">
            <a:extLst>
              <a:ext uri="{FF2B5EF4-FFF2-40B4-BE49-F238E27FC236}">
                <a16:creationId xmlns:a16="http://schemas.microsoft.com/office/drawing/2014/main" id="{909C56FF-007F-EA45-9687-653927E94885}"/>
              </a:ext>
            </a:extLst>
          </p:cNvPr>
          <p:cNvGraphicFramePr>
            <a:graphicFrameLocks/>
          </p:cNvGraphicFramePr>
          <p:nvPr/>
        </p:nvGraphicFramePr>
        <p:xfrm>
          <a:off x="96425" y="2057663"/>
          <a:ext cx="5864177" cy="3902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CB007927-FB8A-8643-903B-EAD253581192}"/>
              </a:ext>
            </a:extLst>
          </p:cNvPr>
          <p:cNvSpPr txBox="1"/>
          <p:nvPr/>
        </p:nvSpPr>
        <p:spPr>
          <a:xfrm>
            <a:off x="745981" y="5959812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Logical Cores simultaneously utilized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0BCAE01-D070-A549-A0E8-7A352513E3A4}"/>
              </a:ext>
            </a:extLst>
          </p:cNvPr>
          <p:cNvSpPr txBox="1"/>
          <p:nvPr/>
        </p:nvSpPr>
        <p:spPr>
          <a:xfrm>
            <a:off x="-9525" y="1506780"/>
            <a:ext cx="1312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Execution Time </a:t>
            </a:r>
            <a:r>
              <a:rPr lang="it-IT" sz="1500" b="1">
                <a:solidFill>
                  <a:srgbClr val="4F000B"/>
                </a:solidFill>
                <a:latin typeface="Montserrat" panose="02000505000000020004" pitchFamily="2" charset="77"/>
              </a:rPr>
              <a:t>[s]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224DF0C5-D8D0-75CE-FBB2-79D54D1D4D32}"/>
              </a:ext>
            </a:extLst>
          </p:cNvPr>
          <p:cNvGrpSpPr/>
          <p:nvPr/>
        </p:nvGrpSpPr>
        <p:grpSpPr>
          <a:xfrm>
            <a:off x="6428367" y="1709790"/>
            <a:ext cx="2598371" cy="1033300"/>
            <a:chOff x="6301608" y="1065380"/>
            <a:chExt cx="2598371" cy="1033300"/>
          </a:xfrm>
        </p:grpSpPr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E9726D64-5CFA-124C-97BC-768B7D1A7731}"/>
                </a:ext>
              </a:extLst>
            </p:cNvPr>
            <p:cNvSpPr txBox="1"/>
            <p:nvPr/>
          </p:nvSpPr>
          <p:spPr>
            <a:xfrm>
              <a:off x="6384708" y="1760126"/>
              <a:ext cx="2515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Montserrat" panose="00000500000000000000" pitchFamily="2" charset="0"/>
                </a:rPr>
                <a:t>EXECUTION TIME</a:t>
              </a:r>
              <a:endParaRPr lang="it-IT" sz="140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9F7E8BDA-C1BD-8845-9D92-12758513EAEC}"/>
                </a:ext>
              </a:extLst>
            </p:cNvPr>
            <p:cNvSpPr txBox="1"/>
            <p:nvPr/>
          </p:nvSpPr>
          <p:spPr>
            <a:xfrm>
              <a:off x="6301608" y="1065380"/>
              <a:ext cx="1998241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4400">
                  <a:solidFill>
                    <a:schemeClr val="bg1"/>
                  </a:solidFill>
                  <a:latin typeface="Montserrat" pitchFamily="2" charset="77"/>
                </a:rPr>
                <a:t>0.588</a:t>
              </a:r>
              <a:r>
                <a:rPr lang="en-US" sz="3200">
                  <a:solidFill>
                    <a:schemeClr val="bg1"/>
                  </a:solidFill>
                  <a:latin typeface="Montserrat" pitchFamily="2" charset="77"/>
                </a:rPr>
                <a:t>s</a:t>
              </a:r>
              <a:endParaRPr lang="it-IT" sz="360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cxnSp>
          <p:nvCxnSpPr>
            <p:cNvPr id="82" name="Connettore 1 25">
              <a:extLst>
                <a:ext uri="{FF2B5EF4-FFF2-40B4-BE49-F238E27FC236}">
                  <a16:creationId xmlns:a16="http://schemas.microsoft.com/office/drawing/2014/main" id="{29DF7E65-B3E8-6444-BBB9-0C4FD18999A0}"/>
                </a:ext>
              </a:extLst>
            </p:cNvPr>
            <p:cNvCxnSpPr>
              <a:cxnSpLocks/>
            </p:cNvCxnSpPr>
            <p:nvPr/>
          </p:nvCxnSpPr>
          <p:spPr>
            <a:xfrm>
              <a:off x="6502707" y="1743839"/>
              <a:ext cx="1745943" cy="0"/>
            </a:xfrm>
            <a:prstGeom prst="line">
              <a:avLst/>
            </a:prstGeom>
            <a:ln w="25400" cap="rnd">
              <a:solidFill>
                <a:srgbClr val="FF9B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DE741F2B-2EDD-AD44-9473-9FA03B5B8646}"/>
              </a:ext>
            </a:extLst>
          </p:cNvPr>
          <p:cNvSpPr/>
          <p:nvPr/>
        </p:nvSpPr>
        <p:spPr>
          <a:xfrm>
            <a:off x="5491577" y="5663344"/>
            <a:ext cx="259443" cy="223332"/>
          </a:xfrm>
          <a:prstGeom prst="roundRect">
            <a:avLst/>
          </a:prstGeom>
          <a:noFill/>
          <a:ln w="28575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5D9BD7AD-BBA1-501B-0B2E-5DEB6FE47BE9}"/>
              </a:ext>
            </a:extLst>
          </p:cNvPr>
          <p:cNvGrpSpPr/>
          <p:nvPr/>
        </p:nvGrpSpPr>
        <p:grpSpPr>
          <a:xfrm>
            <a:off x="9721000" y="1709343"/>
            <a:ext cx="2607896" cy="1041933"/>
            <a:chOff x="6301608" y="1065380"/>
            <a:chExt cx="2607896" cy="1041933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3084EDE-4ED9-C3BC-8BC8-1247AC019E67}"/>
                </a:ext>
              </a:extLst>
            </p:cNvPr>
            <p:cNvSpPr txBox="1"/>
            <p:nvPr/>
          </p:nvSpPr>
          <p:spPr>
            <a:xfrm>
              <a:off x="6394233" y="1768759"/>
              <a:ext cx="2515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Montserrat" panose="00000500000000000000" pitchFamily="2" charset="0"/>
                </a:rPr>
                <a:t>CPU TIME</a:t>
              </a:r>
              <a:endParaRPr lang="it-IT" sz="140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949D19EA-8AF4-77DD-9B42-11F4E2014D12}"/>
                </a:ext>
              </a:extLst>
            </p:cNvPr>
            <p:cNvSpPr txBox="1"/>
            <p:nvPr/>
          </p:nvSpPr>
          <p:spPr>
            <a:xfrm>
              <a:off x="6301608" y="1065380"/>
              <a:ext cx="1998241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4400">
                  <a:solidFill>
                    <a:schemeClr val="bg1"/>
                  </a:solidFill>
                  <a:latin typeface="Montserrat" pitchFamily="2" charset="77"/>
                </a:rPr>
                <a:t>4.829</a:t>
              </a:r>
              <a:r>
                <a:rPr lang="en-US" sz="3200">
                  <a:solidFill>
                    <a:schemeClr val="bg1"/>
                  </a:solidFill>
                  <a:latin typeface="Montserrat" pitchFamily="2" charset="77"/>
                </a:rPr>
                <a:t>s</a:t>
              </a:r>
              <a:endParaRPr lang="it-IT" sz="360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cxnSp>
          <p:nvCxnSpPr>
            <p:cNvPr id="11" name="Connettore 1 25">
              <a:extLst>
                <a:ext uri="{FF2B5EF4-FFF2-40B4-BE49-F238E27FC236}">
                  <a16:creationId xmlns:a16="http://schemas.microsoft.com/office/drawing/2014/main" id="{5FC2E53A-4D96-E605-B029-88C956CF635E}"/>
                </a:ext>
              </a:extLst>
            </p:cNvPr>
            <p:cNvCxnSpPr>
              <a:cxnSpLocks/>
            </p:cNvCxnSpPr>
            <p:nvPr/>
          </p:nvCxnSpPr>
          <p:spPr>
            <a:xfrm>
              <a:off x="6502707" y="1743839"/>
              <a:ext cx="1745943" cy="0"/>
            </a:xfrm>
            <a:prstGeom prst="line">
              <a:avLst/>
            </a:prstGeom>
            <a:ln w="25400" cap="rnd">
              <a:solidFill>
                <a:srgbClr val="FF9B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7AF23B80-0090-2347-1BFC-F888A35CFD4A}"/>
              </a:ext>
            </a:extLst>
          </p:cNvPr>
          <p:cNvGrpSpPr/>
          <p:nvPr/>
        </p:nvGrpSpPr>
        <p:grpSpPr>
          <a:xfrm>
            <a:off x="6428367" y="2841377"/>
            <a:ext cx="2607896" cy="1041933"/>
            <a:chOff x="6301608" y="1065380"/>
            <a:chExt cx="2607896" cy="1041933"/>
          </a:xfrm>
        </p:grpSpPr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80F1D6C0-E928-CD37-7D34-7CA023DBC156}"/>
                </a:ext>
              </a:extLst>
            </p:cNvPr>
            <p:cNvSpPr txBox="1"/>
            <p:nvPr/>
          </p:nvSpPr>
          <p:spPr>
            <a:xfrm>
              <a:off x="6394233" y="1768759"/>
              <a:ext cx="2515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Montserrat" panose="00000500000000000000" pitchFamily="2" charset="0"/>
                </a:rPr>
                <a:t>PAUSED TIME</a:t>
              </a:r>
              <a:endParaRPr lang="it-IT" sz="140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ABFD448-BCD7-D46A-3A10-FF068F69E88D}"/>
                </a:ext>
              </a:extLst>
            </p:cNvPr>
            <p:cNvSpPr txBox="1"/>
            <p:nvPr/>
          </p:nvSpPr>
          <p:spPr>
            <a:xfrm>
              <a:off x="6301608" y="1065380"/>
              <a:ext cx="834829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4400">
                  <a:solidFill>
                    <a:schemeClr val="bg1"/>
                  </a:solidFill>
                  <a:latin typeface="Montserrat" pitchFamily="2" charset="77"/>
                </a:rPr>
                <a:t>0</a:t>
              </a:r>
              <a:r>
                <a:rPr lang="en-US" sz="3200">
                  <a:solidFill>
                    <a:schemeClr val="bg1"/>
                  </a:solidFill>
                  <a:latin typeface="Montserrat" pitchFamily="2" charset="77"/>
                </a:rPr>
                <a:t>s</a:t>
              </a:r>
              <a:endParaRPr lang="it-IT" sz="360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cxnSp>
          <p:nvCxnSpPr>
            <p:cNvPr id="20" name="Connettore 1 25">
              <a:extLst>
                <a:ext uri="{FF2B5EF4-FFF2-40B4-BE49-F238E27FC236}">
                  <a16:creationId xmlns:a16="http://schemas.microsoft.com/office/drawing/2014/main" id="{81E4A4A8-AB86-ADA1-9B48-57286617E772}"/>
                </a:ext>
              </a:extLst>
            </p:cNvPr>
            <p:cNvCxnSpPr>
              <a:cxnSpLocks/>
            </p:cNvCxnSpPr>
            <p:nvPr/>
          </p:nvCxnSpPr>
          <p:spPr>
            <a:xfrm>
              <a:off x="6502707" y="1743839"/>
              <a:ext cx="1397493" cy="0"/>
            </a:xfrm>
            <a:prstGeom prst="line">
              <a:avLst/>
            </a:prstGeom>
            <a:ln w="25400" cap="rnd">
              <a:solidFill>
                <a:srgbClr val="FF9B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133C03BC-1F40-BC4A-77DA-A536FA253515}"/>
              </a:ext>
            </a:extLst>
          </p:cNvPr>
          <p:cNvGrpSpPr/>
          <p:nvPr/>
        </p:nvGrpSpPr>
        <p:grpSpPr>
          <a:xfrm>
            <a:off x="8438936" y="2831009"/>
            <a:ext cx="4472224" cy="1048540"/>
            <a:chOff x="6346608" y="1050140"/>
            <a:chExt cx="4472224" cy="1048540"/>
          </a:xfrm>
        </p:grpSpPr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954A4909-C74F-9F5C-CBAF-324A06FA9305}"/>
                </a:ext>
              </a:extLst>
            </p:cNvPr>
            <p:cNvSpPr txBox="1"/>
            <p:nvPr/>
          </p:nvSpPr>
          <p:spPr>
            <a:xfrm>
              <a:off x="6384708" y="1760126"/>
              <a:ext cx="33628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Montserrat" panose="00000500000000000000" pitchFamily="2" charset="0"/>
                </a:rPr>
                <a:t>THREAD OVERSUBSCRIPTION</a:t>
              </a:r>
              <a:endParaRPr lang="it-IT" sz="140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FF1B8D7B-7D82-A8C2-8A25-E9149EB2D374}"/>
                </a:ext>
              </a:extLst>
            </p:cNvPr>
            <p:cNvSpPr txBox="1"/>
            <p:nvPr/>
          </p:nvSpPr>
          <p:spPr>
            <a:xfrm>
              <a:off x="6346608" y="1050140"/>
              <a:ext cx="4472224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>
                  <a:solidFill>
                    <a:schemeClr val="bg1"/>
                  </a:solidFill>
                  <a:latin typeface="Montserrat" pitchFamily="2" charset="77"/>
                </a:rPr>
                <a:t>0</a:t>
              </a:r>
              <a:r>
                <a:rPr lang="en-US" sz="3200">
                  <a:solidFill>
                    <a:schemeClr val="bg1"/>
                  </a:solidFill>
                  <a:latin typeface="Montserrat" pitchFamily="2" charset="77"/>
                </a:rPr>
                <a:t>s  </a:t>
              </a:r>
              <a:r>
                <a:rPr lang="en-US" sz="2000">
                  <a:solidFill>
                    <a:schemeClr val="bg1"/>
                  </a:solidFill>
                  <a:latin typeface="Montserrat" pitchFamily="2" charset="77"/>
                </a:rPr>
                <a:t>(0.0% of CPU Time)</a:t>
              </a:r>
              <a:endParaRPr lang="it-IT" sz="200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cxnSp>
          <p:nvCxnSpPr>
            <p:cNvPr id="50" name="Connettore 1 25">
              <a:extLst>
                <a:ext uri="{FF2B5EF4-FFF2-40B4-BE49-F238E27FC236}">
                  <a16:creationId xmlns:a16="http://schemas.microsoft.com/office/drawing/2014/main" id="{395638B1-78C4-06C1-00D9-D87DE5A3AF1A}"/>
                </a:ext>
              </a:extLst>
            </p:cNvPr>
            <p:cNvCxnSpPr>
              <a:cxnSpLocks/>
            </p:cNvCxnSpPr>
            <p:nvPr/>
          </p:nvCxnSpPr>
          <p:spPr>
            <a:xfrm>
              <a:off x="6472227" y="1743839"/>
              <a:ext cx="3154513" cy="0"/>
            </a:xfrm>
            <a:prstGeom prst="line">
              <a:avLst/>
            </a:prstGeom>
            <a:ln w="25400" cap="rnd">
              <a:solidFill>
                <a:srgbClr val="FF9B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3237A574-E6C3-FB7B-6077-AD3C30EF23AA}"/>
              </a:ext>
            </a:extLst>
          </p:cNvPr>
          <p:cNvSpPr txBox="1"/>
          <p:nvPr/>
        </p:nvSpPr>
        <p:spPr>
          <a:xfrm>
            <a:off x="8203576" y="1047529"/>
            <a:ext cx="1880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>
                <a:solidFill>
                  <a:schemeClr val="bg1"/>
                </a:solidFill>
                <a:latin typeface="Montserrat" panose="02000505000000020004" pitchFamily="2" charset="77"/>
              </a:rPr>
              <a:t>#THREADS : </a:t>
            </a:r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12</a:t>
            </a:r>
          </a:p>
        </p:txBody>
      </p:sp>
      <p:graphicFrame>
        <p:nvGraphicFramePr>
          <p:cNvPr id="55" name="Tabella 54">
            <a:extLst>
              <a:ext uri="{FF2B5EF4-FFF2-40B4-BE49-F238E27FC236}">
                <a16:creationId xmlns:a16="http://schemas.microsoft.com/office/drawing/2014/main" id="{E50F7405-5CC1-2104-0CF6-56DEEE215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98530"/>
              </p:ext>
            </p:extLst>
          </p:nvPr>
        </p:nvGraphicFramePr>
        <p:xfrm>
          <a:off x="6610158" y="4448451"/>
          <a:ext cx="5108909" cy="1692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267750">
                  <a:extLst>
                    <a:ext uri="{9D8B030D-6E8A-4147-A177-3AD203B41FA5}">
                      <a16:colId xmlns:a16="http://schemas.microsoft.com/office/drawing/2014/main" val="1268879334"/>
                    </a:ext>
                  </a:extLst>
                </a:gridCol>
                <a:gridCol w="1290753">
                  <a:extLst>
                    <a:ext uri="{9D8B030D-6E8A-4147-A177-3AD203B41FA5}">
                      <a16:colId xmlns:a16="http://schemas.microsoft.com/office/drawing/2014/main" val="2676142984"/>
                    </a:ext>
                  </a:extLst>
                </a:gridCol>
                <a:gridCol w="1550406">
                  <a:extLst>
                    <a:ext uri="{9D8B030D-6E8A-4147-A177-3AD203B41FA5}">
                      <a16:colId xmlns:a16="http://schemas.microsoft.com/office/drawing/2014/main" val="2528940259"/>
                    </a:ext>
                  </a:extLst>
                </a:gridCol>
              </a:tblGrid>
              <a:tr h="423000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Function</a:t>
                      </a:r>
                      <a:endParaRPr lang="it-IT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kern="1200">
                          <a:solidFill>
                            <a:schemeClr val="bg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CPU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kern="1200">
                          <a:solidFill>
                            <a:schemeClr val="bg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% CPU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2363"/>
                  </a:ext>
                </a:extLst>
              </a:tr>
              <a:tr h="423000">
                <a:tc>
                  <a:txBody>
                    <a:bodyPr/>
                    <a:lstStyle/>
                    <a:p>
                      <a:r>
                        <a:rPr lang="it-IT" sz="1600" b="0" kern="1200">
                          <a:solidFill>
                            <a:schemeClr val="bg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isPrime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  <a:latin typeface="Montserrat" panose="02000505000000020004" pitchFamily="2" charset="77"/>
                        </a:rPr>
                        <a:t>4.808s</a:t>
                      </a:r>
                      <a:endParaRPr lang="it-IT" sz="1600" b="0" kern="1200">
                        <a:solidFill>
                          <a:schemeClr val="bg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Montserrat" panose="02000505000000020004" pitchFamily="2" charset="77"/>
                        </a:rPr>
                        <a:t>99.6%</a:t>
                      </a:r>
                      <a:endParaRPr lang="it-IT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333797"/>
                  </a:ext>
                </a:extLst>
              </a:tr>
              <a:tr h="42300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latin typeface="Montserrat" panose="02000505000000020004" pitchFamily="2" charset="77"/>
                        </a:rPr>
                        <a:t>findPrimesInRange</a:t>
                      </a:r>
                      <a:endParaRPr lang="it-IT" sz="1600" b="0" kern="1200">
                        <a:solidFill>
                          <a:schemeClr val="bg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  <a:latin typeface="Montserrat" panose="02000505000000020004" pitchFamily="2" charset="77"/>
                        </a:rPr>
                        <a:t>0.013s</a:t>
                      </a:r>
                      <a:endParaRPr lang="it-IT" sz="1600" b="0" kern="1200">
                        <a:solidFill>
                          <a:schemeClr val="bg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Montserrat" panose="02000505000000020004" pitchFamily="2" charset="77"/>
                        </a:rPr>
                        <a:t>0.3%</a:t>
                      </a:r>
                      <a:endParaRPr lang="it-IT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6822"/>
                  </a:ext>
                </a:extLst>
              </a:tr>
              <a:tr h="42300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latin typeface="Montserrat" panose="02000505000000020004" pitchFamily="2" charset="77"/>
                        </a:rPr>
                        <a:t>others</a:t>
                      </a:r>
                      <a:endParaRPr lang="it-IT" sz="1600" b="0" kern="1200">
                        <a:solidFill>
                          <a:schemeClr val="bg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Montserrat" panose="02000505000000020004" pitchFamily="2" charset="77"/>
                        </a:rPr>
                        <a:t>0.008s</a:t>
                      </a:r>
                      <a:endParaRPr lang="it-IT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Montserrat" panose="02000505000000020004" pitchFamily="2" charset="77"/>
                        </a:rPr>
                        <a:t>0.2%</a:t>
                      </a:r>
                      <a:endParaRPr lang="it-IT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00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38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24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178D0D4-4370-8E66-819F-A4E5A5991904}"/>
              </a:ext>
            </a:extLst>
          </p:cNvPr>
          <p:cNvSpPr>
            <a:spLocks/>
          </p:cNvSpPr>
          <p:nvPr/>
        </p:nvSpPr>
        <p:spPr>
          <a:xfrm>
            <a:off x="8315326" y="0"/>
            <a:ext cx="3876673" cy="685800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54A4C03B-8D64-E94F-9686-000FE44C462F}"/>
              </a:ext>
            </a:extLst>
          </p:cNvPr>
          <p:cNvGrpSpPr/>
          <p:nvPr/>
        </p:nvGrpSpPr>
        <p:grpSpPr>
          <a:xfrm>
            <a:off x="540682" y="1966705"/>
            <a:ext cx="11270321" cy="3570623"/>
            <a:chOff x="574385" y="479270"/>
            <a:chExt cx="11270321" cy="3570623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976D8BBD-7E6A-C251-ED71-D189D39F3448}"/>
                </a:ext>
              </a:extLst>
            </p:cNvPr>
            <p:cNvSpPr txBox="1"/>
            <p:nvPr/>
          </p:nvSpPr>
          <p:spPr>
            <a:xfrm>
              <a:off x="1184831" y="1504122"/>
              <a:ext cx="844202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>
                  <a:solidFill>
                    <a:srgbClr val="4F000B"/>
                  </a:solidFill>
                  <a:latin typeface="Courier" pitchFamily="2" charset="0"/>
                </a:rPr>
                <a:t>for(unsigned long long i = 2; i * i &lt;= n; ++i) {</a:t>
              </a:r>
            </a:p>
            <a:p>
              <a:r>
                <a:rPr lang="it-IT">
                  <a:solidFill>
                    <a:srgbClr val="4F000B"/>
                  </a:solidFill>
                  <a:latin typeface="Courier" pitchFamily="2" charset="0"/>
                </a:rPr>
                <a:t>	if(n % i == 0) {</a:t>
              </a:r>
            </a:p>
            <a:p>
              <a:r>
                <a:rPr lang="it-IT">
                  <a:solidFill>
                    <a:srgbClr val="4F000B"/>
                  </a:solidFill>
                  <a:latin typeface="Courier" pitchFamily="2" charset="0"/>
                </a:rPr>
                <a:t>		is_prime = false;</a:t>
              </a:r>
            </a:p>
            <a:p>
              <a:r>
                <a:rPr lang="it-IT">
                  <a:solidFill>
                    <a:srgbClr val="4F000B"/>
                  </a:solidFill>
                  <a:latin typeface="Courier" pitchFamily="2" charset="0"/>
                </a:rPr>
                <a:t>		break;</a:t>
              </a:r>
            </a:p>
            <a:p>
              <a:r>
                <a:rPr lang="it-IT">
                  <a:solidFill>
                    <a:srgbClr val="4F000B"/>
                  </a:solidFill>
                  <a:latin typeface="Courier" pitchFamily="2" charset="0"/>
                </a:rPr>
                <a:t>	}</a:t>
              </a:r>
            </a:p>
            <a:p>
              <a:r>
                <a:rPr lang="it-IT">
                  <a:solidFill>
                    <a:srgbClr val="4F000B"/>
                  </a:solidFill>
                  <a:latin typeface="Courier" pitchFamily="2" charset="0"/>
                </a:rPr>
                <a:t>}</a:t>
              </a:r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A6EFCBE-6CC1-5147-A05D-5BF156CBEBBC}"/>
                </a:ext>
              </a:extLst>
            </p:cNvPr>
            <p:cNvSpPr txBox="1"/>
            <p:nvPr/>
          </p:nvSpPr>
          <p:spPr>
            <a:xfrm>
              <a:off x="574385" y="479270"/>
              <a:ext cx="84420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>
                  <a:solidFill>
                    <a:srgbClr val="4F000B"/>
                  </a:solidFill>
                  <a:latin typeface="Courier" pitchFamily="2" charset="0"/>
                </a:rPr>
                <a:t>bool </a:t>
              </a:r>
              <a:r>
                <a:rPr lang="it-IT" b="1">
                  <a:solidFill>
                    <a:srgbClr val="4F000B"/>
                  </a:solidFill>
                  <a:latin typeface="Courier" pitchFamily="2" charset="0"/>
                </a:rPr>
                <a:t>isPrime</a:t>
              </a:r>
              <a:r>
                <a:rPr lang="it-IT">
                  <a:solidFill>
                    <a:srgbClr val="4F000B"/>
                  </a:solidFill>
                  <a:latin typeface="Courier" pitchFamily="2" charset="0"/>
                </a:rPr>
                <a:t>(unsigned long long n) {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C7A1E680-359F-204E-A251-94E21A72DC8E}"/>
                </a:ext>
              </a:extLst>
            </p:cNvPr>
            <p:cNvSpPr txBox="1"/>
            <p:nvPr/>
          </p:nvSpPr>
          <p:spPr>
            <a:xfrm>
              <a:off x="574385" y="36805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>
                  <a:solidFill>
                    <a:srgbClr val="4F000B"/>
                  </a:solidFill>
                  <a:latin typeface="Courier" pitchFamily="2" charset="0"/>
                </a:rPr>
                <a:t>}</a:t>
              </a:r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946F4E1B-1852-A345-AB0D-404F5F0F1208}"/>
                </a:ext>
              </a:extLst>
            </p:cNvPr>
            <p:cNvSpPr txBox="1"/>
            <p:nvPr/>
          </p:nvSpPr>
          <p:spPr>
            <a:xfrm>
              <a:off x="1184831" y="98418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>
                  <a:solidFill>
                    <a:srgbClr val="4F000B"/>
                  </a:solidFill>
                  <a:latin typeface="Courier" pitchFamily="2" charset="0"/>
                </a:rPr>
                <a:t>…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897E2066-27A0-8C44-848A-987D515F7AFD}"/>
                </a:ext>
              </a:extLst>
            </p:cNvPr>
            <p:cNvSpPr txBox="1"/>
            <p:nvPr/>
          </p:nvSpPr>
          <p:spPr>
            <a:xfrm>
              <a:off x="1184831" y="3317534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>
                  <a:solidFill>
                    <a:srgbClr val="4F000B"/>
                  </a:solidFill>
                  <a:latin typeface="Courier" pitchFamily="2" charset="0"/>
                </a:rPr>
                <a:t>…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F8650038-DA58-E342-AC0A-FF680F8AC4DF}"/>
                </a:ext>
              </a:extLst>
            </p:cNvPr>
            <p:cNvSpPr txBox="1"/>
            <p:nvPr/>
          </p:nvSpPr>
          <p:spPr>
            <a:xfrm>
              <a:off x="9016409" y="1782301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>
                  <a:solidFill>
                    <a:schemeClr val="bg1"/>
                  </a:solidFill>
                  <a:latin typeface="Montserrat Medium" pitchFamily="2" charset="77"/>
                </a:rPr>
                <a:t>92,8%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3FC9FE4-135A-9542-B689-AB362809A264}"/>
                </a:ext>
              </a:extLst>
            </p:cNvPr>
            <p:cNvSpPr txBox="1"/>
            <p:nvPr/>
          </p:nvSpPr>
          <p:spPr>
            <a:xfrm>
              <a:off x="10630900" y="178230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>
                  <a:solidFill>
                    <a:schemeClr val="bg1"/>
                  </a:solidFill>
                  <a:latin typeface="Montserrat Medium" pitchFamily="2" charset="77"/>
                </a:rPr>
                <a:t>4,483s</a:t>
              </a:r>
            </a:p>
          </p:txBody>
        </p:sp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F800FA7C-7514-4549-B74F-D62B4182A389}"/>
                </a:ext>
              </a:extLst>
            </p:cNvPr>
            <p:cNvSpPr/>
            <p:nvPr/>
          </p:nvSpPr>
          <p:spPr>
            <a:xfrm rot="5400000">
              <a:off x="6107481" y="-3624210"/>
              <a:ext cx="292096" cy="11182354"/>
            </a:xfrm>
            <a:prstGeom prst="roundRect">
              <a:avLst/>
            </a:prstGeom>
            <a:solidFill>
              <a:srgbClr val="FF9B54">
                <a:alpha val="5000"/>
              </a:srgbClr>
            </a:solidFill>
            <a:ln w="25400">
              <a:solidFill>
                <a:srgbClr val="FF9B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14CE69D-C6DC-C444-BD56-87DD922344E2}"/>
              </a:ext>
            </a:extLst>
          </p:cNvPr>
          <p:cNvSpPr txBox="1"/>
          <p:nvPr/>
        </p:nvSpPr>
        <p:spPr>
          <a:xfrm>
            <a:off x="8841641" y="285658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  <a:latin typeface="Montserrat" pitchFamily="2" charset="77"/>
              </a:rPr>
              <a:t>Total (%)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EEF6C9A-8915-4747-B031-D031B38052EE}"/>
              </a:ext>
            </a:extLst>
          </p:cNvPr>
          <p:cNvSpPr txBox="1"/>
          <p:nvPr/>
        </p:nvSpPr>
        <p:spPr>
          <a:xfrm>
            <a:off x="10615135" y="2856589"/>
            <a:ext cx="94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  <a:latin typeface="Montserrat" pitchFamily="2" charset="77"/>
              </a:rPr>
              <a:t>Self (s)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7A4AF5A-4B90-429F-223D-B037AFDB72D3}"/>
              </a:ext>
            </a:extLst>
          </p:cNvPr>
          <p:cNvSpPr txBox="1"/>
          <p:nvPr/>
        </p:nvSpPr>
        <p:spPr>
          <a:xfrm>
            <a:off x="8384105" y="5987020"/>
            <a:ext cx="3739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9B54"/>
                </a:solidFill>
                <a:latin typeface="Montserrat" panose="02000505000000020004" pitchFamily="2" charset="77"/>
              </a:rPr>
              <a:t>HOT</a:t>
            </a:r>
            <a:r>
              <a:rPr lang="en-US" sz="3200">
                <a:solidFill>
                  <a:schemeClr val="bg1"/>
                </a:solidFill>
                <a:latin typeface="Montserrat" panose="02000505000000020004" pitchFamily="2" charset="77"/>
              </a:rPr>
              <a:t>SPOT</a:t>
            </a:r>
            <a:endParaRPr lang="en-US" sz="36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pic>
        <p:nvPicPr>
          <p:cNvPr id="17" name="Elemento grafico 16" descr="Termometro con riempimento a tinta unita">
            <a:extLst>
              <a:ext uri="{FF2B5EF4-FFF2-40B4-BE49-F238E27FC236}">
                <a16:creationId xmlns:a16="http://schemas.microsoft.com/office/drawing/2014/main" id="{BC6EEB1E-0485-1400-54E9-A4CB483D9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4546" y="4131575"/>
            <a:ext cx="1878232" cy="1878232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E1F443CE-2A61-C3F4-163A-88A1BA92EA27}"/>
              </a:ext>
            </a:extLst>
          </p:cNvPr>
          <p:cNvGrpSpPr/>
          <p:nvPr/>
        </p:nvGrpSpPr>
        <p:grpSpPr>
          <a:xfrm>
            <a:off x="8315326" y="768580"/>
            <a:ext cx="3876674" cy="1257128"/>
            <a:chOff x="8246545" y="716566"/>
            <a:chExt cx="3876674" cy="1257128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8511FD38-B021-5940-BD43-4589AE846BB0}"/>
                </a:ext>
              </a:extLst>
            </p:cNvPr>
            <p:cNvSpPr txBox="1"/>
            <p:nvPr/>
          </p:nvSpPr>
          <p:spPr>
            <a:xfrm>
              <a:off x="8246546" y="716566"/>
              <a:ext cx="387667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500" b="1">
                  <a:solidFill>
                    <a:schemeClr val="bg1"/>
                  </a:solidFill>
                  <a:latin typeface="Montserrat" pitchFamily="2" charset="77"/>
                </a:rPr>
                <a:t>CPU</a:t>
              </a:r>
              <a:r>
                <a:rPr lang="it-IT" sz="4400" b="1">
                  <a:solidFill>
                    <a:schemeClr val="bg1"/>
                  </a:solidFill>
                  <a:latin typeface="Montserrat" pitchFamily="2" charset="77"/>
                </a:rPr>
                <a:t> 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71B8D94E-C548-1E0E-16DA-79DC398B0442}"/>
                </a:ext>
              </a:extLst>
            </p:cNvPr>
            <p:cNvSpPr txBox="1"/>
            <p:nvPr/>
          </p:nvSpPr>
          <p:spPr>
            <a:xfrm>
              <a:off x="8246545" y="1265808"/>
              <a:ext cx="38766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000">
                  <a:solidFill>
                    <a:schemeClr val="bg1"/>
                  </a:solidFill>
                  <a:latin typeface="Montserrat" pitchFamily="2" charset="77"/>
                </a:rPr>
                <a:t>TIME</a:t>
              </a:r>
              <a:r>
                <a:rPr lang="it-IT" sz="2800" b="1">
                  <a:solidFill>
                    <a:schemeClr val="bg1"/>
                  </a:solidFill>
                  <a:latin typeface="Montserrat" pitchFamily="2" charset="77"/>
                </a:rPr>
                <a:t> </a:t>
              </a:r>
            </a:p>
          </p:txBody>
        </p: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6FC78929-7350-0393-9AA1-68A77B971C6F}"/>
              </a:ext>
            </a:extLst>
          </p:cNvPr>
          <p:cNvGrpSpPr/>
          <p:nvPr/>
        </p:nvGrpSpPr>
        <p:grpSpPr>
          <a:xfrm>
            <a:off x="540682" y="521562"/>
            <a:ext cx="7927879" cy="852298"/>
            <a:chOff x="540682" y="473937"/>
            <a:chExt cx="7927879" cy="852298"/>
          </a:xfrm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98BACEE1-ACDB-D186-8619-9140A255C0BD}"/>
                </a:ext>
              </a:extLst>
            </p:cNvPr>
            <p:cNvGrpSpPr/>
            <p:nvPr/>
          </p:nvGrpSpPr>
          <p:grpSpPr>
            <a:xfrm>
              <a:off x="540682" y="475356"/>
              <a:ext cx="3212430" cy="850879"/>
              <a:chOff x="437467" y="333189"/>
              <a:chExt cx="3212430" cy="850879"/>
            </a:xfrm>
          </p:grpSpPr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F9931C57-8D9A-EFE3-DB76-B9EF5824920B}"/>
                  </a:ext>
                </a:extLst>
              </p:cNvPr>
              <p:cNvSpPr txBox="1"/>
              <p:nvPr/>
            </p:nvSpPr>
            <p:spPr>
              <a:xfrm>
                <a:off x="440897" y="333189"/>
                <a:ext cx="3209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FUNCTION</a:t>
                </a:r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3F2FCAF-3DEC-D6FC-DFB3-254B2CE927A4}"/>
                  </a:ext>
                </a:extLst>
              </p:cNvPr>
              <p:cNvSpPr txBox="1"/>
              <p:nvPr/>
            </p:nvSpPr>
            <p:spPr>
              <a:xfrm>
                <a:off x="437467" y="783958"/>
                <a:ext cx="3209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err="1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isPrime</a:t>
                </a:r>
                <a:endParaRPr lang="en-US" sz="200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7BD036BA-2C17-3062-BF3C-79AC3C6B537D}"/>
                </a:ext>
              </a:extLst>
            </p:cNvPr>
            <p:cNvGrpSpPr/>
            <p:nvPr/>
          </p:nvGrpSpPr>
          <p:grpSpPr>
            <a:xfrm>
              <a:off x="2896829" y="475356"/>
              <a:ext cx="3219016" cy="850879"/>
              <a:chOff x="2153124" y="333189"/>
              <a:chExt cx="3219016" cy="850879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494A42D-AD22-8CA5-9DB8-755111E0908C}"/>
                  </a:ext>
                </a:extLst>
              </p:cNvPr>
              <p:cNvSpPr txBox="1"/>
              <p:nvPr/>
            </p:nvSpPr>
            <p:spPr>
              <a:xfrm>
                <a:off x="2153124" y="333189"/>
                <a:ext cx="3209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CPU Time</a:t>
                </a: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AD36B65-1002-2949-444F-6EA752AD0D75}"/>
                  </a:ext>
                </a:extLst>
              </p:cNvPr>
              <p:cNvSpPr txBox="1"/>
              <p:nvPr/>
            </p:nvSpPr>
            <p:spPr>
              <a:xfrm>
                <a:off x="2163140" y="783958"/>
                <a:ext cx="3209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4.808s</a:t>
                </a:r>
              </a:p>
            </p:txBody>
          </p: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C02042D2-E60B-8C7C-C88B-5AD92366313F}"/>
                </a:ext>
              </a:extLst>
            </p:cNvPr>
            <p:cNvGrpSpPr/>
            <p:nvPr/>
          </p:nvGrpSpPr>
          <p:grpSpPr>
            <a:xfrm>
              <a:off x="5259561" y="473937"/>
              <a:ext cx="3209000" cy="850879"/>
              <a:chOff x="4615326" y="331770"/>
              <a:chExt cx="3209000" cy="850879"/>
            </a:xfrm>
          </p:grpSpPr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DF5CAFB-D16E-1A26-E9A4-BD5993C9DCEF}"/>
                  </a:ext>
                </a:extLst>
              </p:cNvPr>
              <p:cNvSpPr txBox="1"/>
              <p:nvPr/>
            </p:nvSpPr>
            <p:spPr>
              <a:xfrm>
                <a:off x="4615326" y="331770"/>
                <a:ext cx="3209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% CPU Time</a:t>
                </a:r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90A31CA-605F-6A1E-9928-EC265AD2DEFD}"/>
                  </a:ext>
                </a:extLst>
              </p:cNvPr>
              <p:cNvSpPr txBox="1"/>
              <p:nvPr/>
            </p:nvSpPr>
            <p:spPr>
              <a:xfrm>
                <a:off x="4615326" y="782539"/>
                <a:ext cx="3209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99.6%</a:t>
                </a:r>
              </a:p>
            </p:txBody>
          </p:sp>
        </p:grpSp>
        <p:cxnSp>
          <p:nvCxnSpPr>
            <p:cNvPr id="26" name="Connettore 1 25">
              <a:extLst>
                <a:ext uri="{FF2B5EF4-FFF2-40B4-BE49-F238E27FC236}">
                  <a16:creationId xmlns:a16="http://schemas.microsoft.com/office/drawing/2014/main" id="{25728DE9-73E2-B100-B4FF-90C6268FA9B7}"/>
                </a:ext>
              </a:extLst>
            </p:cNvPr>
            <p:cNvCxnSpPr>
              <a:cxnSpLocks/>
            </p:cNvCxnSpPr>
            <p:nvPr/>
          </p:nvCxnSpPr>
          <p:spPr>
            <a:xfrm>
              <a:off x="643897" y="895137"/>
              <a:ext cx="7010738" cy="0"/>
            </a:xfrm>
            <a:prstGeom prst="line">
              <a:avLst/>
            </a:prstGeom>
            <a:ln w="25400" cap="rnd">
              <a:solidFill>
                <a:srgbClr val="FF9B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8D60D347-143D-1DA8-8525-33CFCCF6A0A8}"/>
              </a:ext>
            </a:extLst>
          </p:cNvPr>
          <p:cNvSpPr/>
          <p:nvPr/>
        </p:nvSpPr>
        <p:spPr>
          <a:xfrm>
            <a:off x="297604" y="1093782"/>
            <a:ext cx="265937" cy="175761"/>
          </a:xfrm>
          <a:prstGeom prst="rightArrow">
            <a:avLst>
              <a:gd name="adj1" fmla="val 35179"/>
              <a:gd name="adj2" fmla="val 54187"/>
            </a:avLst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618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 descr="Misuratore con riempimento a tinta unita">
            <a:extLst>
              <a:ext uri="{FF2B5EF4-FFF2-40B4-BE49-F238E27FC236}">
                <a16:creationId xmlns:a16="http://schemas.microsoft.com/office/drawing/2014/main" id="{13195F9E-5C3B-2992-0951-2B1D56195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0723" y="1825595"/>
            <a:ext cx="2781666" cy="2781666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A3F8B721-220A-0D99-C06A-BBDBE289A0E7}"/>
              </a:ext>
            </a:extLst>
          </p:cNvPr>
          <p:cNvGrpSpPr/>
          <p:nvPr/>
        </p:nvGrpSpPr>
        <p:grpSpPr>
          <a:xfrm>
            <a:off x="399292" y="2730683"/>
            <a:ext cx="7131931" cy="1396633"/>
            <a:chOff x="-2351895" y="3283803"/>
            <a:chExt cx="7131931" cy="1396633"/>
          </a:xfrm>
        </p:grpSpPr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54916B57-F826-894A-B581-A78508FD6634}"/>
                </a:ext>
              </a:extLst>
            </p:cNvPr>
            <p:cNvSpPr txBox="1"/>
            <p:nvPr/>
          </p:nvSpPr>
          <p:spPr>
            <a:xfrm>
              <a:off x="-2351895" y="3283803"/>
              <a:ext cx="49750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000">
                  <a:solidFill>
                    <a:schemeClr val="bg1"/>
                  </a:solidFill>
                  <a:latin typeface="Montserrat" panose="02000505000000020004" pitchFamily="2" charset="77"/>
                </a:rPr>
                <a:t>LET’S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9730CBD0-5921-ADC1-D8B3-A9583578BE97}"/>
                </a:ext>
              </a:extLst>
            </p:cNvPr>
            <p:cNvSpPr txBox="1"/>
            <p:nvPr/>
          </p:nvSpPr>
          <p:spPr>
            <a:xfrm>
              <a:off x="-517380" y="3664773"/>
              <a:ext cx="52974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6000" b="1">
                  <a:solidFill>
                    <a:schemeClr val="bg1"/>
                  </a:solidFill>
                  <a:latin typeface="Montserrat" panose="02000505000000020004" pitchFamily="2" charset="77"/>
                </a:rPr>
                <a:t>OPTIMIZE!</a:t>
              </a:r>
              <a:endParaRPr lang="it-IT" sz="6600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489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1 24">
            <a:extLst>
              <a:ext uri="{FF2B5EF4-FFF2-40B4-BE49-F238E27FC236}">
                <a16:creationId xmlns:a16="http://schemas.microsoft.com/office/drawing/2014/main" id="{14F9FA13-4A5A-CF2C-85C0-575677B97CFE}"/>
              </a:ext>
            </a:extLst>
          </p:cNvPr>
          <p:cNvCxnSpPr>
            <a:cxnSpLocks/>
          </p:cNvCxnSpPr>
          <p:nvPr/>
        </p:nvCxnSpPr>
        <p:spPr>
          <a:xfrm>
            <a:off x="1208403" y="2633944"/>
            <a:ext cx="9775195" cy="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BB5437-83E9-CA0B-184A-29A530C7C675}"/>
              </a:ext>
            </a:extLst>
          </p:cNvPr>
          <p:cNvSpPr txBox="1"/>
          <p:nvPr/>
        </p:nvSpPr>
        <p:spPr>
          <a:xfrm>
            <a:off x="1072599" y="2671652"/>
            <a:ext cx="35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B0478A3-14AA-8B6C-EA8C-11316307113E}"/>
                  </a:ext>
                </a:extLst>
              </p:cNvPr>
              <p:cNvSpPr txBox="1"/>
              <p:nvPr/>
            </p:nvSpPr>
            <p:spPr>
              <a:xfrm>
                <a:off x="10383174" y="2577546"/>
                <a:ext cx="736227" cy="512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lang="it-IT" sz="240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B0478A3-14AA-8B6C-EA8C-11316307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174" y="2577546"/>
                <a:ext cx="736227" cy="512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7E6CD5-DB32-E2B0-4E12-4882F2B87D7A}"/>
              </a:ext>
            </a:extLst>
          </p:cNvPr>
          <p:cNvSpPr txBox="1"/>
          <p:nvPr/>
        </p:nvSpPr>
        <p:spPr>
          <a:xfrm>
            <a:off x="10633942" y="2687149"/>
            <a:ext cx="331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>
                <a:solidFill>
                  <a:schemeClr val="bg1"/>
                </a:solidFill>
                <a:latin typeface="Montserrat" panose="02000505000000020004" pitchFamily="2" charset="77"/>
              </a:rPr>
              <a:t>N</a:t>
            </a:r>
            <a:endParaRPr lang="it-IT" sz="2400">
              <a:solidFill>
                <a:schemeClr val="bg1"/>
              </a:solidFill>
            </a:endParaRP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57D3413F-F285-0B89-7405-5FC056838574}"/>
              </a:ext>
            </a:extLst>
          </p:cNvPr>
          <p:cNvGrpSpPr/>
          <p:nvPr/>
        </p:nvGrpSpPr>
        <p:grpSpPr>
          <a:xfrm>
            <a:off x="3867524" y="4433588"/>
            <a:ext cx="4456951" cy="477054"/>
            <a:chOff x="3999885" y="2795079"/>
            <a:chExt cx="3994842" cy="477054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FB00FD84-A185-53F5-E787-7EED0468D099}"/>
                </a:ext>
              </a:extLst>
            </p:cNvPr>
            <p:cNvSpPr txBox="1"/>
            <p:nvPr/>
          </p:nvSpPr>
          <p:spPr>
            <a:xfrm>
              <a:off x="3999885" y="2795079"/>
              <a:ext cx="207354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500" b="1">
                  <a:solidFill>
                    <a:schemeClr val="bg1"/>
                  </a:solidFill>
                  <a:latin typeface="Montserrat SemiBold" panose="020F0502020204030204" pitchFamily="2" charset="0"/>
                </a:rPr>
                <a:t>MainThread</a:t>
              </a:r>
              <a:r>
                <a:rPr lang="it-IT" sz="2500">
                  <a:solidFill>
                    <a:schemeClr val="bg1"/>
                  </a:solidFill>
                  <a:latin typeface="Montserrat Medium" pitchFamily="2" charset="77"/>
                </a:rPr>
                <a:t>: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FE242E70-F210-EDDD-0BB1-CC00057E7660}"/>
                </a:ext>
              </a:extLst>
            </p:cNvPr>
            <p:cNvSpPr txBox="1"/>
            <p:nvPr/>
          </p:nvSpPr>
          <p:spPr>
            <a:xfrm>
              <a:off x="5770851" y="2795079"/>
              <a:ext cx="222387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500">
                  <a:solidFill>
                    <a:schemeClr val="bg1"/>
                  </a:solidFill>
                  <a:latin typeface="Montserrat" panose="00000500000000000000" pitchFamily="2" charset="0"/>
                </a:rPr>
                <a:t> </a:t>
              </a:r>
              <a:r>
                <a:rPr lang="it-IT" sz="2500" err="1">
                  <a:solidFill>
                    <a:schemeClr val="bg1"/>
                  </a:solidFill>
                  <a:latin typeface="Montserrat" panose="00000500000000000000" pitchFamily="2" charset="0"/>
                </a:rPr>
                <a:t>N</a:t>
              </a:r>
              <a:r>
                <a:rPr lang="it-IT" sz="2500">
                  <a:solidFill>
                    <a:schemeClr val="bg1"/>
                  </a:solidFill>
                  <a:latin typeface="Montserrat" panose="00000500000000000000" pitchFamily="2" charset="0"/>
                </a:rPr>
                <a:t> </a:t>
              </a:r>
              <a:r>
                <a:rPr lang="it-IT" sz="2500" err="1">
                  <a:solidFill>
                    <a:schemeClr val="bg1"/>
                  </a:solidFill>
                  <a:latin typeface="Montserrat" panose="00000500000000000000" pitchFamily="2" charset="0"/>
                </a:rPr>
                <a:t>mod</a:t>
              </a:r>
              <a:r>
                <a:rPr lang="it-IT" sz="2500">
                  <a:solidFill>
                    <a:schemeClr val="bg1"/>
                  </a:solidFill>
                  <a:latin typeface="Montserrat" panose="00000500000000000000" pitchFamily="2" charset="0"/>
                </a:rPr>
                <a:t> 2 == 0</a:t>
              </a:r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C1B6ED0-1425-A710-A25F-F8EECC1EDC63}"/>
              </a:ext>
            </a:extLst>
          </p:cNvPr>
          <p:cNvSpPr txBox="1"/>
          <p:nvPr/>
        </p:nvSpPr>
        <p:spPr>
          <a:xfrm>
            <a:off x="3608460" y="454211"/>
            <a:ext cx="4975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500">
                <a:solidFill>
                  <a:schemeClr val="bg1"/>
                </a:solidFill>
                <a:latin typeface="Montserrat" panose="02000505000000020004" pitchFamily="2" charset="77"/>
              </a:rPr>
              <a:t>OPTIMIZATIONS </a:t>
            </a:r>
            <a:r>
              <a:rPr lang="it-IT" sz="2500" b="1">
                <a:solidFill>
                  <a:schemeClr val="bg1"/>
                </a:solidFill>
                <a:latin typeface="Montserrat" panose="02000505000000020004" pitchFamily="2" charset="77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2077115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4">
            <a:extLst>
              <a:ext uri="{FF2B5EF4-FFF2-40B4-BE49-F238E27FC236}">
                <a16:creationId xmlns:a16="http://schemas.microsoft.com/office/drawing/2014/main" id="{03AB34CE-0311-ABF9-79E5-F8FD258BEED5}"/>
              </a:ext>
            </a:extLst>
          </p:cNvPr>
          <p:cNvCxnSpPr>
            <a:cxnSpLocks/>
          </p:cNvCxnSpPr>
          <p:nvPr/>
        </p:nvCxnSpPr>
        <p:spPr>
          <a:xfrm>
            <a:off x="3617143" y="3222866"/>
            <a:ext cx="4800921" cy="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1D3DB63-63A3-1FE0-2A1E-7B9DB1A8E873}"/>
              </a:ext>
            </a:extLst>
          </p:cNvPr>
          <p:cNvSpPr txBox="1"/>
          <p:nvPr/>
        </p:nvSpPr>
        <p:spPr>
          <a:xfrm>
            <a:off x="3466126" y="3264124"/>
            <a:ext cx="589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3</a:t>
            </a:r>
            <a:endParaRPr lang="it-IT" sz="24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7D2889C-8041-E996-DD40-E5BF24B67E8A}"/>
                  </a:ext>
                </a:extLst>
              </p:cNvPr>
              <p:cNvSpPr txBox="1"/>
              <p:nvPr/>
            </p:nvSpPr>
            <p:spPr>
              <a:xfrm>
                <a:off x="7827516" y="3169025"/>
                <a:ext cx="736227" cy="512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lang="it-IT" sz="240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7D2889C-8041-E996-DD40-E5BF24B67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516" y="3169025"/>
                <a:ext cx="736227" cy="512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10220AE-27AE-A05C-9E47-96A03B0AD20E}"/>
              </a:ext>
            </a:extLst>
          </p:cNvPr>
          <p:cNvSpPr txBox="1"/>
          <p:nvPr/>
        </p:nvSpPr>
        <p:spPr>
          <a:xfrm>
            <a:off x="8078284" y="3278628"/>
            <a:ext cx="331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>
                <a:solidFill>
                  <a:schemeClr val="bg1"/>
                </a:solidFill>
                <a:latin typeface="Montserrat" panose="02000505000000020004" pitchFamily="2" charset="77"/>
              </a:rPr>
              <a:t>N</a:t>
            </a:r>
            <a:endParaRPr lang="it-IT" sz="2400">
              <a:solidFill>
                <a:schemeClr val="bg1"/>
              </a:solidFill>
            </a:endParaRPr>
          </a:p>
        </p:txBody>
      </p:sp>
      <p:sp>
        <p:nvSpPr>
          <p:cNvPr id="21" name="Parentesi graffa aperta 20">
            <a:extLst>
              <a:ext uri="{FF2B5EF4-FFF2-40B4-BE49-F238E27FC236}">
                <a16:creationId xmlns:a16="http://schemas.microsoft.com/office/drawing/2014/main" id="{76B9A056-EE78-E2F8-537F-311DBF36498B}"/>
              </a:ext>
            </a:extLst>
          </p:cNvPr>
          <p:cNvSpPr/>
          <p:nvPr/>
        </p:nvSpPr>
        <p:spPr>
          <a:xfrm rot="16200000">
            <a:off x="4043001" y="3314434"/>
            <a:ext cx="188581" cy="1040297"/>
          </a:xfrm>
          <a:prstGeom prst="leftBrace">
            <a:avLst>
              <a:gd name="adj1" fmla="val 37515"/>
              <a:gd name="adj2" fmla="val 50000"/>
            </a:avLst>
          </a:prstGeom>
          <a:ln w="28575" cap="rnd">
            <a:solidFill>
              <a:srgbClr val="FF9B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2412ED5-4ABE-02EB-E9A4-2FA6F46769E9}"/>
              </a:ext>
            </a:extLst>
          </p:cNvPr>
          <p:cNvSpPr txBox="1"/>
          <p:nvPr/>
        </p:nvSpPr>
        <p:spPr>
          <a:xfrm>
            <a:off x="3521532" y="3913558"/>
            <a:ext cx="11917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>
                <a:solidFill>
                  <a:srgbClr val="FF9B54"/>
                </a:solidFill>
                <a:latin typeface="Montserrat" panose="02000505000000020004" pitchFamily="2" charset="77"/>
              </a:rPr>
              <a:t>Thread[0]</a:t>
            </a:r>
          </a:p>
        </p:txBody>
      </p:sp>
      <p:sp>
        <p:nvSpPr>
          <p:cNvPr id="23" name="Parentesi graffa aperta 22">
            <a:extLst>
              <a:ext uri="{FF2B5EF4-FFF2-40B4-BE49-F238E27FC236}">
                <a16:creationId xmlns:a16="http://schemas.microsoft.com/office/drawing/2014/main" id="{0FD96737-6FEF-AADB-E777-F8FEEE6484AF}"/>
              </a:ext>
            </a:extLst>
          </p:cNvPr>
          <p:cNvSpPr/>
          <p:nvPr/>
        </p:nvSpPr>
        <p:spPr>
          <a:xfrm rot="16200000">
            <a:off x="5182711" y="3314433"/>
            <a:ext cx="188581" cy="1040297"/>
          </a:xfrm>
          <a:prstGeom prst="leftBrace">
            <a:avLst>
              <a:gd name="adj1" fmla="val 37515"/>
              <a:gd name="adj2" fmla="val 50000"/>
            </a:avLst>
          </a:prstGeom>
          <a:ln w="28575" cap="rnd">
            <a:solidFill>
              <a:srgbClr val="FF9B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7CD7CA2-1C99-40F4-E902-63239049DF06}"/>
              </a:ext>
            </a:extLst>
          </p:cNvPr>
          <p:cNvSpPr txBox="1"/>
          <p:nvPr/>
        </p:nvSpPr>
        <p:spPr>
          <a:xfrm>
            <a:off x="4710937" y="3933435"/>
            <a:ext cx="11917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>
                <a:solidFill>
                  <a:srgbClr val="FF9B54"/>
                </a:solidFill>
                <a:latin typeface="Montserrat" panose="02000505000000020004" pitchFamily="2" charset="77"/>
              </a:rPr>
              <a:t>Thread[1]</a:t>
            </a:r>
          </a:p>
        </p:txBody>
      </p:sp>
      <p:sp>
        <p:nvSpPr>
          <p:cNvPr id="25" name="Parentesi graffa aperta 24">
            <a:extLst>
              <a:ext uri="{FF2B5EF4-FFF2-40B4-BE49-F238E27FC236}">
                <a16:creationId xmlns:a16="http://schemas.microsoft.com/office/drawing/2014/main" id="{396F23A1-FD06-F35E-4B55-637EEAC95A65}"/>
              </a:ext>
            </a:extLst>
          </p:cNvPr>
          <p:cNvSpPr/>
          <p:nvPr/>
        </p:nvSpPr>
        <p:spPr>
          <a:xfrm rot="16200000">
            <a:off x="7803628" y="3325504"/>
            <a:ext cx="188581" cy="1040297"/>
          </a:xfrm>
          <a:prstGeom prst="leftBrace">
            <a:avLst>
              <a:gd name="adj1" fmla="val 37515"/>
              <a:gd name="adj2" fmla="val 50000"/>
            </a:avLst>
          </a:prstGeom>
          <a:ln w="28575" cap="rnd">
            <a:solidFill>
              <a:srgbClr val="FF9B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8FE036D-E5DC-16C8-5157-9C4CBD209981}"/>
              </a:ext>
            </a:extLst>
          </p:cNvPr>
          <p:cNvSpPr txBox="1"/>
          <p:nvPr/>
        </p:nvSpPr>
        <p:spPr>
          <a:xfrm>
            <a:off x="7154967" y="3941132"/>
            <a:ext cx="157090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>
                <a:solidFill>
                  <a:srgbClr val="FF9B54"/>
                </a:solidFill>
                <a:latin typeface="Montserrat" panose="02000505000000020004" pitchFamily="2" charset="77"/>
              </a:rPr>
              <a:t>MainThread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3C66F6DC-B44B-376E-D943-FB5B120A4854}"/>
              </a:ext>
            </a:extLst>
          </p:cNvPr>
          <p:cNvSpPr/>
          <p:nvPr/>
        </p:nvSpPr>
        <p:spPr>
          <a:xfrm rot="16200000">
            <a:off x="6687600" y="3310284"/>
            <a:ext cx="188581" cy="1040297"/>
          </a:xfrm>
          <a:prstGeom prst="leftBrace">
            <a:avLst>
              <a:gd name="adj1" fmla="val 37515"/>
              <a:gd name="adj2" fmla="val 50000"/>
            </a:avLst>
          </a:prstGeom>
          <a:ln w="28575" cap="rnd">
            <a:solidFill>
              <a:srgbClr val="FF9B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436BF2A-F6AA-B93B-3415-810A85140482}"/>
              </a:ext>
            </a:extLst>
          </p:cNvPr>
          <p:cNvSpPr txBox="1"/>
          <p:nvPr/>
        </p:nvSpPr>
        <p:spPr>
          <a:xfrm>
            <a:off x="6156192" y="3939225"/>
            <a:ext cx="13493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>
                <a:solidFill>
                  <a:srgbClr val="FF9B54"/>
                </a:solidFill>
                <a:latin typeface="Montserrat" panose="02000505000000020004" pitchFamily="2" charset="77"/>
              </a:rPr>
              <a:t>Thread[K-2]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4F01C27-5345-0034-572C-5B7F698EE680}"/>
              </a:ext>
            </a:extLst>
          </p:cNvPr>
          <p:cNvSpPr txBox="1"/>
          <p:nvPr/>
        </p:nvSpPr>
        <p:spPr>
          <a:xfrm>
            <a:off x="5837167" y="3538415"/>
            <a:ext cx="4042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500">
                <a:solidFill>
                  <a:srgbClr val="FF9B54"/>
                </a:solidFill>
                <a:latin typeface="Montserrat" panose="02000505000000020004" pitchFamily="2" charset="77"/>
              </a:rPr>
              <a:t>. . 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8072742-5AE8-D643-8D0B-8CB628FC0F60}"/>
              </a:ext>
            </a:extLst>
          </p:cNvPr>
          <p:cNvSpPr txBox="1"/>
          <p:nvPr/>
        </p:nvSpPr>
        <p:spPr>
          <a:xfrm>
            <a:off x="3608460" y="454211"/>
            <a:ext cx="4975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500" dirty="0">
                <a:solidFill>
                  <a:schemeClr val="bg1"/>
                </a:solidFill>
                <a:latin typeface="Montserrat" panose="02000505000000020004" pitchFamily="2" charset="77"/>
              </a:rPr>
              <a:t>OPTIMIZATIONS </a:t>
            </a:r>
            <a:r>
              <a:rPr lang="it-IT" sz="2500" b="1" dirty="0">
                <a:solidFill>
                  <a:schemeClr val="bg1"/>
                </a:solidFill>
                <a:latin typeface="Montserrat" panose="02000505000000020004" pitchFamily="2" charset="77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381357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2B9F37-511B-A970-5626-340E7690AA4F}"/>
              </a:ext>
            </a:extLst>
          </p:cNvPr>
          <p:cNvSpPr txBox="1"/>
          <p:nvPr/>
        </p:nvSpPr>
        <p:spPr>
          <a:xfrm>
            <a:off x="3518139" y="650635"/>
            <a:ext cx="515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SYLLABUS</a:t>
            </a:r>
          </a:p>
        </p:txBody>
      </p:sp>
      <p:cxnSp>
        <p:nvCxnSpPr>
          <p:cNvPr id="8" name="Connettore 1 37">
            <a:extLst>
              <a:ext uri="{FF2B5EF4-FFF2-40B4-BE49-F238E27FC236}">
                <a16:creationId xmlns:a16="http://schemas.microsoft.com/office/drawing/2014/main" id="{97CFFF93-D2F8-06C9-20B9-94971D24603A}"/>
              </a:ext>
            </a:extLst>
          </p:cNvPr>
          <p:cNvCxnSpPr>
            <a:cxnSpLocks/>
          </p:cNvCxnSpPr>
          <p:nvPr/>
        </p:nvCxnSpPr>
        <p:spPr>
          <a:xfrm flipH="1">
            <a:off x="5890089" y="1129107"/>
            <a:ext cx="411822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BF70C467-A61B-F8D3-2187-B7B9A88D93E6}"/>
              </a:ext>
            </a:extLst>
          </p:cNvPr>
          <p:cNvGrpSpPr/>
          <p:nvPr/>
        </p:nvGrpSpPr>
        <p:grpSpPr>
          <a:xfrm>
            <a:off x="314180" y="2805463"/>
            <a:ext cx="11468387" cy="1609024"/>
            <a:chOff x="456483" y="2323407"/>
            <a:chExt cx="11468387" cy="1609024"/>
          </a:xfrm>
        </p:grpSpPr>
        <p:grpSp>
          <p:nvGrpSpPr>
            <p:cNvPr id="51" name="Gruppo 50">
              <a:extLst>
                <a:ext uri="{FF2B5EF4-FFF2-40B4-BE49-F238E27FC236}">
                  <a16:creationId xmlns:a16="http://schemas.microsoft.com/office/drawing/2014/main" id="{51FC22D4-82E2-5B6C-9C10-0079983F06DC}"/>
                </a:ext>
              </a:extLst>
            </p:cNvPr>
            <p:cNvGrpSpPr/>
            <p:nvPr/>
          </p:nvGrpSpPr>
          <p:grpSpPr>
            <a:xfrm>
              <a:off x="456483" y="2367477"/>
              <a:ext cx="2394139" cy="1560278"/>
              <a:chOff x="890460" y="1431239"/>
              <a:chExt cx="2394139" cy="1560278"/>
            </a:xfrm>
          </p:grpSpPr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DDAE8A4-07DF-2AA4-3FB1-192AEB4A0B6E}"/>
                  </a:ext>
                </a:extLst>
              </p:cNvPr>
              <p:cNvSpPr txBox="1"/>
              <p:nvPr/>
            </p:nvSpPr>
            <p:spPr>
              <a:xfrm>
                <a:off x="890460" y="2622185"/>
                <a:ext cx="2394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ALGORITHM</a:t>
                </a:r>
                <a:endParaRPr lang="it-IT" sz="2000" b="1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  <p:pic>
            <p:nvPicPr>
              <p:cNvPr id="7" name="Elemento grafico 6" descr="Codice morse contorno">
                <a:extLst>
                  <a:ext uri="{FF2B5EF4-FFF2-40B4-BE49-F238E27FC236}">
                    <a16:creationId xmlns:a16="http://schemas.microsoft.com/office/drawing/2014/main" id="{50A1B5B4-E873-AF4D-0255-759AAAA4E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28300" y="1431239"/>
                <a:ext cx="1306339" cy="1306339"/>
              </a:xfrm>
              <a:prstGeom prst="rect">
                <a:avLst/>
              </a:prstGeom>
            </p:spPr>
          </p:pic>
        </p:grpSp>
        <p:grpSp>
          <p:nvGrpSpPr>
            <p:cNvPr id="49" name="Gruppo 48">
              <a:extLst>
                <a:ext uri="{FF2B5EF4-FFF2-40B4-BE49-F238E27FC236}">
                  <a16:creationId xmlns:a16="http://schemas.microsoft.com/office/drawing/2014/main" id="{4026B409-B21C-4E57-C665-A8C4D0A28258}"/>
                </a:ext>
              </a:extLst>
            </p:cNvPr>
            <p:cNvGrpSpPr/>
            <p:nvPr/>
          </p:nvGrpSpPr>
          <p:grpSpPr>
            <a:xfrm>
              <a:off x="6954402" y="2323407"/>
              <a:ext cx="1959684" cy="1604348"/>
              <a:chOff x="5986007" y="1221356"/>
              <a:chExt cx="1959684" cy="1604348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8191349-1261-68CE-9819-170BF3BA3F54}"/>
                  </a:ext>
                </a:extLst>
              </p:cNvPr>
              <p:cNvSpPr txBox="1"/>
              <p:nvPr/>
            </p:nvSpPr>
            <p:spPr>
              <a:xfrm>
                <a:off x="5986007" y="2425594"/>
                <a:ext cx="19596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CPU</a:t>
                </a:r>
              </a:p>
            </p:txBody>
          </p:sp>
          <p:pic>
            <p:nvPicPr>
              <p:cNvPr id="15" name="Elemento grafico 14" descr="Processore con riempimento a tinta unita">
                <a:extLst>
                  <a:ext uri="{FF2B5EF4-FFF2-40B4-BE49-F238E27FC236}">
                    <a16:creationId xmlns:a16="http://schemas.microsoft.com/office/drawing/2014/main" id="{0EB8E2E3-6D67-9997-5B6C-E92577F728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82169" y="1221356"/>
                <a:ext cx="1167359" cy="1167359"/>
              </a:xfrm>
              <a:prstGeom prst="rect">
                <a:avLst/>
              </a:prstGeom>
            </p:spPr>
          </p:pic>
        </p:grpSp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id="{436A867D-5474-8400-417F-8A4ACCCBE806}"/>
                </a:ext>
              </a:extLst>
            </p:cNvPr>
            <p:cNvGrpSpPr/>
            <p:nvPr/>
          </p:nvGrpSpPr>
          <p:grpSpPr>
            <a:xfrm>
              <a:off x="3901721" y="2324940"/>
              <a:ext cx="2001582" cy="1602815"/>
              <a:chOff x="2472076" y="1222889"/>
              <a:chExt cx="2001582" cy="1602815"/>
            </a:xfrm>
          </p:grpSpPr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2D0DC3A-8210-F9E0-9212-91510455E2B6}"/>
                  </a:ext>
                </a:extLst>
              </p:cNvPr>
              <p:cNvSpPr txBox="1"/>
              <p:nvPr/>
            </p:nvSpPr>
            <p:spPr>
              <a:xfrm>
                <a:off x="2472076" y="2425594"/>
                <a:ext cx="20015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GOALS </a:t>
                </a:r>
              </a:p>
            </p:txBody>
          </p:sp>
          <p:pic>
            <p:nvPicPr>
              <p:cNvPr id="21" name="Elemento grafico 20" descr="Tiro a segno con riempimento a tinta unita">
                <a:extLst>
                  <a:ext uri="{FF2B5EF4-FFF2-40B4-BE49-F238E27FC236}">
                    <a16:creationId xmlns:a16="http://schemas.microsoft.com/office/drawing/2014/main" id="{A5840543-4452-21B5-37D3-567A3F5988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86707" y="1222889"/>
                <a:ext cx="1167359" cy="1167359"/>
              </a:xfrm>
              <a:prstGeom prst="rect">
                <a:avLst/>
              </a:prstGeom>
            </p:spPr>
          </p:pic>
        </p:grpSp>
        <p:pic>
          <p:nvPicPr>
            <p:cNvPr id="52" name="Elemento grafico 51" descr="Accento circonflesso verso il basso con riempimento a tinta unita">
              <a:extLst>
                <a:ext uri="{FF2B5EF4-FFF2-40B4-BE49-F238E27FC236}">
                  <a16:creationId xmlns:a16="http://schemas.microsoft.com/office/drawing/2014/main" id="{03F2B062-69A9-04E2-D412-33C1443F7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3025987" y="2858054"/>
              <a:ext cx="700369" cy="700369"/>
            </a:xfrm>
            <a:prstGeom prst="rect">
              <a:avLst/>
            </a:prstGeom>
          </p:spPr>
        </p:pic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B628FA22-FDCC-2613-B9CB-D9476918618F}"/>
                </a:ext>
              </a:extLst>
            </p:cNvPr>
            <p:cNvGrpSpPr/>
            <p:nvPr/>
          </p:nvGrpSpPr>
          <p:grpSpPr>
            <a:xfrm>
              <a:off x="9965186" y="2426263"/>
              <a:ext cx="1959684" cy="1506168"/>
              <a:chOff x="5468701" y="3073989"/>
              <a:chExt cx="1959684" cy="1506168"/>
            </a:xfrm>
          </p:grpSpPr>
          <p:pic>
            <p:nvPicPr>
              <p:cNvPr id="2" name="Immagine 1" descr="Immagine che contiene simbolo, Elementi grafici, logo, schermata&#10;&#10;Descrizione generata automaticamente">
                <a:extLst>
                  <a:ext uri="{FF2B5EF4-FFF2-40B4-BE49-F238E27FC236}">
                    <a16:creationId xmlns:a16="http://schemas.microsoft.com/office/drawing/2014/main" id="{281DA4D6-E354-1634-DE57-DA55CCC8B7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b="24518"/>
              <a:stretch/>
            </p:blipFill>
            <p:spPr>
              <a:xfrm>
                <a:off x="5806261" y="3073989"/>
                <a:ext cx="1274009" cy="961646"/>
              </a:xfrm>
              <a:prstGeom prst="rect">
                <a:avLst/>
              </a:prstGeom>
            </p:spPr>
          </p:pic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AC6D87D-87D0-81BA-9C26-2DC59657BB32}"/>
                  </a:ext>
                </a:extLst>
              </p:cNvPr>
              <p:cNvSpPr txBox="1"/>
              <p:nvPr/>
            </p:nvSpPr>
            <p:spPr>
              <a:xfrm>
                <a:off x="5468701" y="4180047"/>
                <a:ext cx="19596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GPU</a:t>
                </a:r>
              </a:p>
            </p:txBody>
          </p:sp>
        </p:grpSp>
        <p:pic>
          <p:nvPicPr>
            <p:cNvPr id="9" name="Elemento grafico 8" descr="Accento circonflesso verso il basso con riempimento a tinta unita">
              <a:extLst>
                <a:ext uri="{FF2B5EF4-FFF2-40B4-BE49-F238E27FC236}">
                  <a16:creationId xmlns:a16="http://schemas.microsoft.com/office/drawing/2014/main" id="{F075C5A6-7EF5-ABF9-C28E-9009DC8C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6078668" y="2858053"/>
              <a:ext cx="700369" cy="700369"/>
            </a:xfrm>
            <a:prstGeom prst="rect">
              <a:avLst/>
            </a:prstGeom>
          </p:spPr>
        </p:pic>
        <p:pic>
          <p:nvPicPr>
            <p:cNvPr id="10" name="Elemento grafico 9" descr="Accento circonflesso verso il basso con riempimento a tinta unita">
              <a:extLst>
                <a:ext uri="{FF2B5EF4-FFF2-40B4-BE49-F238E27FC236}">
                  <a16:creationId xmlns:a16="http://schemas.microsoft.com/office/drawing/2014/main" id="{87007652-E7CF-BFEB-ED9D-0FC1244EE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9089451" y="2858053"/>
              <a:ext cx="700369" cy="700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946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902385-6437-3344-A836-6474EF8F2400}"/>
              </a:ext>
            </a:extLst>
          </p:cNvPr>
          <p:cNvSpPr txBox="1"/>
          <p:nvPr/>
        </p:nvSpPr>
        <p:spPr>
          <a:xfrm>
            <a:off x="1400176" y="1303020"/>
            <a:ext cx="10429875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for (unsigned long long i = start; i &lt;= end;      ) {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if (</a:t>
            </a:r>
            <a:r>
              <a:rPr lang="it-IT" sz="2300">
                <a:solidFill>
                  <a:schemeClr val="bg1"/>
                </a:solidFill>
                <a:latin typeface="Courier" pitchFamily="2" charset="0"/>
              </a:rPr>
              <a:t>isPrime(i)</a:t>
            </a:r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 &amp;&amp; num % i == 0) {</a:t>
            </a:r>
          </a:p>
          <a:p>
            <a:endParaRPr lang="it-IT" sz="220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int exponent = 0;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while (num % i == 0) {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exponent++; 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num /= i;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}</a:t>
            </a:r>
          </a:p>
          <a:p>
            <a:endParaRPr lang="it-IT" sz="220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{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lock_guard&lt;mutex&gt; lock(mtx);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primes.push_back({i, exponent});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}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}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C2EAD1A-449D-B7C1-8A51-43F67E85E4B2}"/>
              </a:ext>
            </a:extLst>
          </p:cNvPr>
          <p:cNvSpPr txBox="1"/>
          <p:nvPr/>
        </p:nvSpPr>
        <p:spPr>
          <a:xfrm>
            <a:off x="9539651" y="1303020"/>
            <a:ext cx="36099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i</a:t>
            </a:r>
            <a:endParaRPr lang="it-IT" sz="23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F73360-3A49-85D1-1329-CA39BDF4608D}"/>
              </a:ext>
            </a:extLst>
          </p:cNvPr>
          <p:cNvSpPr txBox="1"/>
          <p:nvPr/>
        </p:nvSpPr>
        <p:spPr>
          <a:xfrm>
            <a:off x="9133988" y="1303020"/>
            <a:ext cx="464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+</a:t>
            </a:r>
            <a:endParaRPr lang="it-IT" sz="23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623F074-B03E-A804-1B8C-2434B1033FA0}"/>
              </a:ext>
            </a:extLst>
          </p:cNvPr>
          <p:cNvSpPr txBox="1"/>
          <p:nvPr/>
        </p:nvSpPr>
        <p:spPr>
          <a:xfrm>
            <a:off x="9326633" y="1303020"/>
            <a:ext cx="3609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+</a:t>
            </a:r>
            <a:endParaRPr lang="it-IT" sz="23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3308841-F25D-C449-D626-958D16C1B966}"/>
              </a:ext>
            </a:extLst>
          </p:cNvPr>
          <p:cNvSpPr txBox="1"/>
          <p:nvPr/>
        </p:nvSpPr>
        <p:spPr>
          <a:xfrm>
            <a:off x="12433756" y="1303020"/>
            <a:ext cx="9012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= 2</a:t>
            </a:r>
            <a:endParaRPr lang="it-IT" sz="23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96D9AAA-DEAC-0BE0-9BCE-EE138EBC7141}"/>
              </a:ext>
            </a:extLst>
          </p:cNvPr>
          <p:cNvSpPr txBox="1"/>
          <p:nvPr/>
        </p:nvSpPr>
        <p:spPr>
          <a:xfrm>
            <a:off x="171450" y="728245"/>
            <a:ext cx="3034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solidFill>
                  <a:schemeClr val="bg1"/>
                </a:solidFill>
                <a:latin typeface="Montserrat" pitchFamily="2" charset="77"/>
              </a:rPr>
              <a:t>findPrimesInRange</a:t>
            </a:r>
            <a:r>
              <a:rPr lang="it-IT" sz="200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</a:p>
        </p:txBody>
      </p:sp>
      <p:cxnSp>
        <p:nvCxnSpPr>
          <p:cNvPr id="8" name="Connettore 1 24">
            <a:extLst>
              <a:ext uri="{FF2B5EF4-FFF2-40B4-BE49-F238E27FC236}">
                <a16:creationId xmlns:a16="http://schemas.microsoft.com/office/drawing/2014/main" id="{47585E41-A52F-6FA8-DCAE-BD6FB8E8041F}"/>
              </a:ext>
            </a:extLst>
          </p:cNvPr>
          <p:cNvCxnSpPr>
            <a:cxnSpLocks/>
          </p:cNvCxnSpPr>
          <p:nvPr/>
        </p:nvCxnSpPr>
        <p:spPr>
          <a:xfrm>
            <a:off x="274953" y="1128355"/>
            <a:ext cx="2449197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A7904A-4ACE-D142-A0C6-3B56DC65ACDF}"/>
              </a:ext>
            </a:extLst>
          </p:cNvPr>
          <p:cNvSpPr txBox="1"/>
          <p:nvPr/>
        </p:nvSpPr>
        <p:spPr>
          <a:xfrm>
            <a:off x="3608460" y="282088"/>
            <a:ext cx="4975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500">
                <a:solidFill>
                  <a:schemeClr val="bg1"/>
                </a:solidFill>
                <a:latin typeface="Montserrat" panose="02000505000000020004" pitchFamily="2" charset="77"/>
              </a:rPr>
              <a:t>OPTIMIZATIONS </a:t>
            </a:r>
            <a:r>
              <a:rPr lang="it-IT" sz="2500" b="1">
                <a:solidFill>
                  <a:schemeClr val="bg1"/>
                </a:solidFill>
                <a:latin typeface="Montserrat" panose="02000505000000020004" pitchFamily="2" charset="77"/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519088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902385-6437-3344-A836-6474EF8F2400}"/>
              </a:ext>
            </a:extLst>
          </p:cNvPr>
          <p:cNvSpPr txBox="1"/>
          <p:nvPr/>
        </p:nvSpPr>
        <p:spPr>
          <a:xfrm>
            <a:off x="1400176" y="1303020"/>
            <a:ext cx="10429875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for (unsigned long long i = start; i &lt;= end;      ) {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if (</a:t>
            </a:r>
            <a:r>
              <a:rPr lang="it-IT" sz="2300">
                <a:solidFill>
                  <a:schemeClr val="bg1"/>
                </a:solidFill>
                <a:latin typeface="Courier" pitchFamily="2" charset="0"/>
              </a:rPr>
              <a:t>isPrime(i)</a:t>
            </a:r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 &amp;&amp; num % i == 0) {</a:t>
            </a:r>
          </a:p>
          <a:p>
            <a:endParaRPr lang="it-IT" sz="220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int exponent = 0;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while (num % i == 0) {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exponent++; 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num /= i;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}</a:t>
            </a:r>
          </a:p>
          <a:p>
            <a:endParaRPr lang="it-IT" sz="220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{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lock_guard&lt;mutex&gt; lock(mtx);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primes.push_back({i, exponent});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}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}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C2EAD1A-449D-B7C1-8A51-43F67E85E4B2}"/>
              </a:ext>
            </a:extLst>
          </p:cNvPr>
          <p:cNvSpPr txBox="1"/>
          <p:nvPr/>
        </p:nvSpPr>
        <p:spPr>
          <a:xfrm>
            <a:off x="8872901" y="1303020"/>
            <a:ext cx="36099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i</a:t>
            </a:r>
            <a:endParaRPr lang="it-IT" sz="23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623F074-B03E-A804-1B8C-2434B1033FA0}"/>
              </a:ext>
            </a:extLst>
          </p:cNvPr>
          <p:cNvSpPr txBox="1"/>
          <p:nvPr/>
        </p:nvSpPr>
        <p:spPr>
          <a:xfrm>
            <a:off x="9111503" y="1303020"/>
            <a:ext cx="3609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+</a:t>
            </a:r>
            <a:endParaRPr lang="it-IT" sz="23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0FC189-D009-EE7C-9CA6-8EB30972A21C}"/>
              </a:ext>
            </a:extLst>
          </p:cNvPr>
          <p:cNvSpPr txBox="1"/>
          <p:nvPr/>
        </p:nvSpPr>
        <p:spPr>
          <a:xfrm>
            <a:off x="9301526" y="1303020"/>
            <a:ext cx="83307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= 2</a:t>
            </a:r>
            <a:endParaRPr lang="it-IT" sz="230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D5664E6-F406-2F4B-B138-BD3927E95CA3}"/>
              </a:ext>
            </a:extLst>
          </p:cNvPr>
          <p:cNvSpPr txBox="1"/>
          <p:nvPr/>
        </p:nvSpPr>
        <p:spPr>
          <a:xfrm>
            <a:off x="3608460" y="282088"/>
            <a:ext cx="4975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500">
                <a:solidFill>
                  <a:schemeClr val="bg1"/>
                </a:solidFill>
                <a:latin typeface="Montserrat" panose="02000505000000020004" pitchFamily="2" charset="77"/>
              </a:rPr>
              <a:t>OPTIMIZATIONS </a:t>
            </a:r>
            <a:r>
              <a:rPr lang="it-IT" sz="2500" b="1">
                <a:solidFill>
                  <a:schemeClr val="bg1"/>
                </a:solidFill>
                <a:latin typeface="Montserrat" panose="02000505000000020004" pitchFamily="2" charset="77"/>
              </a:rPr>
              <a:t>#2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E94E83-BB14-AF45-BA10-05915E5E5804}"/>
              </a:ext>
            </a:extLst>
          </p:cNvPr>
          <p:cNvSpPr txBox="1"/>
          <p:nvPr/>
        </p:nvSpPr>
        <p:spPr>
          <a:xfrm>
            <a:off x="171450" y="728245"/>
            <a:ext cx="3034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solidFill>
                  <a:schemeClr val="bg1"/>
                </a:solidFill>
                <a:latin typeface="Montserrat" pitchFamily="2" charset="77"/>
              </a:rPr>
              <a:t>findPrimesInRange</a:t>
            </a:r>
            <a:r>
              <a:rPr lang="it-IT" sz="200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</a:p>
        </p:txBody>
      </p:sp>
      <p:cxnSp>
        <p:nvCxnSpPr>
          <p:cNvPr id="10" name="Connettore 1 24">
            <a:extLst>
              <a:ext uri="{FF2B5EF4-FFF2-40B4-BE49-F238E27FC236}">
                <a16:creationId xmlns:a16="http://schemas.microsoft.com/office/drawing/2014/main" id="{FCA67791-5600-6744-9CD5-03A88D9FB2CB}"/>
              </a:ext>
            </a:extLst>
          </p:cNvPr>
          <p:cNvCxnSpPr>
            <a:cxnSpLocks/>
          </p:cNvCxnSpPr>
          <p:nvPr/>
        </p:nvCxnSpPr>
        <p:spPr>
          <a:xfrm>
            <a:off x="274953" y="1128355"/>
            <a:ext cx="2449197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226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902385-6437-3344-A836-6474EF8F2400}"/>
              </a:ext>
            </a:extLst>
          </p:cNvPr>
          <p:cNvSpPr txBox="1"/>
          <p:nvPr/>
        </p:nvSpPr>
        <p:spPr>
          <a:xfrm>
            <a:off x="1400176" y="1303020"/>
            <a:ext cx="1042987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for (unsigned long long i = start; i &lt;= end;      ) {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if (              </a:t>
            </a:r>
          </a:p>
          <a:p>
            <a:endParaRPr lang="it-IT" sz="220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int exponent = 0;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while (num % i == 0) {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exponent++; 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num /= i;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}</a:t>
            </a:r>
          </a:p>
          <a:p>
            <a:endParaRPr lang="it-IT" sz="220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lock_guard&lt;mutex&gt; lock(mtx);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primes.push_back({i, exponent});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}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}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C2EAD1A-449D-B7C1-8A51-43F67E85E4B2}"/>
              </a:ext>
            </a:extLst>
          </p:cNvPr>
          <p:cNvSpPr txBox="1"/>
          <p:nvPr/>
        </p:nvSpPr>
        <p:spPr>
          <a:xfrm>
            <a:off x="8872901" y="1303020"/>
            <a:ext cx="36099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i</a:t>
            </a:r>
            <a:endParaRPr lang="it-IT" sz="23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623F074-B03E-A804-1B8C-2434B1033FA0}"/>
              </a:ext>
            </a:extLst>
          </p:cNvPr>
          <p:cNvSpPr txBox="1"/>
          <p:nvPr/>
        </p:nvSpPr>
        <p:spPr>
          <a:xfrm>
            <a:off x="9111503" y="1303020"/>
            <a:ext cx="3609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+</a:t>
            </a:r>
            <a:endParaRPr lang="it-IT" sz="23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0FC189-D009-EE7C-9CA6-8EB30972A21C}"/>
              </a:ext>
            </a:extLst>
          </p:cNvPr>
          <p:cNvSpPr txBox="1"/>
          <p:nvPr/>
        </p:nvSpPr>
        <p:spPr>
          <a:xfrm>
            <a:off x="9301526" y="1303020"/>
            <a:ext cx="83307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= 2</a:t>
            </a:r>
            <a:endParaRPr lang="it-IT" sz="23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C896DBD-8A57-9AAF-4DD6-B8356464AD38}"/>
              </a:ext>
            </a:extLst>
          </p:cNvPr>
          <p:cNvSpPr txBox="1"/>
          <p:nvPr/>
        </p:nvSpPr>
        <p:spPr>
          <a:xfrm>
            <a:off x="3015253" y="1636395"/>
            <a:ext cx="268092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isPrime(i)</a:t>
            </a:r>
            <a:endParaRPr lang="it-IT" sz="23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4C041E4-74DE-49D8-5A52-26288CBBA71D}"/>
              </a:ext>
            </a:extLst>
          </p:cNvPr>
          <p:cNvSpPr txBox="1"/>
          <p:nvPr/>
        </p:nvSpPr>
        <p:spPr>
          <a:xfrm>
            <a:off x="4867639" y="1636395"/>
            <a:ext cx="5806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>
                <a:solidFill>
                  <a:srgbClr val="FFFFFF"/>
                </a:solidFill>
                <a:latin typeface="Courier" pitchFamily="2" charset="0"/>
              </a:rPr>
              <a:t>&amp;&amp;</a:t>
            </a:r>
            <a:endParaRPr lang="it-IT" sz="2200">
              <a:solidFill>
                <a:srgbClr val="FFFFFF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D812F0-FDE8-9D95-99D6-C7BD1DD43AF4}"/>
              </a:ext>
            </a:extLst>
          </p:cNvPr>
          <p:cNvSpPr txBox="1"/>
          <p:nvPr/>
        </p:nvSpPr>
        <p:spPr>
          <a:xfrm>
            <a:off x="3210289" y="4329054"/>
            <a:ext cx="6901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>
                <a:solidFill>
                  <a:srgbClr val="FFFFFF"/>
                </a:solidFill>
                <a:latin typeface="Courier" pitchFamily="2" charset="0"/>
              </a:rPr>
              <a:t>{</a:t>
            </a:r>
            <a:endParaRPr lang="it-IT" sz="2200">
              <a:solidFill>
                <a:srgbClr val="FFFFFF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1F6AEC6-B178-7C62-51C9-B9C739013A77}"/>
              </a:ext>
            </a:extLst>
          </p:cNvPr>
          <p:cNvSpPr txBox="1"/>
          <p:nvPr/>
        </p:nvSpPr>
        <p:spPr>
          <a:xfrm>
            <a:off x="5354118" y="1642616"/>
            <a:ext cx="3095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num % i == 0) {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938AAC9-FE2E-1E37-7A24-3C291E3B9508}"/>
              </a:ext>
            </a:extLst>
          </p:cNvPr>
          <p:cNvSpPr txBox="1"/>
          <p:nvPr/>
        </p:nvSpPr>
        <p:spPr>
          <a:xfrm>
            <a:off x="171450" y="728245"/>
            <a:ext cx="3034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solidFill>
                  <a:schemeClr val="bg1"/>
                </a:solidFill>
                <a:latin typeface="Montserrat" pitchFamily="2" charset="77"/>
              </a:rPr>
              <a:t>findPrimesInRange</a:t>
            </a:r>
            <a:r>
              <a:rPr lang="it-IT" sz="200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</a:p>
        </p:txBody>
      </p:sp>
      <p:cxnSp>
        <p:nvCxnSpPr>
          <p:cNvPr id="12" name="Connettore 1 24">
            <a:extLst>
              <a:ext uri="{FF2B5EF4-FFF2-40B4-BE49-F238E27FC236}">
                <a16:creationId xmlns:a16="http://schemas.microsoft.com/office/drawing/2014/main" id="{B2031084-51A8-66AF-B721-0AC74F890E26}"/>
              </a:ext>
            </a:extLst>
          </p:cNvPr>
          <p:cNvCxnSpPr>
            <a:cxnSpLocks/>
          </p:cNvCxnSpPr>
          <p:nvPr/>
        </p:nvCxnSpPr>
        <p:spPr>
          <a:xfrm>
            <a:off x="274953" y="1128355"/>
            <a:ext cx="2449197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F17A4A56-56EE-7844-9ABB-6483F7772352}"/>
              </a:ext>
            </a:extLst>
          </p:cNvPr>
          <p:cNvSpPr txBox="1"/>
          <p:nvPr/>
        </p:nvSpPr>
        <p:spPr>
          <a:xfrm>
            <a:off x="3608460" y="282088"/>
            <a:ext cx="4975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500">
                <a:solidFill>
                  <a:schemeClr val="bg1"/>
                </a:solidFill>
                <a:latin typeface="Montserrat" panose="02000505000000020004" pitchFamily="2" charset="77"/>
              </a:rPr>
              <a:t>OPTIMIZATIONS </a:t>
            </a:r>
            <a:r>
              <a:rPr lang="it-IT" sz="2500" b="1">
                <a:solidFill>
                  <a:schemeClr val="bg1"/>
                </a:solidFill>
                <a:latin typeface="Montserrat" panose="02000505000000020004" pitchFamily="2" charset="77"/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2107437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902385-6437-3344-A836-6474EF8F2400}"/>
              </a:ext>
            </a:extLst>
          </p:cNvPr>
          <p:cNvSpPr txBox="1"/>
          <p:nvPr/>
        </p:nvSpPr>
        <p:spPr>
          <a:xfrm>
            <a:off x="1400176" y="1303020"/>
            <a:ext cx="1042987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for (unsigned long long i = start; i &lt;= end;      ) {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if (              </a:t>
            </a:r>
          </a:p>
          <a:p>
            <a:endParaRPr lang="it-IT" sz="220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int exponent = 0;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while (num % i == 0) {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exponent++; 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num /= i;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}</a:t>
            </a:r>
          </a:p>
          <a:p>
            <a:endParaRPr lang="it-IT" sz="220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lock_guard&lt;mutex&gt; lock(mtx);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	primes.push_back({i, exponent});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	}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	}</a:t>
            </a:r>
          </a:p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C2EAD1A-449D-B7C1-8A51-43F67E85E4B2}"/>
              </a:ext>
            </a:extLst>
          </p:cNvPr>
          <p:cNvSpPr txBox="1"/>
          <p:nvPr/>
        </p:nvSpPr>
        <p:spPr>
          <a:xfrm>
            <a:off x="8872901" y="1303020"/>
            <a:ext cx="36099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i</a:t>
            </a:r>
            <a:endParaRPr lang="it-IT" sz="23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623F074-B03E-A804-1B8C-2434B1033FA0}"/>
              </a:ext>
            </a:extLst>
          </p:cNvPr>
          <p:cNvSpPr txBox="1"/>
          <p:nvPr/>
        </p:nvSpPr>
        <p:spPr>
          <a:xfrm>
            <a:off x="9111503" y="1303020"/>
            <a:ext cx="3609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+</a:t>
            </a:r>
            <a:endParaRPr lang="it-IT" sz="23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0FC189-D009-EE7C-9CA6-8EB30972A21C}"/>
              </a:ext>
            </a:extLst>
          </p:cNvPr>
          <p:cNvSpPr txBox="1"/>
          <p:nvPr/>
        </p:nvSpPr>
        <p:spPr>
          <a:xfrm>
            <a:off x="9301526" y="1303020"/>
            <a:ext cx="83307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= 2</a:t>
            </a:r>
            <a:endParaRPr lang="it-IT" sz="23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C896DBD-8A57-9AAF-4DD6-B8356464AD38}"/>
              </a:ext>
            </a:extLst>
          </p:cNvPr>
          <p:cNvSpPr txBox="1"/>
          <p:nvPr/>
        </p:nvSpPr>
        <p:spPr>
          <a:xfrm>
            <a:off x="3717676" y="4265295"/>
            <a:ext cx="268092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>
                <a:solidFill>
                  <a:srgbClr val="FF9B54"/>
                </a:solidFill>
                <a:latin typeface="Courier" pitchFamily="2" charset="0"/>
              </a:rPr>
              <a:t>isPrime(i)</a:t>
            </a:r>
            <a:endParaRPr lang="it-IT" sz="23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4C041E4-74DE-49D8-5A52-26288CBBA71D}"/>
              </a:ext>
            </a:extLst>
          </p:cNvPr>
          <p:cNvSpPr txBox="1"/>
          <p:nvPr/>
        </p:nvSpPr>
        <p:spPr>
          <a:xfrm>
            <a:off x="4867639" y="-430530"/>
            <a:ext cx="6901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>
                <a:solidFill>
                  <a:srgbClr val="FFFFFF"/>
                </a:solidFill>
                <a:latin typeface="Courier" pitchFamily="2" charset="0"/>
              </a:rPr>
              <a:t>&amp;&amp;</a:t>
            </a:r>
            <a:endParaRPr lang="it-IT" sz="2200">
              <a:solidFill>
                <a:srgbClr val="FFFFFF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8CF43C0-2E09-B373-549F-0DFB13DAF257}"/>
              </a:ext>
            </a:extLst>
          </p:cNvPr>
          <p:cNvSpPr txBox="1"/>
          <p:nvPr/>
        </p:nvSpPr>
        <p:spPr>
          <a:xfrm>
            <a:off x="5596301" y="4265295"/>
            <a:ext cx="6901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>
                <a:solidFill>
                  <a:srgbClr val="FFFFFF"/>
                </a:solidFill>
                <a:latin typeface="Courier" pitchFamily="2" charset="0"/>
              </a:rPr>
              <a:t>{</a:t>
            </a:r>
            <a:endParaRPr lang="it-IT" sz="2200">
              <a:solidFill>
                <a:srgbClr val="FFFFFF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96E0D83-A45A-2956-BBA8-A267B0237D5E}"/>
              </a:ext>
            </a:extLst>
          </p:cNvPr>
          <p:cNvSpPr txBox="1"/>
          <p:nvPr/>
        </p:nvSpPr>
        <p:spPr>
          <a:xfrm>
            <a:off x="3220176" y="4274820"/>
            <a:ext cx="2680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>
                <a:solidFill>
                  <a:srgbClr val="FF9B54"/>
                </a:solidFill>
                <a:latin typeface="Courier" pitchFamily="2" charset="0"/>
              </a:rPr>
              <a:t>if(          )</a:t>
            </a:r>
            <a:endParaRPr lang="it-IT" sz="2200">
              <a:solidFill>
                <a:srgbClr val="FF9B54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98ABEE-2FE3-AB63-7C54-21A36A7BE883}"/>
              </a:ext>
            </a:extLst>
          </p:cNvPr>
          <p:cNvSpPr txBox="1"/>
          <p:nvPr/>
        </p:nvSpPr>
        <p:spPr>
          <a:xfrm>
            <a:off x="3010968" y="1642616"/>
            <a:ext cx="3095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>
                <a:solidFill>
                  <a:schemeClr val="bg1"/>
                </a:solidFill>
                <a:latin typeface="Courier" pitchFamily="2" charset="0"/>
              </a:rPr>
              <a:t>num % i == 0) {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78D8F02-94D1-857C-F600-317AE294E19E}"/>
              </a:ext>
            </a:extLst>
          </p:cNvPr>
          <p:cNvSpPr txBox="1"/>
          <p:nvPr/>
        </p:nvSpPr>
        <p:spPr>
          <a:xfrm>
            <a:off x="171450" y="728245"/>
            <a:ext cx="3034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solidFill>
                  <a:schemeClr val="bg1"/>
                </a:solidFill>
                <a:latin typeface="Montserrat" pitchFamily="2" charset="77"/>
              </a:rPr>
              <a:t>findPrimesInRange</a:t>
            </a:r>
            <a:r>
              <a:rPr lang="it-IT" sz="200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</a:p>
        </p:txBody>
      </p:sp>
      <p:cxnSp>
        <p:nvCxnSpPr>
          <p:cNvPr id="11" name="Connettore 1 24">
            <a:extLst>
              <a:ext uri="{FF2B5EF4-FFF2-40B4-BE49-F238E27FC236}">
                <a16:creationId xmlns:a16="http://schemas.microsoft.com/office/drawing/2014/main" id="{882B038E-8AC0-478A-1564-0C8D7325CB77}"/>
              </a:ext>
            </a:extLst>
          </p:cNvPr>
          <p:cNvCxnSpPr>
            <a:cxnSpLocks/>
          </p:cNvCxnSpPr>
          <p:nvPr/>
        </p:nvCxnSpPr>
        <p:spPr>
          <a:xfrm>
            <a:off x="274953" y="1128355"/>
            <a:ext cx="2449197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0">
            <a:extLst>
              <a:ext uri="{FF2B5EF4-FFF2-40B4-BE49-F238E27FC236}">
                <a16:creationId xmlns:a16="http://schemas.microsoft.com/office/drawing/2014/main" id="{2B0B51AD-1897-A7D3-D5C6-5867D7B19AF3}"/>
              </a:ext>
            </a:extLst>
          </p:cNvPr>
          <p:cNvSpPr txBox="1"/>
          <p:nvPr/>
        </p:nvSpPr>
        <p:spPr>
          <a:xfrm>
            <a:off x="3608460" y="282088"/>
            <a:ext cx="4975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500">
                <a:solidFill>
                  <a:schemeClr val="bg1"/>
                </a:solidFill>
                <a:latin typeface="Montserrat" panose="02000505000000020004" pitchFamily="2" charset="77"/>
              </a:rPr>
              <a:t>OPTIMIZATIONS </a:t>
            </a:r>
            <a:r>
              <a:rPr lang="it-IT" sz="2500" b="1">
                <a:solidFill>
                  <a:schemeClr val="bg1"/>
                </a:solidFill>
                <a:latin typeface="Montserrat" panose="02000505000000020004" pitchFamily="2" charset="77"/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872473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A8C5109-8377-7B4A-B4B0-2CABCAA90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6" b="5446"/>
          <a:stretch/>
        </p:blipFill>
        <p:spPr>
          <a:xfrm>
            <a:off x="2081942" y="1354819"/>
            <a:ext cx="9359603" cy="474327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58DF73-506C-A941-BA3F-32AE5EB3FDF8}"/>
              </a:ext>
            </a:extLst>
          </p:cNvPr>
          <p:cNvSpPr txBox="1"/>
          <p:nvPr/>
        </p:nvSpPr>
        <p:spPr>
          <a:xfrm>
            <a:off x="385245" y="3152001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Mean Execution Time [ms]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1EE743B-32F6-594C-822D-6BF34A4FAD2C}"/>
              </a:ext>
            </a:extLst>
          </p:cNvPr>
          <p:cNvSpPr txBox="1"/>
          <p:nvPr/>
        </p:nvSpPr>
        <p:spPr>
          <a:xfrm>
            <a:off x="4479211" y="6178086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#Threads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456BE4-3459-DB42-B22F-FF69214D5239}"/>
              </a:ext>
            </a:extLst>
          </p:cNvPr>
          <p:cNvSpPr txBox="1"/>
          <p:nvPr/>
        </p:nvSpPr>
        <p:spPr>
          <a:xfrm>
            <a:off x="-151521" y="209201"/>
            <a:ext cx="45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rgbClr val="4F000B"/>
                </a:solidFill>
                <a:latin typeface="Montserrat" panose="02000505000000020004" pitchFamily="2" charset="77"/>
              </a:rPr>
              <a:t>EXECUTION TIME</a:t>
            </a:r>
            <a:endParaRPr lang="it-IT" sz="3600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0F660A3-DD39-3C48-B4EA-A4957B0CD7B5}"/>
              </a:ext>
            </a:extLst>
          </p:cNvPr>
          <p:cNvSpPr txBox="1"/>
          <p:nvPr/>
        </p:nvSpPr>
        <p:spPr>
          <a:xfrm>
            <a:off x="8671832" y="209201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#ITERATIONS : </a:t>
            </a:r>
            <a:r>
              <a:rPr lang="it-IT" sz="1500" b="1">
                <a:solidFill>
                  <a:srgbClr val="4F000B"/>
                </a:solidFill>
                <a:latin typeface="Montserrat" panose="02000505000000020004" pitchFamily="2" charset="77"/>
              </a:rPr>
              <a:t>30</a:t>
            </a:r>
            <a:endParaRPr lang="it-IT" sz="150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5A54246-1F29-DD42-82E6-B00576472C60}"/>
              </a:ext>
            </a:extLst>
          </p:cNvPr>
          <p:cNvSpPr txBox="1"/>
          <p:nvPr/>
        </p:nvSpPr>
        <p:spPr>
          <a:xfrm>
            <a:off x="6521116" y="514116"/>
            <a:ext cx="5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b="1">
                <a:solidFill>
                  <a:srgbClr val="4F000B"/>
                </a:solidFill>
                <a:latin typeface="Montserrat" panose="02000505000000020004" pitchFamily="2" charset="77"/>
              </a:rPr>
              <a:t>975734686214396237</a:t>
            </a:r>
            <a:r>
              <a:rPr lang="it-IT" sz="1600" b="1">
                <a:solidFill>
                  <a:srgbClr val="FF9B54"/>
                </a:solidFill>
                <a:latin typeface="Montserrat" panose="02000505000000020004" pitchFamily="2" charset="77"/>
              </a:rPr>
              <a:t> </a:t>
            </a:r>
            <a:r>
              <a:rPr lang="it-IT" sz="1600">
                <a:solidFill>
                  <a:srgbClr val="4F000B"/>
                </a:solidFill>
                <a:latin typeface="Montserrat" panose="02000505000000020004" pitchFamily="2" charset="77"/>
              </a:rPr>
              <a:t>= 748609 * 1303396948493</a:t>
            </a:r>
            <a:endParaRPr lang="it-IT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FCE075E3-3599-A943-A70B-E08A6393D9D9}"/>
              </a:ext>
            </a:extLst>
          </p:cNvPr>
          <p:cNvSpPr/>
          <p:nvPr/>
        </p:nvSpPr>
        <p:spPr>
          <a:xfrm>
            <a:off x="8719457" y="5894159"/>
            <a:ext cx="259443" cy="223332"/>
          </a:xfrm>
          <a:prstGeom prst="roundRect">
            <a:avLst/>
          </a:prstGeom>
          <a:noFill/>
          <a:ln w="28575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C034A34-6A53-8F43-8CCC-217EC3215AB9}"/>
              </a:ext>
            </a:extLst>
          </p:cNvPr>
          <p:cNvSpPr txBox="1"/>
          <p:nvPr/>
        </p:nvSpPr>
        <p:spPr>
          <a:xfrm>
            <a:off x="6761744" y="793976"/>
            <a:ext cx="2225846" cy="28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rgbClr val="4F000B"/>
                </a:solidFill>
                <a:latin typeface="Montserrat" panose="02000505000000020004" pitchFamily="2" charset="77"/>
              </a:rPr>
              <a:t>(</a:t>
            </a:r>
            <a:r>
              <a:rPr lang="it-IT" sz="1200" b="1">
                <a:solidFill>
                  <a:srgbClr val="4F000B"/>
                </a:solidFill>
                <a:latin typeface="Montserrat" panose="02000505000000020004" pitchFamily="2" charset="77"/>
              </a:rPr>
              <a:t>18</a:t>
            </a:r>
            <a:r>
              <a:rPr lang="it-IT" sz="1200">
                <a:solidFill>
                  <a:srgbClr val="4F000B"/>
                </a:solidFill>
                <a:latin typeface="Montserrat" panose="02000505000000020004" pitchFamily="2" charset="77"/>
              </a:rPr>
              <a:t> DIGITS)</a:t>
            </a:r>
            <a:endParaRPr lang="it-IT" sz="140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4E44C7D-C035-FE17-3EEB-85561D186305}"/>
              </a:ext>
            </a:extLst>
          </p:cNvPr>
          <p:cNvSpPr txBox="1"/>
          <p:nvPr/>
        </p:nvSpPr>
        <p:spPr>
          <a:xfrm>
            <a:off x="201145" y="638677"/>
            <a:ext cx="3090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4F000B"/>
                </a:solidFill>
                <a:latin typeface="Montserrat" panose="02000505000000020004" pitchFamily="2" charset="77"/>
              </a:rPr>
              <a:t>OPTIMIZED</a:t>
            </a:r>
            <a:r>
              <a:rPr lang="it-IT" sz="1600">
                <a:solidFill>
                  <a:srgbClr val="4F000B"/>
                </a:solidFill>
                <a:latin typeface="Montserrat" panose="02000505000000020004" pitchFamily="2" charset="77"/>
              </a:rPr>
              <a:t> VERSION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C10404A5-7E0A-3F2F-C6D2-5AAF334D5D20}"/>
              </a:ext>
            </a:extLst>
          </p:cNvPr>
          <p:cNvGrpSpPr/>
          <p:nvPr/>
        </p:nvGrpSpPr>
        <p:grpSpPr>
          <a:xfrm>
            <a:off x="984186" y="1962314"/>
            <a:ext cx="1060751" cy="303796"/>
            <a:chOff x="676275" y="4540221"/>
            <a:chExt cx="1060751" cy="303796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C7D8A7F-5D18-A932-3569-D6C9EB5AE143}"/>
                </a:ext>
              </a:extLst>
            </p:cNvPr>
            <p:cNvSpPr txBox="1"/>
            <p:nvPr/>
          </p:nvSpPr>
          <p:spPr>
            <a:xfrm>
              <a:off x="676275" y="4540221"/>
              <a:ext cx="891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dirty="0">
                  <a:solidFill>
                    <a:srgbClr val="FF9B54"/>
                  </a:solidFill>
                  <a:latin typeface="Montserrat" panose="02000505000000020004" pitchFamily="2" charset="77"/>
                </a:rPr>
                <a:t>GOAL</a:t>
              </a:r>
              <a:endParaRPr lang="it-IT" sz="1500" b="1" dirty="0">
                <a:solidFill>
                  <a:srgbClr val="FF9B54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13" name="Freccia a destra 12">
              <a:extLst>
                <a:ext uri="{FF2B5EF4-FFF2-40B4-BE49-F238E27FC236}">
                  <a16:creationId xmlns:a16="http://schemas.microsoft.com/office/drawing/2014/main" id="{CBBEB83B-E6C5-550F-EBE3-A1E85BD88183}"/>
                </a:ext>
              </a:extLst>
            </p:cNvPr>
            <p:cNvSpPr/>
            <p:nvPr/>
          </p:nvSpPr>
          <p:spPr>
            <a:xfrm>
              <a:off x="902343" y="4722639"/>
              <a:ext cx="834683" cy="121378"/>
            </a:xfrm>
            <a:prstGeom prst="rightArrow">
              <a:avLst>
                <a:gd name="adj1" fmla="val 35179"/>
                <a:gd name="adj2" fmla="val 79733"/>
              </a:avLst>
            </a:prstGeom>
            <a:solidFill>
              <a:srgbClr val="FF9B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317931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F12E5B0-C03A-A8FD-922A-E10A827963FB}"/>
              </a:ext>
            </a:extLst>
          </p:cNvPr>
          <p:cNvSpPr txBox="1"/>
          <p:nvPr/>
        </p:nvSpPr>
        <p:spPr>
          <a:xfrm>
            <a:off x="10133990" y="6180385"/>
            <a:ext cx="1880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chemeClr val="bg1"/>
                </a:solidFill>
                <a:latin typeface="Montserrat" panose="02000505000000020004" pitchFamily="2" charset="77"/>
              </a:rPr>
              <a:t>#THREADS : </a:t>
            </a:r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12</a:t>
            </a:r>
          </a:p>
        </p:txBody>
      </p: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39AF59AD-8BE6-834C-07D3-FB1146CFA2C5}"/>
              </a:ext>
            </a:extLst>
          </p:cNvPr>
          <p:cNvGrpSpPr/>
          <p:nvPr/>
        </p:nvGrpSpPr>
        <p:grpSpPr>
          <a:xfrm>
            <a:off x="514350" y="290476"/>
            <a:ext cx="10149144" cy="1504177"/>
            <a:chOff x="581016" y="1300126"/>
            <a:chExt cx="10149144" cy="1504177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AD0BDD90-2378-D854-3393-277900CDF3E2}"/>
                </a:ext>
              </a:extLst>
            </p:cNvPr>
            <p:cNvGrpSpPr/>
            <p:nvPr/>
          </p:nvGrpSpPr>
          <p:grpSpPr>
            <a:xfrm>
              <a:off x="3984314" y="1509296"/>
              <a:ext cx="6745846" cy="1117521"/>
              <a:chOff x="4265249" y="2175483"/>
              <a:chExt cx="6745846" cy="1117521"/>
            </a:xfrm>
          </p:grpSpPr>
          <p:grpSp>
            <p:nvGrpSpPr>
              <p:cNvPr id="26" name="Gruppo 25">
                <a:extLst>
                  <a:ext uri="{FF2B5EF4-FFF2-40B4-BE49-F238E27FC236}">
                    <a16:creationId xmlns:a16="http://schemas.microsoft.com/office/drawing/2014/main" id="{72580D7C-DFA8-B042-CE54-FD4CBE4C219B}"/>
                  </a:ext>
                </a:extLst>
              </p:cNvPr>
              <p:cNvGrpSpPr/>
              <p:nvPr/>
            </p:nvGrpSpPr>
            <p:grpSpPr>
              <a:xfrm>
                <a:off x="4265249" y="2175483"/>
                <a:ext cx="4290151" cy="1117521"/>
                <a:chOff x="2597704" y="4600661"/>
                <a:chExt cx="4290151" cy="1117521"/>
              </a:xfrm>
            </p:grpSpPr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B890673A-2386-F7DC-182A-1378CA3B66A0}"/>
                    </a:ext>
                  </a:extLst>
                </p:cNvPr>
                <p:cNvSpPr txBox="1"/>
                <p:nvPr/>
              </p:nvSpPr>
              <p:spPr>
                <a:xfrm>
                  <a:off x="3452906" y="4785327"/>
                  <a:ext cx="2579748" cy="7232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4100" b="1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568340</a:t>
                  </a:r>
                  <a:endParaRPr lang="it-IT" sz="4100">
                    <a:solidFill>
                      <a:schemeClr val="bg1"/>
                    </a:solidFill>
                    <a:latin typeface="Montserrat" panose="02000505000000020004" pitchFamily="2" charset="77"/>
                  </a:endParaRPr>
                </a:p>
              </p:txBody>
            </p:sp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5784461C-5FE8-F7D4-FBCE-3A64C8E28A84}"/>
                    </a:ext>
                  </a:extLst>
                </p:cNvPr>
                <p:cNvSpPr txBox="1"/>
                <p:nvPr/>
              </p:nvSpPr>
              <p:spPr>
                <a:xfrm>
                  <a:off x="3389559" y="4600661"/>
                  <a:ext cx="27064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EXECUTION TIME</a:t>
                  </a:r>
                  <a:endParaRPr lang="it-IT" sz="2000">
                    <a:solidFill>
                      <a:schemeClr val="bg1"/>
                    </a:solidFill>
                    <a:latin typeface="Montserrat" panose="02000505000000020004" pitchFamily="2" charset="77"/>
                  </a:endParaRPr>
                </a:p>
              </p:txBody>
            </p:sp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91A14809-9E41-DB4D-E26D-50CDE37ACD9E}"/>
                    </a:ext>
                  </a:extLst>
                </p:cNvPr>
                <p:cNvSpPr txBox="1"/>
                <p:nvPr/>
              </p:nvSpPr>
              <p:spPr>
                <a:xfrm>
                  <a:off x="2597704" y="5318072"/>
                  <a:ext cx="42901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MILLISECONDS</a:t>
                  </a:r>
                  <a:endParaRPr lang="it-IT" sz="2500">
                    <a:solidFill>
                      <a:schemeClr val="bg1"/>
                    </a:solidFill>
                    <a:latin typeface="Montserrat" panose="02000505000000020004" pitchFamily="2" charset="77"/>
                  </a:endParaRPr>
                </a:p>
              </p:txBody>
            </p:sp>
          </p:grpSp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4F2DD3A8-1EF5-0FEB-D268-A9689584EF5E}"/>
                  </a:ext>
                </a:extLst>
              </p:cNvPr>
              <p:cNvSpPr txBox="1"/>
              <p:nvPr/>
            </p:nvSpPr>
            <p:spPr>
              <a:xfrm>
                <a:off x="7830797" y="2411079"/>
                <a:ext cx="9328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6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≈</a:t>
                </a:r>
              </a:p>
            </p:txBody>
          </p:sp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919B1031-A91C-9D33-70B6-01A96A53103A}"/>
                  </a:ext>
                </a:extLst>
              </p:cNvPr>
              <p:cNvGrpSpPr/>
              <p:nvPr/>
            </p:nvGrpSpPr>
            <p:grpSpPr>
              <a:xfrm>
                <a:off x="8534341" y="2271113"/>
                <a:ext cx="2476754" cy="926261"/>
                <a:chOff x="3800988" y="4607642"/>
                <a:chExt cx="2476754" cy="926261"/>
              </a:xfrm>
            </p:grpSpPr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861E5E6C-B63F-0E27-F536-3F3B051ECD5F}"/>
                    </a:ext>
                  </a:extLst>
                </p:cNvPr>
                <p:cNvSpPr txBox="1"/>
                <p:nvPr/>
              </p:nvSpPr>
              <p:spPr>
                <a:xfrm>
                  <a:off x="3814697" y="4607642"/>
                  <a:ext cx="1576453" cy="7232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4100" b="1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9</a:t>
                  </a:r>
                  <a:endParaRPr lang="it-IT" sz="4100">
                    <a:solidFill>
                      <a:schemeClr val="bg1"/>
                    </a:solidFill>
                    <a:latin typeface="Montserrat" panose="02000505000000020004" pitchFamily="2" charset="77"/>
                  </a:endParaRPr>
                </a:p>
              </p:txBody>
            </p:sp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09BF256D-9567-FF53-25CB-BD1C7E86E1ED}"/>
                    </a:ext>
                  </a:extLst>
                </p:cNvPr>
                <p:cNvSpPr txBox="1"/>
                <p:nvPr/>
              </p:nvSpPr>
              <p:spPr>
                <a:xfrm>
                  <a:off x="3800988" y="5133793"/>
                  <a:ext cx="247675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MINUTES</a:t>
                  </a:r>
                  <a:endParaRPr lang="it-IT" sz="2500">
                    <a:solidFill>
                      <a:schemeClr val="bg1"/>
                    </a:solidFill>
                    <a:latin typeface="Montserrat" panose="02000505000000020004" pitchFamily="2" charset="77"/>
                  </a:endParaRPr>
                </a:p>
              </p:txBody>
            </p:sp>
          </p:grpSp>
        </p:grp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F06E282E-58C2-2715-0467-0315C30E0DD0}"/>
                </a:ext>
              </a:extLst>
            </p:cNvPr>
            <p:cNvSpPr txBox="1"/>
            <p:nvPr/>
          </p:nvSpPr>
          <p:spPr>
            <a:xfrm>
              <a:off x="581016" y="1852159"/>
              <a:ext cx="3055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>
                  <a:solidFill>
                    <a:schemeClr val="bg1"/>
                  </a:solidFill>
                  <a:latin typeface="Montserrat" panose="02000505000000020004" pitchFamily="2" charset="77"/>
                </a:rPr>
                <a:t>FIRST</a:t>
              </a:r>
              <a:r>
                <a:rPr lang="it-IT" sz="2000">
                  <a:solidFill>
                    <a:schemeClr val="bg1"/>
                  </a:solidFill>
                  <a:latin typeface="Montserrat" panose="02000505000000020004" pitchFamily="2" charset="77"/>
                </a:rPr>
                <a:t> VERSION</a:t>
              </a:r>
              <a:endParaRPr lang="it-IT" sz="2400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7C4F4CE8-8B3B-5694-AF8E-FAE98C4A4F58}"/>
                </a:ext>
              </a:extLst>
            </p:cNvPr>
            <p:cNvCxnSpPr>
              <a:cxnSpLocks/>
            </p:cNvCxnSpPr>
            <p:nvPr/>
          </p:nvCxnSpPr>
          <p:spPr>
            <a:xfrm>
              <a:off x="3984314" y="1300126"/>
              <a:ext cx="0" cy="150417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01CB5903-A9BF-4C75-50B6-68D64806E291}"/>
              </a:ext>
            </a:extLst>
          </p:cNvPr>
          <p:cNvGrpSpPr/>
          <p:nvPr/>
        </p:nvGrpSpPr>
        <p:grpSpPr>
          <a:xfrm>
            <a:off x="515470" y="2260941"/>
            <a:ext cx="10148024" cy="2129458"/>
            <a:chOff x="515470" y="3203916"/>
            <a:chExt cx="10148024" cy="2129458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DB3A6AFC-0830-1AFC-5695-BBA58192DC9B}"/>
                </a:ext>
              </a:extLst>
            </p:cNvPr>
            <p:cNvGrpSpPr/>
            <p:nvPr/>
          </p:nvGrpSpPr>
          <p:grpSpPr>
            <a:xfrm>
              <a:off x="3941400" y="3203916"/>
              <a:ext cx="4290151" cy="2035410"/>
              <a:chOff x="1824422" y="3410161"/>
              <a:chExt cx="4290151" cy="2035410"/>
            </a:xfrm>
          </p:grpSpPr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D2D4DD2-456F-F658-BC70-5CF18B1E00BF}"/>
                  </a:ext>
                </a:extLst>
              </p:cNvPr>
              <p:cNvSpPr txBox="1"/>
              <p:nvPr/>
            </p:nvSpPr>
            <p:spPr>
              <a:xfrm>
                <a:off x="2425638" y="3928660"/>
                <a:ext cx="257974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8800" b="1">
                    <a:solidFill>
                      <a:schemeClr val="bg1">
                        <a:lumMod val="95000"/>
                      </a:schemeClr>
                    </a:solidFill>
                    <a:latin typeface="Montserrat" panose="02000505000000020004" pitchFamily="2" charset="77"/>
                  </a:rPr>
                  <a:t>211</a:t>
                </a:r>
                <a:endParaRPr lang="it-IT" sz="4100">
                  <a:solidFill>
                    <a:schemeClr val="bg1">
                      <a:lumMod val="95000"/>
                    </a:schemeClr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5C9A3D3-9C64-CF2D-DC2B-3264B6FEAF30}"/>
                  </a:ext>
                </a:extLst>
              </p:cNvPr>
              <p:cNvSpPr txBox="1"/>
              <p:nvPr/>
            </p:nvSpPr>
            <p:spPr>
              <a:xfrm>
                <a:off x="1824422" y="5045461"/>
                <a:ext cx="42901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>
                    <a:solidFill>
                      <a:schemeClr val="bg1">
                        <a:lumMod val="95000"/>
                      </a:schemeClr>
                    </a:solidFill>
                    <a:latin typeface="Montserrat" panose="02000505000000020004" pitchFamily="2" charset="77"/>
                  </a:rPr>
                  <a:t>MILLISECONDS</a:t>
                </a:r>
                <a:endParaRPr lang="it-IT" sz="2500">
                  <a:solidFill>
                    <a:schemeClr val="bg1">
                      <a:lumMod val="95000"/>
                    </a:schemeClr>
                  </a:solidFill>
                  <a:latin typeface="Montserrat" panose="02000505000000020004" pitchFamily="2" charset="77"/>
                </a:endParaRPr>
              </a:p>
            </p:txBody>
          </p:sp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D2FC55FE-A892-9B12-C55B-4837B43B4DB7}"/>
                  </a:ext>
                </a:extLst>
              </p:cNvPr>
              <p:cNvGrpSpPr/>
              <p:nvPr/>
            </p:nvGrpSpPr>
            <p:grpSpPr>
              <a:xfrm>
                <a:off x="2305143" y="3410161"/>
                <a:ext cx="3492861" cy="866248"/>
                <a:chOff x="2823452" y="4492125"/>
                <a:chExt cx="3492861" cy="866248"/>
              </a:xfrm>
            </p:grpSpPr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BA949C31-ADEA-1F0F-CAA2-FDB398F0BF3C}"/>
                    </a:ext>
                  </a:extLst>
                </p:cNvPr>
                <p:cNvSpPr txBox="1"/>
                <p:nvPr/>
              </p:nvSpPr>
              <p:spPr>
                <a:xfrm>
                  <a:off x="2823452" y="4958263"/>
                  <a:ext cx="34928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950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EXECUTION TIME</a:t>
                  </a:r>
                </a:p>
              </p:txBody>
            </p:sp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F0C0638B-6DB6-A5F8-6C57-96F75D597C72}"/>
                    </a:ext>
                  </a:extLst>
                </p:cNvPr>
                <p:cNvSpPr txBox="1"/>
                <p:nvPr/>
              </p:nvSpPr>
              <p:spPr>
                <a:xfrm>
                  <a:off x="4562263" y="4576763"/>
                  <a:ext cx="1325428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50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(OVER 30 ITERATIONS)</a:t>
                  </a:r>
                </a:p>
              </p:txBody>
            </p:sp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EF67B33E-C0DF-6C45-183E-DAE6FE7B30A3}"/>
                    </a:ext>
                  </a:extLst>
                </p:cNvPr>
                <p:cNvSpPr txBox="1"/>
                <p:nvPr/>
              </p:nvSpPr>
              <p:spPr>
                <a:xfrm>
                  <a:off x="3212247" y="4492125"/>
                  <a:ext cx="162972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3600" b="1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MAX</a:t>
                  </a:r>
                  <a:endParaRPr lang="it-IT" sz="2000">
                    <a:solidFill>
                      <a:schemeClr val="bg1"/>
                    </a:solidFill>
                    <a:latin typeface="Montserrat" panose="02000505000000020004" pitchFamily="2" charset="77"/>
                  </a:endParaRPr>
                </a:p>
              </p:txBody>
            </p:sp>
          </p:grpSp>
        </p:grp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8DCD0704-4E74-5F0C-3714-5F901BF80984}"/>
                </a:ext>
              </a:extLst>
            </p:cNvPr>
            <p:cNvSpPr txBox="1"/>
            <p:nvPr/>
          </p:nvSpPr>
          <p:spPr>
            <a:xfrm>
              <a:off x="515470" y="4064343"/>
              <a:ext cx="3090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>
                  <a:solidFill>
                    <a:schemeClr val="bg1"/>
                  </a:solidFill>
                  <a:latin typeface="Montserrat" panose="02000505000000020004" pitchFamily="2" charset="77"/>
                </a:rPr>
                <a:t>OPTIMIZED</a:t>
              </a:r>
              <a:r>
                <a:rPr lang="it-IT" sz="2000">
                  <a:solidFill>
                    <a:schemeClr val="bg1"/>
                  </a:solidFill>
                  <a:latin typeface="Montserrat" panose="02000505000000020004" pitchFamily="2" charset="77"/>
                </a:rPr>
                <a:t> VERSION</a:t>
              </a:r>
              <a:endParaRPr lang="it-IT" sz="2400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C7BE8A49-4671-E2B9-6A35-78FEBEDF9C3F}"/>
                </a:ext>
              </a:extLst>
            </p:cNvPr>
            <p:cNvCxnSpPr>
              <a:cxnSpLocks/>
            </p:cNvCxnSpPr>
            <p:nvPr/>
          </p:nvCxnSpPr>
          <p:spPr>
            <a:xfrm>
              <a:off x="3917648" y="3203916"/>
              <a:ext cx="0" cy="212945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0101D37E-32A6-2EEA-4AF8-C9FA991F5E30}"/>
                </a:ext>
              </a:extLst>
            </p:cNvPr>
            <p:cNvGrpSpPr/>
            <p:nvPr/>
          </p:nvGrpSpPr>
          <p:grpSpPr>
            <a:xfrm>
              <a:off x="8181399" y="4060982"/>
              <a:ext cx="2482095" cy="926261"/>
              <a:chOff x="8007649" y="3795733"/>
              <a:chExt cx="2482095" cy="926261"/>
            </a:xfrm>
          </p:grpSpPr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E5B75698-4986-DBFF-1DAF-4A3B38618092}"/>
                  </a:ext>
                </a:extLst>
              </p:cNvPr>
              <p:cNvSpPr txBox="1"/>
              <p:nvPr/>
            </p:nvSpPr>
            <p:spPr>
              <a:xfrm>
                <a:off x="8007649" y="3795733"/>
                <a:ext cx="1576453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100" b="1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1</a:t>
                </a:r>
                <a:endParaRPr lang="it-IT" sz="4100">
                  <a:solidFill>
                    <a:srgbClr val="FF9B54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D77A0564-2091-AAEF-4676-FCC312DC9976}"/>
                  </a:ext>
                </a:extLst>
              </p:cNvPr>
              <p:cNvSpPr txBox="1"/>
              <p:nvPr/>
            </p:nvSpPr>
            <p:spPr>
              <a:xfrm>
                <a:off x="8012990" y="4321884"/>
                <a:ext cx="24767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SECOND</a:t>
                </a:r>
                <a:endParaRPr lang="it-IT" sz="250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</p:grpSp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F57B9302-789D-3990-EB7B-CC2334C0439A}"/>
                </a:ext>
              </a:extLst>
            </p:cNvPr>
            <p:cNvSpPr txBox="1"/>
            <p:nvPr/>
          </p:nvSpPr>
          <p:spPr>
            <a:xfrm>
              <a:off x="7433727" y="4122250"/>
              <a:ext cx="1031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b="1">
                  <a:solidFill>
                    <a:schemeClr val="bg1"/>
                  </a:solidFill>
                </a:rPr>
                <a:t>&lt;</a:t>
              </a:r>
            </a:p>
          </p:txBody>
        </p: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B5641D82-AE6C-BF28-F46C-D6FFA602DFCE}"/>
              </a:ext>
            </a:extLst>
          </p:cNvPr>
          <p:cNvGrpSpPr/>
          <p:nvPr/>
        </p:nvGrpSpPr>
        <p:grpSpPr>
          <a:xfrm>
            <a:off x="4331448" y="4878198"/>
            <a:ext cx="3529104" cy="1471464"/>
            <a:chOff x="4492797" y="5173473"/>
            <a:chExt cx="3529104" cy="1471464"/>
          </a:xfrm>
        </p:grpSpPr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B19F4B19-9971-44C6-8CB8-22B22A91A550}"/>
                </a:ext>
              </a:extLst>
            </p:cNvPr>
            <p:cNvSpPr txBox="1"/>
            <p:nvPr/>
          </p:nvSpPr>
          <p:spPr>
            <a:xfrm>
              <a:off x="4492797" y="5967829"/>
              <a:ext cx="333627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800">
                  <a:solidFill>
                    <a:schemeClr val="bg1"/>
                  </a:solidFill>
                  <a:latin typeface="Montserrat" panose="02000505000000020004" pitchFamily="2" charset="77"/>
                </a:rPr>
                <a:t>SPEED-UP</a:t>
              </a:r>
            </a:p>
          </p:txBody>
        </p:sp>
        <p:grpSp>
          <p:nvGrpSpPr>
            <p:cNvPr id="67" name="Gruppo 66">
              <a:extLst>
                <a:ext uri="{FF2B5EF4-FFF2-40B4-BE49-F238E27FC236}">
                  <a16:creationId xmlns:a16="http://schemas.microsoft.com/office/drawing/2014/main" id="{CC27E777-676D-9CCF-1362-9D013C80633A}"/>
                </a:ext>
              </a:extLst>
            </p:cNvPr>
            <p:cNvGrpSpPr/>
            <p:nvPr/>
          </p:nvGrpSpPr>
          <p:grpSpPr>
            <a:xfrm>
              <a:off x="4685631" y="5173473"/>
              <a:ext cx="3336270" cy="1107996"/>
              <a:chOff x="4657477" y="5133870"/>
              <a:chExt cx="3336270" cy="1107996"/>
            </a:xfrm>
          </p:grpSpPr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F757A50B-BF1C-234A-114B-9F1B907CD56E}"/>
                  </a:ext>
                </a:extLst>
              </p:cNvPr>
              <p:cNvSpPr txBox="1"/>
              <p:nvPr/>
            </p:nvSpPr>
            <p:spPr>
              <a:xfrm>
                <a:off x="4657477" y="5133870"/>
                <a:ext cx="333627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66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2500</a:t>
                </a:r>
                <a:endParaRPr lang="it-IT" sz="2400" b="1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A6941320-74D1-C647-B924-5FE5AFAC3176}"/>
                  </a:ext>
                </a:extLst>
              </p:cNvPr>
              <p:cNvSpPr txBox="1"/>
              <p:nvPr/>
            </p:nvSpPr>
            <p:spPr>
              <a:xfrm>
                <a:off x="4772850" y="5299486"/>
                <a:ext cx="3738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5400" b="1">
                    <a:solidFill>
                      <a:srgbClr val="FF9B54"/>
                    </a:solidFill>
                  </a:rPr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4571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40696D2-8027-764D-BB65-8292F5AB6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" b="5391"/>
          <a:stretch/>
        </p:blipFill>
        <p:spPr>
          <a:xfrm>
            <a:off x="1684255" y="1156342"/>
            <a:ext cx="9920975" cy="510639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1A8D4B-5659-1749-8085-02DFD3408D0F}"/>
              </a:ext>
            </a:extLst>
          </p:cNvPr>
          <p:cNvSpPr txBox="1"/>
          <p:nvPr/>
        </p:nvSpPr>
        <p:spPr>
          <a:xfrm>
            <a:off x="-9525" y="3277471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Cumulative Speed-Up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E8DD46-BB1E-F745-9A64-1F7D991C565E}"/>
              </a:ext>
            </a:extLst>
          </p:cNvPr>
          <p:cNvSpPr txBox="1"/>
          <p:nvPr/>
        </p:nvSpPr>
        <p:spPr>
          <a:xfrm>
            <a:off x="4362211" y="6277442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#Threads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10224F-DA7B-6F44-9DEB-0CCE31208E1F}"/>
              </a:ext>
            </a:extLst>
          </p:cNvPr>
          <p:cNvSpPr txBox="1"/>
          <p:nvPr/>
        </p:nvSpPr>
        <p:spPr>
          <a:xfrm>
            <a:off x="-151521" y="209201"/>
            <a:ext cx="310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rgbClr val="4F000B"/>
                </a:solidFill>
                <a:latin typeface="Montserrat" panose="02000505000000020004" pitchFamily="2" charset="77"/>
              </a:rPr>
              <a:t>SPEED-UP</a:t>
            </a:r>
            <a:endParaRPr lang="it-IT" sz="3600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0C4D84A-A57E-3646-9BF5-80D9AEB7DF10}"/>
              </a:ext>
            </a:extLst>
          </p:cNvPr>
          <p:cNvSpPr txBox="1"/>
          <p:nvPr/>
        </p:nvSpPr>
        <p:spPr>
          <a:xfrm>
            <a:off x="8671832" y="209201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#ITERATIONS : </a:t>
            </a:r>
            <a:r>
              <a:rPr lang="it-IT" sz="1500" b="1">
                <a:solidFill>
                  <a:srgbClr val="4F000B"/>
                </a:solidFill>
                <a:latin typeface="Montserrat" panose="02000505000000020004" pitchFamily="2" charset="77"/>
              </a:rPr>
              <a:t>30</a:t>
            </a:r>
            <a:endParaRPr lang="it-IT" sz="150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6FB89BF-AD6D-984A-BD42-4E573A3B1D2C}"/>
              </a:ext>
            </a:extLst>
          </p:cNvPr>
          <p:cNvSpPr txBox="1"/>
          <p:nvPr/>
        </p:nvSpPr>
        <p:spPr>
          <a:xfrm>
            <a:off x="6521116" y="514116"/>
            <a:ext cx="5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b="1">
                <a:solidFill>
                  <a:srgbClr val="4F000B"/>
                </a:solidFill>
                <a:latin typeface="Montserrat" panose="02000505000000020004" pitchFamily="2" charset="77"/>
              </a:rPr>
              <a:t>975734686214396237</a:t>
            </a:r>
            <a:r>
              <a:rPr lang="it-IT" sz="1600" b="1">
                <a:solidFill>
                  <a:srgbClr val="FF9B54"/>
                </a:solidFill>
                <a:latin typeface="Montserrat" panose="02000505000000020004" pitchFamily="2" charset="77"/>
              </a:rPr>
              <a:t> </a:t>
            </a:r>
            <a:r>
              <a:rPr lang="it-IT" sz="1600">
                <a:solidFill>
                  <a:srgbClr val="4F000B"/>
                </a:solidFill>
                <a:latin typeface="Montserrat" panose="02000505000000020004" pitchFamily="2" charset="77"/>
              </a:rPr>
              <a:t>= 748609 * 1303396948493</a:t>
            </a:r>
            <a:endParaRPr lang="it-IT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925984C6-C36F-7F40-9FC2-183F2A51B534}"/>
              </a:ext>
            </a:extLst>
          </p:cNvPr>
          <p:cNvSpPr/>
          <p:nvPr/>
        </p:nvSpPr>
        <p:spPr>
          <a:xfrm>
            <a:off x="8640453" y="6046334"/>
            <a:ext cx="259443" cy="223332"/>
          </a:xfrm>
          <a:prstGeom prst="roundRect">
            <a:avLst/>
          </a:prstGeom>
          <a:noFill/>
          <a:ln w="28575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C160E08-54C8-9541-A6A4-8F62179BEB36}"/>
              </a:ext>
            </a:extLst>
          </p:cNvPr>
          <p:cNvSpPr txBox="1"/>
          <p:nvPr/>
        </p:nvSpPr>
        <p:spPr>
          <a:xfrm>
            <a:off x="6761744" y="793976"/>
            <a:ext cx="2225846" cy="28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rgbClr val="4F000B"/>
                </a:solidFill>
                <a:latin typeface="Montserrat" panose="02000505000000020004" pitchFamily="2" charset="77"/>
              </a:rPr>
              <a:t>(</a:t>
            </a:r>
            <a:r>
              <a:rPr lang="it-IT" sz="1200" b="1">
                <a:solidFill>
                  <a:srgbClr val="4F000B"/>
                </a:solidFill>
                <a:latin typeface="Montserrat" panose="02000505000000020004" pitchFamily="2" charset="77"/>
              </a:rPr>
              <a:t>18</a:t>
            </a:r>
            <a:r>
              <a:rPr lang="it-IT" sz="1200">
                <a:solidFill>
                  <a:srgbClr val="4F000B"/>
                </a:solidFill>
                <a:latin typeface="Montserrat" panose="02000505000000020004" pitchFamily="2" charset="77"/>
              </a:rPr>
              <a:t> DIGITS)</a:t>
            </a:r>
            <a:endParaRPr lang="it-IT" sz="140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B85086-11FB-3388-C56D-45B8B73D1842}"/>
              </a:ext>
            </a:extLst>
          </p:cNvPr>
          <p:cNvSpPr txBox="1"/>
          <p:nvPr/>
        </p:nvSpPr>
        <p:spPr>
          <a:xfrm>
            <a:off x="201145" y="638677"/>
            <a:ext cx="3090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4F000B"/>
                </a:solidFill>
                <a:latin typeface="Montserrat" panose="02000505000000020004" pitchFamily="2" charset="77"/>
              </a:rPr>
              <a:t>OPTIMIZED</a:t>
            </a:r>
            <a:r>
              <a:rPr lang="it-IT" sz="1600">
                <a:solidFill>
                  <a:srgbClr val="4F000B"/>
                </a:solidFill>
                <a:latin typeface="Montserrat" panose="02000505000000020004" pitchFamily="2" charset="77"/>
              </a:rPr>
              <a:t> VERSION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A389B3-D5AD-7AD1-6137-F3AD138D4A85}"/>
              </a:ext>
            </a:extLst>
          </p:cNvPr>
          <p:cNvSpPr txBox="1"/>
          <p:nvPr/>
        </p:nvSpPr>
        <p:spPr>
          <a:xfrm>
            <a:off x="83896" y="6450038"/>
            <a:ext cx="540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rgbClr val="4F000B"/>
                </a:solidFill>
                <a:latin typeface="Montserrat" panose="02000505000000020004" pitchFamily="2" charset="77"/>
              </a:rPr>
              <a:t>(CI </a:t>
            </a:r>
            <a:r>
              <a:rPr lang="it-IT" sz="1400" err="1">
                <a:solidFill>
                  <a:srgbClr val="4F000B"/>
                </a:solidFill>
                <a:latin typeface="Montserrat" panose="02000505000000020004" pitchFamily="2" charset="77"/>
              </a:rPr>
              <a:t>omitted</a:t>
            </a:r>
            <a:r>
              <a:rPr lang="it-IT" sz="1400">
                <a:solidFill>
                  <a:srgbClr val="4F000B"/>
                </a:solidFill>
                <a:latin typeface="Montserrat" panose="02000505000000020004" pitchFamily="2" charset="77"/>
              </a:rPr>
              <a:t> due to non-</a:t>
            </a:r>
            <a:r>
              <a:rPr lang="it-IT" sz="1400" err="1">
                <a:solidFill>
                  <a:srgbClr val="4F000B"/>
                </a:solidFill>
                <a:latin typeface="Montserrat" panose="02000505000000020004" pitchFamily="2" charset="77"/>
              </a:rPr>
              <a:t>normal</a:t>
            </a:r>
            <a:r>
              <a:rPr lang="it-IT" sz="1400">
                <a:solidFill>
                  <a:srgbClr val="4F000B"/>
                </a:solidFill>
                <a:latin typeface="Montserrat" panose="02000505000000020004" pitchFamily="2" charset="77"/>
              </a:rPr>
              <a:t> </a:t>
            </a:r>
            <a:r>
              <a:rPr lang="it-IT" sz="1400" err="1">
                <a:solidFill>
                  <a:srgbClr val="4F000B"/>
                </a:solidFill>
                <a:latin typeface="Montserrat" panose="02000505000000020004" pitchFamily="2" charset="77"/>
              </a:rPr>
              <a:t>distribution</a:t>
            </a:r>
            <a:r>
              <a:rPr lang="it-IT" sz="1400">
                <a:solidFill>
                  <a:srgbClr val="4F000B"/>
                </a:solidFill>
                <a:latin typeface="Montserrat" panose="02000505000000020004" pitchFamily="2" charset="77"/>
              </a:rPr>
              <a:t>)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9C936E25-644E-3BEF-30D2-9510EA825857}"/>
              </a:ext>
            </a:extLst>
          </p:cNvPr>
          <p:cNvSpPr/>
          <p:nvPr/>
        </p:nvSpPr>
        <p:spPr>
          <a:xfrm>
            <a:off x="4097808" y="-2238375"/>
            <a:ext cx="2188691" cy="1590675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A9E9F40-BFEB-CBE7-14D7-E196A00499E6}"/>
              </a:ext>
            </a:extLst>
          </p:cNvPr>
          <p:cNvSpPr txBox="1"/>
          <p:nvPr/>
        </p:nvSpPr>
        <p:spPr>
          <a:xfrm>
            <a:off x="4483034" y="-647700"/>
            <a:ext cx="141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9B54"/>
                </a:solidFill>
                <a:latin typeface="Montserrat" panose="02000505000000020004" pitchFamily="2" charset="77"/>
              </a:rPr>
              <a:t>WHY</a:t>
            </a:r>
            <a:r>
              <a:rPr lang="it-IT" sz="2800" b="1" dirty="0">
                <a:solidFill>
                  <a:srgbClr val="FF9B54"/>
                </a:solidFill>
                <a:latin typeface="Montserrat" panose="02000505000000020004" pitchFamily="2" charset="77"/>
              </a:rPr>
              <a:t>?</a:t>
            </a:r>
            <a:endParaRPr lang="it-IT" sz="2000" b="1" dirty="0">
              <a:solidFill>
                <a:srgbClr val="FF9B54"/>
              </a:solidFill>
              <a:latin typeface="Montserrat" panose="02000505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7262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40696D2-8027-764D-BB65-8292F5AB6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" b="5391"/>
          <a:stretch/>
        </p:blipFill>
        <p:spPr>
          <a:xfrm>
            <a:off x="1684255" y="1156342"/>
            <a:ext cx="9920975" cy="510639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1A8D4B-5659-1749-8085-02DFD3408D0F}"/>
              </a:ext>
            </a:extLst>
          </p:cNvPr>
          <p:cNvSpPr txBox="1"/>
          <p:nvPr/>
        </p:nvSpPr>
        <p:spPr>
          <a:xfrm>
            <a:off x="-9525" y="3277471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Cumulative Speed-Up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E8DD46-BB1E-F745-9A64-1F7D991C565E}"/>
              </a:ext>
            </a:extLst>
          </p:cNvPr>
          <p:cNvSpPr txBox="1"/>
          <p:nvPr/>
        </p:nvSpPr>
        <p:spPr>
          <a:xfrm>
            <a:off x="4362211" y="6277442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#Threads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10224F-DA7B-6F44-9DEB-0CCE31208E1F}"/>
              </a:ext>
            </a:extLst>
          </p:cNvPr>
          <p:cNvSpPr txBox="1"/>
          <p:nvPr/>
        </p:nvSpPr>
        <p:spPr>
          <a:xfrm>
            <a:off x="-151521" y="209201"/>
            <a:ext cx="310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rgbClr val="4F000B"/>
                </a:solidFill>
                <a:latin typeface="Montserrat" panose="02000505000000020004" pitchFamily="2" charset="77"/>
              </a:rPr>
              <a:t>SPEED-UP</a:t>
            </a:r>
            <a:endParaRPr lang="it-IT" sz="3600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0C4D84A-A57E-3646-9BF5-80D9AEB7DF10}"/>
              </a:ext>
            </a:extLst>
          </p:cNvPr>
          <p:cNvSpPr txBox="1"/>
          <p:nvPr/>
        </p:nvSpPr>
        <p:spPr>
          <a:xfrm>
            <a:off x="8671832" y="209201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#ITERATIONS : </a:t>
            </a:r>
            <a:r>
              <a:rPr lang="it-IT" sz="1500" b="1">
                <a:solidFill>
                  <a:srgbClr val="4F000B"/>
                </a:solidFill>
                <a:latin typeface="Montserrat" panose="02000505000000020004" pitchFamily="2" charset="77"/>
              </a:rPr>
              <a:t>30</a:t>
            </a:r>
            <a:endParaRPr lang="it-IT" sz="150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6FB89BF-AD6D-984A-BD42-4E573A3B1D2C}"/>
              </a:ext>
            </a:extLst>
          </p:cNvPr>
          <p:cNvSpPr txBox="1"/>
          <p:nvPr/>
        </p:nvSpPr>
        <p:spPr>
          <a:xfrm>
            <a:off x="6521116" y="514116"/>
            <a:ext cx="5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b="1">
                <a:solidFill>
                  <a:srgbClr val="4F000B"/>
                </a:solidFill>
                <a:latin typeface="Montserrat" panose="02000505000000020004" pitchFamily="2" charset="77"/>
              </a:rPr>
              <a:t>975734686214396237</a:t>
            </a:r>
            <a:r>
              <a:rPr lang="it-IT" sz="1600" b="1">
                <a:solidFill>
                  <a:srgbClr val="FF9B54"/>
                </a:solidFill>
                <a:latin typeface="Montserrat" panose="02000505000000020004" pitchFamily="2" charset="77"/>
              </a:rPr>
              <a:t> </a:t>
            </a:r>
            <a:r>
              <a:rPr lang="it-IT" sz="1600">
                <a:solidFill>
                  <a:srgbClr val="4F000B"/>
                </a:solidFill>
                <a:latin typeface="Montserrat" panose="02000505000000020004" pitchFamily="2" charset="77"/>
              </a:rPr>
              <a:t>= 748609 * 1303396948493</a:t>
            </a:r>
            <a:endParaRPr lang="it-IT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925984C6-C36F-7F40-9FC2-183F2A51B534}"/>
              </a:ext>
            </a:extLst>
          </p:cNvPr>
          <p:cNvSpPr/>
          <p:nvPr/>
        </p:nvSpPr>
        <p:spPr>
          <a:xfrm>
            <a:off x="8640453" y="6046334"/>
            <a:ext cx="259443" cy="223332"/>
          </a:xfrm>
          <a:prstGeom prst="roundRect">
            <a:avLst/>
          </a:prstGeom>
          <a:noFill/>
          <a:ln w="28575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C160E08-54C8-9541-A6A4-8F62179BEB36}"/>
              </a:ext>
            </a:extLst>
          </p:cNvPr>
          <p:cNvSpPr txBox="1"/>
          <p:nvPr/>
        </p:nvSpPr>
        <p:spPr>
          <a:xfrm>
            <a:off x="6761744" y="793976"/>
            <a:ext cx="2225846" cy="28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rgbClr val="4F000B"/>
                </a:solidFill>
                <a:latin typeface="Montserrat" panose="02000505000000020004" pitchFamily="2" charset="77"/>
              </a:rPr>
              <a:t>(</a:t>
            </a:r>
            <a:r>
              <a:rPr lang="it-IT" sz="1200" b="1">
                <a:solidFill>
                  <a:srgbClr val="4F000B"/>
                </a:solidFill>
                <a:latin typeface="Montserrat" panose="02000505000000020004" pitchFamily="2" charset="77"/>
              </a:rPr>
              <a:t>18</a:t>
            </a:r>
            <a:r>
              <a:rPr lang="it-IT" sz="1200">
                <a:solidFill>
                  <a:srgbClr val="4F000B"/>
                </a:solidFill>
                <a:latin typeface="Montserrat" panose="02000505000000020004" pitchFamily="2" charset="77"/>
              </a:rPr>
              <a:t> DIGITS)</a:t>
            </a:r>
            <a:endParaRPr lang="it-IT" sz="140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B85086-11FB-3388-C56D-45B8B73D1842}"/>
              </a:ext>
            </a:extLst>
          </p:cNvPr>
          <p:cNvSpPr txBox="1"/>
          <p:nvPr/>
        </p:nvSpPr>
        <p:spPr>
          <a:xfrm>
            <a:off x="201145" y="638677"/>
            <a:ext cx="3090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4F000B"/>
                </a:solidFill>
                <a:latin typeface="Montserrat" panose="02000505000000020004" pitchFamily="2" charset="77"/>
              </a:rPr>
              <a:t>OPTIMIZED</a:t>
            </a:r>
            <a:r>
              <a:rPr lang="it-IT" sz="1600">
                <a:solidFill>
                  <a:srgbClr val="4F000B"/>
                </a:solidFill>
                <a:latin typeface="Montserrat" panose="02000505000000020004" pitchFamily="2" charset="77"/>
              </a:rPr>
              <a:t> VERSION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A389B3-D5AD-7AD1-6137-F3AD138D4A85}"/>
              </a:ext>
            </a:extLst>
          </p:cNvPr>
          <p:cNvSpPr txBox="1"/>
          <p:nvPr/>
        </p:nvSpPr>
        <p:spPr>
          <a:xfrm>
            <a:off x="83896" y="6450038"/>
            <a:ext cx="540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4F000B"/>
                </a:solidFill>
                <a:latin typeface="Montserrat" panose="02000505000000020004" pitchFamily="2" charset="77"/>
              </a:rPr>
              <a:t>(CI </a:t>
            </a:r>
            <a:r>
              <a:rPr lang="it-IT" sz="1400" dirty="0" err="1">
                <a:solidFill>
                  <a:srgbClr val="4F000B"/>
                </a:solidFill>
                <a:latin typeface="Montserrat" panose="02000505000000020004" pitchFamily="2" charset="77"/>
              </a:rPr>
              <a:t>omitted</a:t>
            </a:r>
            <a:r>
              <a:rPr lang="it-IT" sz="1400" dirty="0">
                <a:solidFill>
                  <a:srgbClr val="4F000B"/>
                </a:solidFill>
                <a:latin typeface="Montserrat" panose="02000505000000020004" pitchFamily="2" charset="77"/>
              </a:rPr>
              <a:t> due to non-</a:t>
            </a:r>
            <a:r>
              <a:rPr lang="it-IT" sz="1400" dirty="0" err="1">
                <a:solidFill>
                  <a:srgbClr val="4F000B"/>
                </a:solidFill>
                <a:latin typeface="Montserrat" panose="02000505000000020004" pitchFamily="2" charset="77"/>
              </a:rPr>
              <a:t>normal</a:t>
            </a:r>
            <a:r>
              <a:rPr lang="it-IT" sz="1400" dirty="0">
                <a:solidFill>
                  <a:srgbClr val="4F000B"/>
                </a:solidFill>
                <a:latin typeface="Montserrat" panose="02000505000000020004" pitchFamily="2" charset="77"/>
              </a:rPr>
              <a:t> </a:t>
            </a:r>
            <a:r>
              <a:rPr lang="it-IT" sz="1400" dirty="0" err="1">
                <a:solidFill>
                  <a:srgbClr val="4F000B"/>
                </a:solidFill>
                <a:latin typeface="Montserrat" panose="02000505000000020004" pitchFamily="2" charset="77"/>
              </a:rPr>
              <a:t>distribution</a:t>
            </a:r>
            <a:r>
              <a:rPr lang="it-IT" sz="1400" dirty="0">
                <a:solidFill>
                  <a:srgbClr val="4F000B"/>
                </a:solidFill>
                <a:latin typeface="Montserrat" panose="02000505000000020004" pitchFamily="2" charset="77"/>
              </a:rPr>
              <a:t>)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9812A84C-4C05-D3D7-7A4A-999DD040F338}"/>
              </a:ext>
            </a:extLst>
          </p:cNvPr>
          <p:cNvSpPr/>
          <p:nvPr/>
        </p:nvSpPr>
        <p:spPr>
          <a:xfrm>
            <a:off x="4097808" y="1533525"/>
            <a:ext cx="2188691" cy="1590675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9DC72E-B1ED-17D0-35A4-526F82ADDA30}"/>
              </a:ext>
            </a:extLst>
          </p:cNvPr>
          <p:cNvSpPr txBox="1"/>
          <p:nvPr/>
        </p:nvSpPr>
        <p:spPr>
          <a:xfrm>
            <a:off x="4483034" y="3124200"/>
            <a:ext cx="141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9B54"/>
                </a:solidFill>
                <a:latin typeface="Montserrat" panose="02000505000000020004" pitchFamily="2" charset="77"/>
              </a:rPr>
              <a:t>WHY</a:t>
            </a:r>
            <a:r>
              <a:rPr lang="it-IT" sz="2800" b="1" dirty="0">
                <a:solidFill>
                  <a:srgbClr val="FF9B54"/>
                </a:solidFill>
                <a:latin typeface="Montserrat" panose="02000505000000020004" pitchFamily="2" charset="77"/>
              </a:rPr>
              <a:t>?</a:t>
            </a:r>
            <a:endParaRPr lang="it-IT" sz="2000" b="1" dirty="0">
              <a:solidFill>
                <a:srgbClr val="FF9B54"/>
              </a:solidFill>
              <a:latin typeface="Montserrat" panose="02000505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87703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10224F-DA7B-6F44-9DEB-0CCE31208E1F}"/>
              </a:ext>
            </a:extLst>
          </p:cNvPr>
          <p:cNvSpPr txBox="1"/>
          <p:nvPr/>
        </p:nvSpPr>
        <p:spPr>
          <a:xfrm>
            <a:off x="2609259" y="328046"/>
            <a:ext cx="31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4F000B"/>
                </a:solidFill>
                <a:latin typeface="Montserrat" panose="02000505000000020004" pitchFamily="2" charset="77"/>
              </a:rPr>
              <a:t>AFFINITY</a:t>
            </a:r>
            <a:endParaRPr lang="it-IT" sz="3200" b="1" dirty="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pic>
        <p:nvPicPr>
          <p:cNvPr id="48" name="Immagine 47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985F951F-92AD-BE4F-B5C6-187C222C0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" r="-1" b="5377"/>
          <a:stretch/>
        </p:blipFill>
        <p:spPr>
          <a:xfrm>
            <a:off x="2952750" y="1648056"/>
            <a:ext cx="9039898" cy="4648864"/>
          </a:xfrm>
          <a:prstGeom prst="rect">
            <a:avLst/>
          </a:prstGeom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2F580D7-8812-DA4C-B63E-BF67E9A873DA}"/>
              </a:ext>
            </a:extLst>
          </p:cNvPr>
          <p:cNvSpPr txBox="1"/>
          <p:nvPr/>
        </p:nvSpPr>
        <p:spPr>
          <a:xfrm rot="16200000">
            <a:off x="1699843" y="3885903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rgbClr val="4F000B"/>
                </a:solidFill>
                <a:latin typeface="Montserrat" panose="02000505000000020004" pitchFamily="2" charset="77"/>
              </a:rPr>
              <a:t>Cumulative Speed-Up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888AEBB8-716A-8045-AE0B-DF517EF72DC2}"/>
              </a:ext>
            </a:extLst>
          </p:cNvPr>
          <p:cNvSpPr txBox="1"/>
          <p:nvPr/>
        </p:nvSpPr>
        <p:spPr>
          <a:xfrm>
            <a:off x="5554092" y="6316989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rgbClr val="4F000B"/>
                </a:solidFill>
                <a:latin typeface="Montserrat" panose="02000505000000020004" pitchFamily="2" charset="77"/>
              </a:rPr>
              <a:t>#Threads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E70767E-B7B9-F2D2-FAB6-010FD2051E6F}"/>
              </a:ext>
            </a:extLst>
          </p:cNvPr>
          <p:cNvSpPr txBox="1"/>
          <p:nvPr/>
        </p:nvSpPr>
        <p:spPr>
          <a:xfrm>
            <a:off x="-151521" y="209201"/>
            <a:ext cx="310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4F000B"/>
                </a:solidFill>
                <a:latin typeface="Montserrat" panose="02000505000000020004" pitchFamily="2" charset="77"/>
              </a:rPr>
              <a:t>SPEED-UP</a:t>
            </a:r>
            <a:endParaRPr lang="it-IT" sz="3600" b="1" dirty="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DED25B3-8F41-141B-3395-5BDAFCEA23C2}"/>
              </a:ext>
            </a:extLst>
          </p:cNvPr>
          <p:cNvSpPr txBox="1"/>
          <p:nvPr/>
        </p:nvSpPr>
        <p:spPr>
          <a:xfrm>
            <a:off x="201145" y="638677"/>
            <a:ext cx="3090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4F000B"/>
                </a:solidFill>
                <a:latin typeface="Montserrat" panose="02000505000000020004" pitchFamily="2" charset="77"/>
              </a:rPr>
              <a:t>OPTIMIZED</a:t>
            </a:r>
            <a:r>
              <a:rPr lang="it-IT" sz="1600" dirty="0">
                <a:solidFill>
                  <a:srgbClr val="4F000B"/>
                </a:solidFill>
                <a:latin typeface="Montserrat" panose="02000505000000020004" pitchFamily="2" charset="77"/>
              </a:rPr>
              <a:t> VERSION</a:t>
            </a:r>
            <a:endParaRPr lang="it-IT" dirty="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C2F419-78F4-6FA2-9E9A-6FEC4DD17A05}"/>
              </a:ext>
            </a:extLst>
          </p:cNvPr>
          <p:cNvSpPr txBox="1"/>
          <p:nvPr/>
        </p:nvSpPr>
        <p:spPr>
          <a:xfrm>
            <a:off x="1949541" y="240509"/>
            <a:ext cx="1907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rgbClr val="FF9B54"/>
                </a:solidFill>
                <a:latin typeface="Montserrat" panose="02000505000000020004" pitchFamily="2" charset="77"/>
              </a:rPr>
              <a:t>+</a:t>
            </a:r>
            <a:endParaRPr lang="it-IT" sz="4400" b="1" dirty="0">
              <a:solidFill>
                <a:srgbClr val="FF9B54"/>
              </a:solidFill>
              <a:latin typeface="Montserrat" panose="02000505000000020004" pitchFamily="2" charset="77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2DB0900-9478-37EF-01C2-8E4CD370485B}"/>
              </a:ext>
            </a:extLst>
          </p:cNvPr>
          <p:cNvSpPr txBox="1"/>
          <p:nvPr/>
        </p:nvSpPr>
        <p:spPr>
          <a:xfrm>
            <a:off x="8671832" y="209201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#ITERATIONS : </a:t>
            </a:r>
            <a:r>
              <a:rPr lang="it-IT" sz="1500" b="1">
                <a:solidFill>
                  <a:srgbClr val="4F000B"/>
                </a:solidFill>
                <a:latin typeface="Montserrat" panose="02000505000000020004" pitchFamily="2" charset="77"/>
              </a:rPr>
              <a:t>30</a:t>
            </a:r>
            <a:endParaRPr lang="it-IT" sz="150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C1C9225-9B9E-3981-BBEF-4AB5B5455AD4}"/>
              </a:ext>
            </a:extLst>
          </p:cNvPr>
          <p:cNvSpPr txBox="1"/>
          <p:nvPr/>
        </p:nvSpPr>
        <p:spPr>
          <a:xfrm>
            <a:off x="6521116" y="514116"/>
            <a:ext cx="5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b="1">
                <a:solidFill>
                  <a:srgbClr val="4F000B"/>
                </a:solidFill>
                <a:latin typeface="Montserrat" panose="02000505000000020004" pitchFamily="2" charset="77"/>
              </a:rPr>
              <a:t>975734686214396237</a:t>
            </a:r>
            <a:r>
              <a:rPr lang="it-IT" sz="1600" b="1">
                <a:solidFill>
                  <a:srgbClr val="FF9B54"/>
                </a:solidFill>
                <a:latin typeface="Montserrat" panose="02000505000000020004" pitchFamily="2" charset="77"/>
              </a:rPr>
              <a:t> </a:t>
            </a:r>
            <a:r>
              <a:rPr lang="it-IT" sz="1600">
                <a:solidFill>
                  <a:srgbClr val="4F000B"/>
                </a:solidFill>
                <a:latin typeface="Montserrat" panose="02000505000000020004" pitchFamily="2" charset="77"/>
              </a:rPr>
              <a:t>= 748609 * 1303396948493</a:t>
            </a:r>
            <a:endParaRPr lang="it-IT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831838A-80E8-A756-E3A5-751F783D5BFA}"/>
              </a:ext>
            </a:extLst>
          </p:cNvPr>
          <p:cNvSpPr txBox="1"/>
          <p:nvPr/>
        </p:nvSpPr>
        <p:spPr>
          <a:xfrm>
            <a:off x="6761744" y="793976"/>
            <a:ext cx="2225846" cy="28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rgbClr val="4F000B"/>
                </a:solidFill>
                <a:latin typeface="Montserrat" panose="02000505000000020004" pitchFamily="2" charset="77"/>
              </a:rPr>
              <a:t>(</a:t>
            </a:r>
            <a:r>
              <a:rPr lang="it-IT" sz="1200" b="1">
                <a:solidFill>
                  <a:srgbClr val="4F000B"/>
                </a:solidFill>
                <a:latin typeface="Montserrat" panose="02000505000000020004" pitchFamily="2" charset="77"/>
              </a:rPr>
              <a:t>18</a:t>
            </a:r>
            <a:r>
              <a:rPr lang="it-IT" sz="1200">
                <a:solidFill>
                  <a:srgbClr val="4F000B"/>
                </a:solidFill>
                <a:latin typeface="Montserrat" panose="02000505000000020004" pitchFamily="2" charset="77"/>
              </a:rPr>
              <a:t> DIGITS)</a:t>
            </a:r>
            <a:endParaRPr lang="it-IT" sz="140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33ABD364-B500-B693-BEDD-2BD3F6C0611C}"/>
              </a:ext>
            </a:extLst>
          </p:cNvPr>
          <p:cNvGrpSpPr/>
          <p:nvPr/>
        </p:nvGrpSpPr>
        <p:grpSpPr>
          <a:xfrm>
            <a:off x="-114260" y="1186262"/>
            <a:ext cx="2683848" cy="5289093"/>
            <a:chOff x="-132548" y="1222838"/>
            <a:chExt cx="2683848" cy="52890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0C7FF74A-AABA-C642-B02D-C5728A18229F}"/>
                </a:ext>
              </a:extLst>
            </p:cNvPr>
            <p:cNvSpPr txBox="1"/>
            <p:nvPr/>
          </p:nvSpPr>
          <p:spPr>
            <a:xfrm>
              <a:off x="-132548" y="1863491"/>
              <a:ext cx="2683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solidFill>
                    <a:srgbClr val="4F000B"/>
                  </a:solidFill>
                  <a:latin typeface="Montserrat" panose="02000505000000020004" pitchFamily="2" charset="77"/>
                </a:rPr>
                <a:t>[2 THREADS x CORE]</a:t>
              </a:r>
            </a:p>
          </p:txBody>
        </p:sp>
        <p:grpSp>
          <p:nvGrpSpPr>
            <p:cNvPr id="88" name="Gruppo 87">
              <a:extLst>
                <a:ext uri="{FF2B5EF4-FFF2-40B4-BE49-F238E27FC236}">
                  <a16:creationId xmlns:a16="http://schemas.microsoft.com/office/drawing/2014/main" id="{ACD95717-C0C4-A1C1-3854-9BAA08BE0208}"/>
                </a:ext>
              </a:extLst>
            </p:cNvPr>
            <p:cNvGrpSpPr/>
            <p:nvPr/>
          </p:nvGrpSpPr>
          <p:grpSpPr>
            <a:xfrm>
              <a:off x="302102" y="2230860"/>
              <a:ext cx="1691664" cy="4281071"/>
              <a:chOff x="257878" y="2202123"/>
              <a:chExt cx="1691664" cy="4281071"/>
            </a:xfrm>
          </p:grpSpPr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2D390B0-AE4D-D4B3-7711-548A5E375944}"/>
                  </a:ext>
                </a:extLst>
              </p:cNvPr>
              <p:cNvSpPr txBox="1"/>
              <p:nvPr/>
            </p:nvSpPr>
            <p:spPr>
              <a:xfrm>
                <a:off x="263542" y="2298960"/>
                <a:ext cx="7384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#1</a:t>
                </a:r>
              </a:p>
            </p:txBody>
          </p:sp>
          <p:grpSp>
            <p:nvGrpSpPr>
              <p:cNvPr id="32" name="Gruppo 31">
                <a:extLst>
                  <a:ext uri="{FF2B5EF4-FFF2-40B4-BE49-F238E27FC236}">
                    <a16:creationId xmlns:a16="http://schemas.microsoft.com/office/drawing/2014/main" id="{5C7233EC-954D-123A-E909-AB9B54A0BDB8}"/>
                  </a:ext>
                </a:extLst>
              </p:cNvPr>
              <p:cNvGrpSpPr/>
              <p:nvPr/>
            </p:nvGrpSpPr>
            <p:grpSpPr>
              <a:xfrm>
                <a:off x="353546" y="2202123"/>
                <a:ext cx="1595996" cy="568509"/>
                <a:chOff x="353545" y="2202123"/>
                <a:chExt cx="2027705" cy="646331"/>
              </a:xfrm>
            </p:grpSpPr>
            <p:sp>
              <p:nvSpPr>
                <p:cNvPr id="3" name="Rettangolo con angoli arrotondati 2">
                  <a:extLst>
                    <a:ext uri="{FF2B5EF4-FFF2-40B4-BE49-F238E27FC236}">
                      <a16:creationId xmlns:a16="http://schemas.microsoft.com/office/drawing/2014/main" id="{B3E7E930-69FB-174C-AB17-3AFEE893C344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2" name="Rettangolo con angoli arrotondati 11">
                  <a:extLst>
                    <a:ext uri="{FF2B5EF4-FFF2-40B4-BE49-F238E27FC236}">
                      <a16:creationId xmlns:a16="http://schemas.microsoft.com/office/drawing/2014/main" id="{828C0F1E-E892-00E6-7C6C-84CBA188054A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solidFill>
                  <a:srgbClr val="4F000B"/>
                </a:solidFill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" name="Rettangolo con angoli arrotondati 12">
                  <a:extLst>
                    <a:ext uri="{FF2B5EF4-FFF2-40B4-BE49-F238E27FC236}">
                      <a16:creationId xmlns:a16="http://schemas.microsoft.com/office/drawing/2014/main" id="{5BDD3009-802B-FC91-4750-D5FDC030CC05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solidFill>
                  <a:srgbClr val="4F000B"/>
                </a:solidFill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2B5082E1-1474-A0D5-0685-63743E806D98}"/>
                  </a:ext>
                </a:extLst>
              </p:cNvPr>
              <p:cNvSpPr txBox="1"/>
              <p:nvPr/>
            </p:nvSpPr>
            <p:spPr>
              <a:xfrm>
                <a:off x="263542" y="3040592"/>
                <a:ext cx="7384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#2</a:t>
                </a:r>
              </a:p>
            </p:txBody>
          </p:sp>
          <p:grpSp>
            <p:nvGrpSpPr>
              <p:cNvPr id="34" name="Gruppo 33">
                <a:extLst>
                  <a:ext uri="{FF2B5EF4-FFF2-40B4-BE49-F238E27FC236}">
                    <a16:creationId xmlns:a16="http://schemas.microsoft.com/office/drawing/2014/main" id="{1C1BDEE6-E918-B11C-8E31-E6FA06A4260C}"/>
                  </a:ext>
                </a:extLst>
              </p:cNvPr>
              <p:cNvGrpSpPr/>
              <p:nvPr/>
            </p:nvGrpSpPr>
            <p:grpSpPr>
              <a:xfrm>
                <a:off x="353546" y="2943755"/>
                <a:ext cx="1595996" cy="568509"/>
                <a:chOff x="353545" y="2202123"/>
                <a:chExt cx="2027705" cy="646331"/>
              </a:xfrm>
            </p:grpSpPr>
            <p:sp>
              <p:nvSpPr>
                <p:cNvPr id="35" name="Rettangolo con angoli arrotondati 34">
                  <a:extLst>
                    <a:ext uri="{FF2B5EF4-FFF2-40B4-BE49-F238E27FC236}">
                      <a16:creationId xmlns:a16="http://schemas.microsoft.com/office/drawing/2014/main" id="{0E2E9374-5521-F584-7190-C8149C3F47F8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6" name="Rettangolo con angoli arrotondati 35">
                  <a:extLst>
                    <a:ext uri="{FF2B5EF4-FFF2-40B4-BE49-F238E27FC236}">
                      <a16:creationId xmlns:a16="http://schemas.microsoft.com/office/drawing/2014/main" id="{FF7B421D-4B2D-6833-DB80-EA1FA09DC74D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solidFill>
                  <a:srgbClr val="4F000B"/>
                </a:solidFill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7" name="Rettangolo con angoli arrotondati 36">
                  <a:extLst>
                    <a:ext uri="{FF2B5EF4-FFF2-40B4-BE49-F238E27FC236}">
                      <a16:creationId xmlns:a16="http://schemas.microsoft.com/office/drawing/2014/main" id="{F054B6B9-BD10-B5AA-5FB9-0EB5FE71857C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solidFill>
                  <a:srgbClr val="4F000B"/>
                </a:solidFill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4C5D8BB3-5309-FE42-1C58-9CB78387B0E8}"/>
                  </a:ext>
                </a:extLst>
              </p:cNvPr>
              <p:cNvSpPr txBox="1"/>
              <p:nvPr/>
            </p:nvSpPr>
            <p:spPr>
              <a:xfrm>
                <a:off x="263542" y="3782224"/>
                <a:ext cx="7384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#3</a:t>
                </a:r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14E97A99-CB29-8097-6E49-1D1C2A37D057}"/>
                  </a:ext>
                </a:extLst>
              </p:cNvPr>
              <p:cNvGrpSpPr/>
              <p:nvPr/>
            </p:nvGrpSpPr>
            <p:grpSpPr>
              <a:xfrm>
                <a:off x="353546" y="3685387"/>
                <a:ext cx="1595996" cy="568509"/>
                <a:chOff x="353545" y="2202123"/>
                <a:chExt cx="2027705" cy="646331"/>
              </a:xfrm>
            </p:grpSpPr>
            <p:sp>
              <p:nvSpPr>
                <p:cNvPr id="40" name="Rettangolo con angoli arrotondati 39">
                  <a:extLst>
                    <a:ext uri="{FF2B5EF4-FFF2-40B4-BE49-F238E27FC236}">
                      <a16:creationId xmlns:a16="http://schemas.microsoft.com/office/drawing/2014/main" id="{2C3020B8-2E95-8833-C16E-844972B5CD7B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1" name="Rettangolo con angoli arrotondati 40">
                  <a:extLst>
                    <a:ext uri="{FF2B5EF4-FFF2-40B4-BE49-F238E27FC236}">
                      <a16:creationId xmlns:a16="http://schemas.microsoft.com/office/drawing/2014/main" id="{88E8EBB6-4D29-1638-9DA0-F9B77386A0AD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solidFill>
                  <a:srgbClr val="4F000B"/>
                </a:solidFill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42" name="Rettangolo con angoli arrotondati 41">
                  <a:extLst>
                    <a:ext uri="{FF2B5EF4-FFF2-40B4-BE49-F238E27FC236}">
                      <a16:creationId xmlns:a16="http://schemas.microsoft.com/office/drawing/2014/main" id="{A373BF92-56A9-6B3D-7705-CDC7DE5D9355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solidFill>
                  <a:srgbClr val="4F000B"/>
                </a:solidFill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BAFE7FD7-FD95-38D6-8184-135A5549FCFA}"/>
                  </a:ext>
                </a:extLst>
              </p:cNvPr>
              <p:cNvSpPr txBox="1"/>
              <p:nvPr/>
            </p:nvSpPr>
            <p:spPr>
              <a:xfrm>
                <a:off x="257878" y="4523856"/>
                <a:ext cx="7384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#4</a:t>
                </a:r>
              </a:p>
            </p:txBody>
          </p:sp>
          <p:grpSp>
            <p:nvGrpSpPr>
              <p:cNvPr id="59" name="Gruppo 58">
                <a:extLst>
                  <a:ext uri="{FF2B5EF4-FFF2-40B4-BE49-F238E27FC236}">
                    <a16:creationId xmlns:a16="http://schemas.microsoft.com/office/drawing/2014/main" id="{D9573C76-6AAD-E948-88CE-E4D3C5414FEF}"/>
                  </a:ext>
                </a:extLst>
              </p:cNvPr>
              <p:cNvGrpSpPr/>
              <p:nvPr/>
            </p:nvGrpSpPr>
            <p:grpSpPr>
              <a:xfrm>
                <a:off x="347882" y="4427019"/>
                <a:ext cx="1595996" cy="568509"/>
                <a:chOff x="353545" y="2202123"/>
                <a:chExt cx="2027705" cy="646331"/>
              </a:xfrm>
            </p:grpSpPr>
            <p:sp>
              <p:nvSpPr>
                <p:cNvPr id="60" name="Rettangolo con angoli arrotondati 59">
                  <a:extLst>
                    <a:ext uri="{FF2B5EF4-FFF2-40B4-BE49-F238E27FC236}">
                      <a16:creationId xmlns:a16="http://schemas.microsoft.com/office/drawing/2014/main" id="{D985538C-9E98-B15E-279A-387E375246DC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1" name="Rettangolo con angoli arrotondati 60">
                  <a:extLst>
                    <a:ext uri="{FF2B5EF4-FFF2-40B4-BE49-F238E27FC236}">
                      <a16:creationId xmlns:a16="http://schemas.microsoft.com/office/drawing/2014/main" id="{2C168872-30C0-154C-6DC4-2C30CD7BA22D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62" name="Rettangolo con angoli arrotondati 61">
                  <a:extLst>
                    <a:ext uri="{FF2B5EF4-FFF2-40B4-BE49-F238E27FC236}">
                      <a16:creationId xmlns:a16="http://schemas.microsoft.com/office/drawing/2014/main" id="{7D3C584D-2CAA-4E01-241B-4F3C1400701F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2ACA4D7-7E78-60D1-0159-9007389A5404}"/>
                  </a:ext>
                </a:extLst>
              </p:cNvPr>
              <p:cNvSpPr txBox="1"/>
              <p:nvPr/>
            </p:nvSpPr>
            <p:spPr>
              <a:xfrm>
                <a:off x="263542" y="5269890"/>
                <a:ext cx="7384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#5</a:t>
                </a:r>
              </a:p>
            </p:txBody>
          </p:sp>
          <p:grpSp>
            <p:nvGrpSpPr>
              <p:cNvPr id="79" name="Gruppo 78">
                <a:extLst>
                  <a:ext uri="{FF2B5EF4-FFF2-40B4-BE49-F238E27FC236}">
                    <a16:creationId xmlns:a16="http://schemas.microsoft.com/office/drawing/2014/main" id="{6B82C58C-473D-F3C0-87C8-CD1BF41E62B1}"/>
                  </a:ext>
                </a:extLst>
              </p:cNvPr>
              <p:cNvGrpSpPr/>
              <p:nvPr/>
            </p:nvGrpSpPr>
            <p:grpSpPr>
              <a:xfrm>
                <a:off x="353546" y="5173053"/>
                <a:ext cx="1595996" cy="568509"/>
                <a:chOff x="353545" y="2202123"/>
                <a:chExt cx="2027705" cy="646331"/>
              </a:xfrm>
            </p:grpSpPr>
            <p:sp>
              <p:nvSpPr>
                <p:cNvPr id="80" name="Rettangolo con angoli arrotondati 79">
                  <a:extLst>
                    <a:ext uri="{FF2B5EF4-FFF2-40B4-BE49-F238E27FC236}">
                      <a16:creationId xmlns:a16="http://schemas.microsoft.com/office/drawing/2014/main" id="{B51242AF-3124-094D-F2E8-145E2993F679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81" name="Rettangolo con angoli arrotondati 80">
                  <a:extLst>
                    <a:ext uri="{FF2B5EF4-FFF2-40B4-BE49-F238E27FC236}">
                      <a16:creationId xmlns:a16="http://schemas.microsoft.com/office/drawing/2014/main" id="{1CB4BC79-22EC-1617-43D4-97A63011EB0E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2" name="Rettangolo con angoli arrotondati 81">
                  <a:extLst>
                    <a:ext uri="{FF2B5EF4-FFF2-40B4-BE49-F238E27FC236}">
                      <a16:creationId xmlns:a16="http://schemas.microsoft.com/office/drawing/2014/main" id="{72C9DFAA-4B8D-9A74-2324-BA050FC76D59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83" name="CasellaDiTesto 82">
                <a:extLst>
                  <a:ext uri="{FF2B5EF4-FFF2-40B4-BE49-F238E27FC236}">
                    <a16:creationId xmlns:a16="http://schemas.microsoft.com/office/drawing/2014/main" id="{F844EE00-0157-5D03-9B13-EF2DF8B3A9B6}"/>
                  </a:ext>
                </a:extLst>
              </p:cNvPr>
              <p:cNvSpPr txBox="1"/>
              <p:nvPr/>
            </p:nvSpPr>
            <p:spPr>
              <a:xfrm>
                <a:off x="257878" y="6011522"/>
                <a:ext cx="7384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#6</a:t>
                </a:r>
              </a:p>
            </p:txBody>
          </p:sp>
          <p:grpSp>
            <p:nvGrpSpPr>
              <p:cNvPr id="84" name="Gruppo 83">
                <a:extLst>
                  <a:ext uri="{FF2B5EF4-FFF2-40B4-BE49-F238E27FC236}">
                    <a16:creationId xmlns:a16="http://schemas.microsoft.com/office/drawing/2014/main" id="{0A84937E-7CAB-992F-3003-3777A2D285CE}"/>
                  </a:ext>
                </a:extLst>
              </p:cNvPr>
              <p:cNvGrpSpPr/>
              <p:nvPr/>
            </p:nvGrpSpPr>
            <p:grpSpPr>
              <a:xfrm>
                <a:off x="347882" y="5914685"/>
                <a:ext cx="1595996" cy="568509"/>
                <a:chOff x="353545" y="2202123"/>
                <a:chExt cx="2027705" cy="646331"/>
              </a:xfrm>
            </p:grpSpPr>
            <p:sp>
              <p:nvSpPr>
                <p:cNvPr id="85" name="Rettangolo con angoli arrotondati 84">
                  <a:extLst>
                    <a:ext uri="{FF2B5EF4-FFF2-40B4-BE49-F238E27FC236}">
                      <a16:creationId xmlns:a16="http://schemas.microsoft.com/office/drawing/2014/main" id="{40350848-4C7E-AA5F-367A-C5EBD5984A2C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86" name="Rettangolo con angoli arrotondati 85">
                  <a:extLst>
                    <a:ext uri="{FF2B5EF4-FFF2-40B4-BE49-F238E27FC236}">
                      <a16:creationId xmlns:a16="http://schemas.microsoft.com/office/drawing/2014/main" id="{66675E8E-D37E-53B2-9820-8A1A0B0AB0CC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7" name="Rettangolo con angoli arrotondati 86">
                  <a:extLst>
                    <a:ext uri="{FF2B5EF4-FFF2-40B4-BE49-F238E27FC236}">
                      <a16:creationId xmlns:a16="http://schemas.microsoft.com/office/drawing/2014/main" id="{66CB7E29-3142-7DA8-BC22-2CC001732823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grpSp>
          <p:nvGrpSpPr>
            <p:cNvPr id="90" name="Gruppo 89">
              <a:extLst>
                <a:ext uri="{FF2B5EF4-FFF2-40B4-BE49-F238E27FC236}">
                  <a16:creationId xmlns:a16="http://schemas.microsoft.com/office/drawing/2014/main" id="{C6F9B749-AF56-0303-8E85-0087D6101307}"/>
                </a:ext>
              </a:extLst>
            </p:cNvPr>
            <p:cNvGrpSpPr/>
            <p:nvPr/>
          </p:nvGrpSpPr>
          <p:grpSpPr>
            <a:xfrm>
              <a:off x="68044" y="1222838"/>
              <a:ext cx="2244119" cy="690457"/>
              <a:chOff x="201145" y="6018268"/>
              <a:chExt cx="2244119" cy="690457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5943EC05-7E37-604F-9C9C-46C570277E7B}"/>
                  </a:ext>
                </a:extLst>
              </p:cNvPr>
              <p:cNvSpPr txBox="1"/>
              <p:nvPr/>
            </p:nvSpPr>
            <p:spPr>
              <a:xfrm>
                <a:off x="239691" y="6018268"/>
                <a:ext cx="220557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7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CPU</a:t>
                </a:r>
                <a:endParaRPr lang="it-IT" sz="1600" b="1" dirty="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89" name="CasellaDiTesto 88">
                <a:extLst>
                  <a:ext uri="{FF2B5EF4-FFF2-40B4-BE49-F238E27FC236}">
                    <a16:creationId xmlns:a16="http://schemas.microsoft.com/office/drawing/2014/main" id="{C4B0508C-65BD-5284-3EC8-11C3EAD475E1}"/>
                  </a:ext>
                </a:extLst>
              </p:cNvPr>
              <p:cNvSpPr txBox="1"/>
              <p:nvPr/>
            </p:nvSpPr>
            <p:spPr>
              <a:xfrm>
                <a:off x="201145" y="6370171"/>
                <a:ext cx="22055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 CORES</a:t>
                </a:r>
              </a:p>
            </p:txBody>
          </p:sp>
        </p:grpSp>
      </p:grpSp>
      <p:sp>
        <p:nvSpPr>
          <p:cNvPr id="92" name="Rettangolo con angoli arrotondati 91">
            <a:extLst>
              <a:ext uri="{FF2B5EF4-FFF2-40B4-BE49-F238E27FC236}">
                <a16:creationId xmlns:a16="http://schemas.microsoft.com/office/drawing/2014/main" id="{306CAA46-1B74-E76F-66DE-B1D3CE06CA98}"/>
              </a:ext>
            </a:extLst>
          </p:cNvPr>
          <p:cNvSpPr/>
          <p:nvPr/>
        </p:nvSpPr>
        <p:spPr>
          <a:xfrm>
            <a:off x="7061200" y="6065479"/>
            <a:ext cx="260350" cy="269440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671A60B8-B2E6-A6C2-3F15-B2057D01178D}"/>
              </a:ext>
            </a:extLst>
          </p:cNvPr>
          <p:cNvSpPr txBox="1"/>
          <p:nvPr/>
        </p:nvSpPr>
        <p:spPr>
          <a:xfrm>
            <a:off x="6655839" y="6503917"/>
            <a:ext cx="5408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rgbClr val="4F000B"/>
                </a:solidFill>
                <a:latin typeface="Montserrat" panose="02000505000000020004" pitchFamily="2" charset="77"/>
              </a:rPr>
              <a:t>(CI </a:t>
            </a:r>
            <a:r>
              <a:rPr lang="it-IT" sz="1200" dirty="0" err="1">
                <a:solidFill>
                  <a:srgbClr val="4F000B"/>
                </a:solidFill>
                <a:latin typeface="Montserrat" panose="02000505000000020004" pitchFamily="2" charset="77"/>
              </a:rPr>
              <a:t>omitted</a:t>
            </a:r>
            <a:r>
              <a:rPr lang="it-IT" sz="1200" dirty="0">
                <a:solidFill>
                  <a:srgbClr val="4F000B"/>
                </a:solidFill>
                <a:latin typeface="Montserrat" panose="02000505000000020004" pitchFamily="2" charset="77"/>
              </a:rPr>
              <a:t> due to non-</a:t>
            </a:r>
            <a:r>
              <a:rPr lang="it-IT" sz="1200" dirty="0" err="1">
                <a:solidFill>
                  <a:srgbClr val="4F000B"/>
                </a:solidFill>
                <a:latin typeface="Montserrat" panose="02000505000000020004" pitchFamily="2" charset="77"/>
              </a:rPr>
              <a:t>normal</a:t>
            </a:r>
            <a:r>
              <a:rPr lang="it-IT" sz="1200" dirty="0">
                <a:solidFill>
                  <a:srgbClr val="4F000B"/>
                </a:solidFill>
                <a:latin typeface="Montserrat" panose="02000505000000020004" pitchFamily="2" charset="77"/>
              </a:rPr>
              <a:t> </a:t>
            </a:r>
            <a:r>
              <a:rPr lang="it-IT" sz="1200" dirty="0" err="1">
                <a:solidFill>
                  <a:srgbClr val="4F000B"/>
                </a:solidFill>
                <a:latin typeface="Montserrat" panose="02000505000000020004" pitchFamily="2" charset="77"/>
              </a:rPr>
              <a:t>distribution</a:t>
            </a:r>
            <a:r>
              <a:rPr lang="it-IT" sz="1200" dirty="0">
                <a:solidFill>
                  <a:srgbClr val="4F000B"/>
                </a:solidFill>
                <a:latin typeface="Montserrat" panose="02000505000000020004" pitchFamily="2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5423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2F580D7-8812-DA4C-B63E-BF67E9A873DA}"/>
              </a:ext>
            </a:extLst>
          </p:cNvPr>
          <p:cNvSpPr txBox="1"/>
          <p:nvPr/>
        </p:nvSpPr>
        <p:spPr>
          <a:xfrm rot="16200000">
            <a:off x="2812906" y="3152001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Cumulative Speed-Up</a:t>
            </a:r>
          </a:p>
        </p:txBody>
      </p: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512A5D2D-B81A-B340-9B2F-23B3B3A32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2371" y="5361855"/>
            <a:ext cx="1369777" cy="1006578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1B52EEE-B771-8B4A-92FC-5445F9E3FBD2}"/>
              </a:ext>
            </a:extLst>
          </p:cNvPr>
          <p:cNvSpPr txBox="1"/>
          <p:nvPr/>
        </p:nvSpPr>
        <p:spPr>
          <a:xfrm>
            <a:off x="4599286" y="5668188"/>
            <a:ext cx="268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>
                <a:solidFill>
                  <a:srgbClr val="4F000B"/>
                </a:solidFill>
                <a:latin typeface="Courier" pitchFamily="2" charset="0"/>
              </a:rPr>
              <a:t>if</a:t>
            </a:r>
            <a:r>
              <a:rPr lang="it-IT" dirty="0">
                <a:solidFill>
                  <a:srgbClr val="4F000B"/>
                </a:solidFill>
                <a:latin typeface="Courier" pitchFamily="2" charset="0"/>
              </a:rPr>
              <a:t>(</a:t>
            </a:r>
            <a:r>
              <a:rPr lang="it-IT" dirty="0" err="1">
                <a:solidFill>
                  <a:srgbClr val="4F000B"/>
                </a:solidFill>
                <a:latin typeface="Courier" pitchFamily="2" charset="0"/>
              </a:rPr>
              <a:t>num</a:t>
            </a:r>
            <a:r>
              <a:rPr lang="it-IT" dirty="0">
                <a:solidFill>
                  <a:srgbClr val="4F000B"/>
                </a:solidFill>
                <a:latin typeface="Courier" pitchFamily="2" charset="0"/>
              </a:rPr>
              <a:t> </a:t>
            </a:r>
            <a:r>
              <a:rPr lang="it-IT" sz="2000" b="1" dirty="0">
                <a:solidFill>
                  <a:srgbClr val="4F000B"/>
                </a:solidFill>
                <a:latin typeface="Courier" pitchFamily="2" charset="0"/>
              </a:rPr>
              <a:t>%</a:t>
            </a:r>
            <a:r>
              <a:rPr lang="it-IT" dirty="0">
                <a:solidFill>
                  <a:srgbClr val="4F000B"/>
                </a:solidFill>
                <a:latin typeface="Courier" pitchFamily="2" charset="0"/>
              </a:rPr>
              <a:t> i == 0)</a:t>
            </a:r>
          </a:p>
        </p:txBody>
      </p:sp>
      <p:pic>
        <p:nvPicPr>
          <p:cNvPr id="9" name="Immagine 8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D4FC9E2B-48A6-F096-3D88-C69420887B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1" r="-1" b="5377"/>
          <a:stretch/>
        </p:blipFill>
        <p:spPr>
          <a:xfrm>
            <a:off x="3361170" y="230125"/>
            <a:ext cx="8410089" cy="432497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30A94C5-7C20-11B3-0570-0CEE8610F6F3}"/>
              </a:ext>
            </a:extLst>
          </p:cNvPr>
          <p:cNvSpPr txBox="1"/>
          <p:nvPr/>
        </p:nvSpPr>
        <p:spPr>
          <a:xfrm>
            <a:off x="1837359" y="2115615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rgbClr val="4F000B"/>
                </a:solidFill>
                <a:latin typeface="Montserrat" panose="02000505000000020004" pitchFamily="2" charset="77"/>
              </a:rPr>
              <a:t>Cumulative Speed-Up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798393E-0F84-5B70-2BE5-B7489F6C2729}"/>
              </a:ext>
            </a:extLst>
          </p:cNvPr>
          <p:cNvSpPr txBox="1"/>
          <p:nvPr/>
        </p:nvSpPr>
        <p:spPr>
          <a:xfrm>
            <a:off x="5283682" y="4588888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rgbClr val="4F000B"/>
                </a:solidFill>
                <a:latin typeface="Montserrat" panose="02000505000000020004" pitchFamily="2" charset="77"/>
              </a:rPr>
              <a:t>#Threads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F64ED684-AE46-4D45-502B-E4B76B60C801}"/>
              </a:ext>
            </a:extLst>
          </p:cNvPr>
          <p:cNvSpPr/>
          <p:nvPr/>
        </p:nvSpPr>
        <p:spPr>
          <a:xfrm>
            <a:off x="4470403" y="4338498"/>
            <a:ext cx="260350" cy="269440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5230A11-6F3B-2325-3B92-B62FE87A8E17}"/>
              </a:ext>
            </a:extLst>
          </p:cNvPr>
          <p:cNvGrpSpPr/>
          <p:nvPr/>
        </p:nvGrpSpPr>
        <p:grpSpPr>
          <a:xfrm>
            <a:off x="92247" y="2451319"/>
            <a:ext cx="2132240" cy="4207568"/>
            <a:chOff x="-132548" y="1222838"/>
            <a:chExt cx="2683848" cy="5296061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79A00A46-8F07-7241-EBA1-F8BB6280F92E}"/>
                </a:ext>
              </a:extLst>
            </p:cNvPr>
            <p:cNvSpPr txBox="1"/>
            <p:nvPr/>
          </p:nvSpPr>
          <p:spPr>
            <a:xfrm>
              <a:off x="-132548" y="1863490"/>
              <a:ext cx="2683848" cy="369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50" dirty="0">
                  <a:solidFill>
                    <a:srgbClr val="4F000B"/>
                  </a:solidFill>
                  <a:latin typeface="Montserrat" panose="02000505000000020004" pitchFamily="2" charset="77"/>
                </a:rPr>
                <a:t>[2 THREADS x CORE]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47411FB3-F0E1-295A-EB17-AFD9515AE43B}"/>
                </a:ext>
              </a:extLst>
            </p:cNvPr>
            <p:cNvGrpSpPr/>
            <p:nvPr/>
          </p:nvGrpSpPr>
          <p:grpSpPr>
            <a:xfrm>
              <a:off x="302102" y="2230860"/>
              <a:ext cx="1691664" cy="4288039"/>
              <a:chOff x="257878" y="2202123"/>
              <a:chExt cx="1691664" cy="4288039"/>
            </a:xfrm>
          </p:grpSpPr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28A18A8F-AE9B-D7B1-1A5D-E437F9270B2E}"/>
                  </a:ext>
                </a:extLst>
              </p:cNvPr>
              <p:cNvSpPr txBox="1"/>
              <p:nvPr/>
            </p:nvSpPr>
            <p:spPr>
              <a:xfrm>
                <a:off x="263542" y="2298959"/>
                <a:ext cx="738423" cy="47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#1</a:t>
                </a:r>
              </a:p>
            </p:txBody>
          </p:sp>
          <p:grpSp>
            <p:nvGrpSpPr>
              <p:cNvPr id="26" name="Gruppo 25">
                <a:extLst>
                  <a:ext uri="{FF2B5EF4-FFF2-40B4-BE49-F238E27FC236}">
                    <a16:creationId xmlns:a16="http://schemas.microsoft.com/office/drawing/2014/main" id="{301EBB3E-5FA4-67CB-1723-AAED9B6EF815}"/>
                  </a:ext>
                </a:extLst>
              </p:cNvPr>
              <p:cNvGrpSpPr/>
              <p:nvPr/>
            </p:nvGrpSpPr>
            <p:grpSpPr>
              <a:xfrm>
                <a:off x="353546" y="2202123"/>
                <a:ext cx="1595996" cy="568509"/>
                <a:chOff x="353545" y="2202123"/>
                <a:chExt cx="2027705" cy="646331"/>
              </a:xfrm>
            </p:grpSpPr>
            <p:sp>
              <p:nvSpPr>
                <p:cNvPr id="64" name="Rettangolo con angoli arrotondati 63">
                  <a:extLst>
                    <a:ext uri="{FF2B5EF4-FFF2-40B4-BE49-F238E27FC236}">
                      <a16:creationId xmlns:a16="http://schemas.microsoft.com/office/drawing/2014/main" id="{7BECC814-6081-90A7-4D6A-B311D77120B9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5" name="Rettangolo con angoli arrotondati 64">
                  <a:extLst>
                    <a:ext uri="{FF2B5EF4-FFF2-40B4-BE49-F238E27FC236}">
                      <a16:creationId xmlns:a16="http://schemas.microsoft.com/office/drawing/2014/main" id="{0F304161-EC7B-EA23-DFFF-F1F0FFE738D4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solidFill>
                  <a:srgbClr val="4F000B"/>
                </a:solidFill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66" name="Rettangolo con angoli arrotondati 65">
                  <a:extLst>
                    <a:ext uri="{FF2B5EF4-FFF2-40B4-BE49-F238E27FC236}">
                      <a16:creationId xmlns:a16="http://schemas.microsoft.com/office/drawing/2014/main" id="{356280A3-8AD3-D752-7510-EF02B9541397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solidFill>
                  <a:srgbClr val="4F000B"/>
                </a:solidFill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A38580A-BD47-2B16-D8E2-5AC5C107A0C4}"/>
                  </a:ext>
                </a:extLst>
              </p:cNvPr>
              <p:cNvSpPr txBox="1"/>
              <p:nvPr/>
            </p:nvSpPr>
            <p:spPr>
              <a:xfrm>
                <a:off x="263542" y="3040592"/>
                <a:ext cx="738423" cy="47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#2</a:t>
                </a:r>
              </a:p>
            </p:txBody>
          </p: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E8DBFEB9-99A7-94B2-3E10-15C3F2791E97}"/>
                  </a:ext>
                </a:extLst>
              </p:cNvPr>
              <p:cNvGrpSpPr/>
              <p:nvPr/>
            </p:nvGrpSpPr>
            <p:grpSpPr>
              <a:xfrm>
                <a:off x="353546" y="2943755"/>
                <a:ext cx="1595996" cy="568509"/>
                <a:chOff x="353545" y="2202123"/>
                <a:chExt cx="2027705" cy="646331"/>
              </a:xfrm>
            </p:grpSpPr>
            <p:sp>
              <p:nvSpPr>
                <p:cNvPr id="61" name="Rettangolo con angoli arrotondati 60">
                  <a:extLst>
                    <a:ext uri="{FF2B5EF4-FFF2-40B4-BE49-F238E27FC236}">
                      <a16:creationId xmlns:a16="http://schemas.microsoft.com/office/drawing/2014/main" id="{5D2C01F3-B3F2-31F3-BCA8-6FC9D3D19672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2" name="Rettangolo con angoli arrotondati 61">
                  <a:extLst>
                    <a:ext uri="{FF2B5EF4-FFF2-40B4-BE49-F238E27FC236}">
                      <a16:creationId xmlns:a16="http://schemas.microsoft.com/office/drawing/2014/main" id="{6BE27EA2-31AF-C95E-F124-CEF0D7BF4AC5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63" name="Rettangolo con angoli arrotondati 62">
                  <a:extLst>
                    <a:ext uri="{FF2B5EF4-FFF2-40B4-BE49-F238E27FC236}">
                      <a16:creationId xmlns:a16="http://schemas.microsoft.com/office/drawing/2014/main" id="{13A4C3BB-262F-BDC5-974D-76467659A434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B3512FC8-76B2-773D-FC7F-890955C43A30}"/>
                  </a:ext>
                </a:extLst>
              </p:cNvPr>
              <p:cNvSpPr txBox="1"/>
              <p:nvPr/>
            </p:nvSpPr>
            <p:spPr>
              <a:xfrm>
                <a:off x="263542" y="3782223"/>
                <a:ext cx="738423" cy="47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#3</a:t>
                </a:r>
              </a:p>
            </p:txBody>
          </p:sp>
          <p:grpSp>
            <p:nvGrpSpPr>
              <p:cNvPr id="36" name="Gruppo 35">
                <a:extLst>
                  <a:ext uri="{FF2B5EF4-FFF2-40B4-BE49-F238E27FC236}">
                    <a16:creationId xmlns:a16="http://schemas.microsoft.com/office/drawing/2014/main" id="{7E3EACD2-5470-7BFB-AC2A-E06B6A6B6AC4}"/>
                  </a:ext>
                </a:extLst>
              </p:cNvPr>
              <p:cNvGrpSpPr/>
              <p:nvPr/>
            </p:nvGrpSpPr>
            <p:grpSpPr>
              <a:xfrm>
                <a:off x="353546" y="3685387"/>
                <a:ext cx="1595996" cy="568509"/>
                <a:chOff x="353545" y="2202123"/>
                <a:chExt cx="2027705" cy="646331"/>
              </a:xfrm>
            </p:grpSpPr>
            <p:sp>
              <p:nvSpPr>
                <p:cNvPr id="58" name="Rettangolo con angoli arrotondati 57">
                  <a:extLst>
                    <a:ext uri="{FF2B5EF4-FFF2-40B4-BE49-F238E27FC236}">
                      <a16:creationId xmlns:a16="http://schemas.microsoft.com/office/drawing/2014/main" id="{34D36DA9-65BA-49C5-1BB2-9E307A428CDC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9" name="Rettangolo con angoli arrotondati 58">
                  <a:extLst>
                    <a:ext uri="{FF2B5EF4-FFF2-40B4-BE49-F238E27FC236}">
                      <a16:creationId xmlns:a16="http://schemas.microsoft.com/office/drawing/2014/main" id="{0EED45E2-E406-BA41-AC43-20B6EC5A11B4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60" name="Rettangolo con angoli arrotondati 59">
                  <a:extLst>
                    <a:ext uri="{FF2B5EF4-FFF2-40B4-BE49-F238E27FC236}">
                      <a16:creationId xmlns:a16="http://schemas.microsoft.com/office/drawing/2014/main" id="{F264D16C-65B0-CFCE-9EDA-35CBE43C19C3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6B42EE94-2ADE-91CA-1BF2-25578C840958}"/>
                  </a:ext>
                </a:extLst>
              </p:cNvPr>
              <p:cNvSpPr txBox="1"/>
              <p:nvPr/>
            </p:nvSpPr>
            <p:spPr>
              <a:xfrm>
                <a:off x="257878" y="4523856"/>
                <a:ext cx="738423" cy="47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#4</a:t>
                </a:r>
              </a:p>
            </p:txBody>
          </p:sp>
          <p:grpSp>
            <p:nvGrpSpPr>
              <p:cNvPr id="38" name="Gruppo 37">
                <a:extLst>
                  <a:ext uri="{FF2B5EF4-FFF2-40B4-BE49-F238E27FC236}">
                    <a16:creationId xmlns:a16="http://schemas.microsoft.com/office/drawing/2014/main" id="{A2277C49-7F68-BAFF-8292-1F3B79F0F8A2}"/>
                  </a:ext>
                </a:extLst>
              </p:cNvPr>
              <p:cNvGrpSpPr/>
              <p:nvPr/>
            </p:nvGrpSpPr>
            <p:grpSpPr>
              <a:xfrm>
                <a:off x="347882" y="4427019"/>
                <a:ext cx="1595996" cy="568509"/>
                <a:chOff x="353545" y="2202123"/>
                <a:chExt cx="2027705" cy="646331"/>
              </a:xfrm>
            </p:grpSpPr>
            <p:sp>
              <p:nvSpPr>
                <p:cNvPr id="53" name="Rettangolo con angoli arrotondati 52">
                  <a:extLst>
                    <a:ext uri="{FF2B5EF4-FFF2-40B4-BE49-F238E27FC236}">
                      <a16:creationId xmlns:a16="http://schemas.microsoft.com/office/drawing/2014/main" id="{323D1C52-C50E-56E2-13E5-D47DD1592EC7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4" name="Rettangolo con angoli arrotondati 53">
                  <a:extLst>
                    <a:ext uri="{FF2B5EF4-FFF2-40B4-BE49-F238E27FC236}">
                      <a16:creationId xmlns:a16="http://schemas.microsoft.com/office/drawing/2014/main" id="{F7E0E21F-E4EF-EA34-2770-ADB5684CAFCF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57" name="Rettangolo con angoli arrotondati 56">
                  <a:extLst>
                    <a:ext uri="{FF2B5EF4-FFF2-40B4-BE49-F238E27FC236}">
                      <a16:creationId xmlns:a16="http://schemas.microsoft.com/office/drawing/2014/main" id="{C4A21026-D431-4622-2DEB-DC8762119AFA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BC644D9-5CAE-A5C9-CE63-2DF2BB391718}"/>
                  </a:ext>
                </a:extLst>
              </p:cNvPr>
              <p:cNvSpPr txBox="1"/>
              <p:nvPr/>
            </p:nvSpPr>
            <p:spPr>
              <a:xfrm>
                <a:off x="263542" y="5269889"/>
                <a:ext cx="738423" cy="47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#5</a:t>
                </a:r>
              </a:p>
            </p:txBody>
          </p:sp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134BA4D5-34B5-87CC-A3AF-C70BB4CD2CAC}"/>
                  </a:ext>
                </a:extLst>
              </p:cNvPr>
              <p:cNvGrpSpPr/>
              <p:nvPr/>
            </p:nvGrpSpPr>
            <p:grpSpPr>
              <a:xfrm>
                <a:off x="353546" y="5173053"/>
                <a:ext cx="1595996" cy="568509"/>
                <a:chOff x="353545" y="2202123"/>
                <a:chExt cx="2027705" cy="646331"/>
              </a:xfrm>
            </p:grpSpPr>
            <p:sp>
              <p:nvSpPr>
                <p:cNvPr id="46" name="Rettangolo con angoli arrotondati 45">
                  <a:extLst>
                    <a:ext uri="{FF2B5EF4-FFF2-40B4-BE49-F238E27FC236}">
                      <a16:creationId xmlns:a16="http://schemas.microsoft.com/office/drawing/2014/main" id="{4C1BB88A-41DA-AB41-EECA-BD7CA1903F91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7" name="Rettangolo con angoli arrotondati 46">
                  <a:extLst>
                    <a:ext uri="{FF2B5EF4-FFF2-40B4-BE49-F238E27FC236}">
                      <a16:creationId xmlns:a16="http://schemas.microsoft.com/office/drawing/2014/main" id="{6EFEEF53-1634-2179-74CA-FA4FE6CBAB03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52" name="Rettangolo con angoli arrotondati 51">
                  <a:extLst>
                    <a:ext uri="{FF2B5EF4-FFF2-40B4-BE49-F238E27FC236}">
                      <a16:creationId xmlns:a16="http://schemas.microsoft.com/office/drawing/2014/main" id="{6ED9AAC4-265B-5B31-8F15-25921DB87A55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A3B5C285-26D0-ACED-6C23-EBB1D8E58029}"/>
                  </a:ext>
                </a:extLst>
              </p:cNvPr>
              <p:cNvSpPr txBox="1"/>
              <p:nvPr/>
            </p:nvSpPr>
            <p:spPr>
              <a:xfrm>
                <a:off x="257878" y="6011524"/>
                <a:ext cx="738423" cy="47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#6</a:t>
                </a:r>
              </a:p>
            </p:txBody>
          </p:sp>
          <p:grpSp>
            <p:nvGrpSpPr>
              <p:cNvPr id="42" name="Gruppo 41">
                <a:extLst>
                  <a:ext uri="{FF2B5EF4-FFF2-40B4-BE49-F238E27FC236}">
                    <a16:creationId xmlns:a16="http://schemas.microsoft.com/office/drawing/2014/main" id="{A57BF97E-3DA9-C392-BFB6-336F1810E655}"/>
                  </a:ext>
                </a:extLst>
              </p:cNvPr>
              <p:cNvGrpSpPr/>
              <p:nvPr/>
            </p:nvGrpSpPr>
            <p:grpSpPr>
              <a:xfrm>
                <a:off x="347882" y="5914685"/>
                <a:ext cx="1595996" cy="568509"/>
                <a:chOff x="353545" y="2202123"/>
                <a:chExt cx="2027705" cy="646331"/>
              </a:xfrm>
            </p:grpSpPr>
            <p:sp>
              <p:nvSpPr>
                <p:cNvPr id="43" name="Rettangolo con angoli arrotondati 42">
                  <a:extLst>
                    <a:ext uri="{FF2B5EF4-FFF2-40B4-BE49-F238E27FC236}">
                      <a16:creationId xmlns:a16="http://schemas.microsoft.com/office/drawing/2014/main" id="{9CDD5BB5-479C-DCE5-F46E-D5947E041675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4" name="Rettangolo con angoli arrotondati 43">
                  <a:extLst>
                    <a:ext uri="{FF2B5EF4-FFF2-40B4-BE49-F238E27FC236}">
                      <a16:creationId xmlns:a16="http://schemas.microsoft.com/office/drawing/2014/main" id="{946F527B-EDBD-611B-05BD-852F7535CDAF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45" name="Rettangolo con angoli arrotondati 44">
                  <a:extLst>
                    <a:ext uri="{FF2B5EF4-FFF2-40B4-BE49-F238E27FC236}">
                      <a16:creationId xmlns:a16="http://schemas.microsoft.com/office/drawing/2014/main" id="{33D45504-E4E4-5B2D-188D-BBD87065A14F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DCACEE75-498F-DB98-A9AD-425BFA3D6E88}"/>
                </a:ext>
              </a:extLst>
            </p:cNvPr>
            <p:cNvGrpSpPr/>
            <p:nvPr/>
          </p:nvGrpSpPr>
          <p:grpSpPr>
            <a:xfrm>
              <a:off x="68044" y="1222838"/>
              <a:ext cx="2244119" cy="743518"/>
              <a:chOff x="201145" y="6018268"/>
              <a:chExt cx="2244119" cy="743518"/>
            </a:xfrm>
          </p:grpSpPr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4DFBC6F4-7B7D-DF90-DD15-0968A71B8FB5}"/>
                  </a:ext>
                </a:extLst>
              </p:cNvPr>
              <p:cNvSpPr txBox="1"/>
              <p:nvPr/>
            </p:nvSpPr>
            <p:spPr>
              <a:xfrm>
                <a:off x="239692" y="6018268"/>
                <a:ext cx="2205572" cy="565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CPU</a:t>
                </a:r>
                <a:endParaRPr lang="it-IT" sz="1200" b="1" dirty="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A269FD7-B05F-D520-8D08-9CEF71089533}"/>
                  </a:ext>
                </a:extLst>
              </p:cNvPr>
              <p:cNvSpPr txBox="1"/>
              <p:nvPr/>
            </p:nvSpPr>
            <p:spPr>
              <a:xfrm>
                <a:off x="201145" y="6370173"/>
                <a:ext cx="2205572" cy="391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b="1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 CORES</a:t>
                </a:r>
              </a:p>
            </p:txBody>
          </p:sp>
        </p:grpSp>
      </p:grp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384BF2B-DA05-F8D3-851B-0BF16D668A4D}"/>
              </a:ext>
            </a:extLst>
          </p:cNvPr>
          <p:cNvSpPr txBox="1"/>
          <p:nvPr/>
        </p:nvSpPr>
        <p:spPr>
          <a:xfrm>
            <a:off x="-184106" y="1314047"/>
            <a:ext cx="31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4F000B"/>
                </a:solidFill>
                <a:latin typeface="Montserrat" panose="02000505000000020004" pitchFamily="2" charset="77"/>
              </a:rPr>
              <a:t>AFFINITY</a:t>
            </a:r>
            <a:endParaRPr lang="it-IT" sz="3200" b="1" dirty="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A3434CBF-82EB-3CF1-70F6-F57CEF8D65E1}"/>
              </a:ext>
            </a:extLst>
          </p:cNvPr>
          <p:cNvSpPr txBox="1"/>
          <p:nvPr/>
        </p:nvSpPr>
        <p:spPr>
          <a:xfrm>
            <a:off x="-151521" y="209201"/>
            <a:ext cx="310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4F000B"/>
                </a:solidFill>
                <a:latin typeface="Montserrat" panose="02000505000000020004" pitchFamily="2" charset="77"/>
              </a:rPr>
              <a:t>SPEED-UP</a:t>
            </a:r>
            <a:endParaRPr lang="it-IT" sz="3600" b="1" dirty="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837C08B7-FBD4-9444-AE0C-A9786E32088A}"/>
              </a:ext>
            </a:extLst>
          </p:cNvPr>
          <p:cNvSpPr txBox="1"/>
          <p:nvPr/>
        </p:nvSpPr>
        <p:spPr>
          <a:xfrm>
            <a:off x="201145" y="638677"/>
            <a:ext cx="3090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4F000B"/>
                </a:solidFill>
                <a:latin typeface="Montserrat" panose="02000505000000020004" pitchFamily="2" charset="77"/>
              </a:rPr>
              <a:t>OPTIMIZED</a:t>
            </a:r>
            <a:r>
              <a:rPr lang="it-IT" sz="1600" dirty="0">
                <a:solidFill>
                  <a:srgbClr val="4F000B"/>
                </a:solidFill>
                <a:latin typeface="Montserrat" panose="02000505000000020004" pitchFamily="2" charset="77"/>
              </a:rPr>
              <a:t> VERSION</a:t>
            </a:r>
            <a:endParaRPr lang="it-IT" dirty="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B80885AD-8274-8DF3-9DE0-5791E5BC9606}"/>
              </a:ext>
            </a:extLst>
          </p:cNvPr>
          <p:cNvSpPr txBox="1"/>
          <p:nvPr/>
        </p:nvSpPr>
        <p:spPr>
          <a:xfrm>
            <a:off x="414308" y="822787"/>
            <a:ext cx="1907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rgbClr val="FF9B54"/>
                </a:solidFill>
                <a:latin typeface="Montserrat" panose="02000505000000020004" pitchFamily="2" charset="77"/>
              </a:rPr>
              <a:t>+</a:t>
            </a:r>
            <a:endParaRPr lang="it-IT" sz="4400" b="1" dirty="0">
              <a:solidFill>
                <a:srgbClr val="FF9B54"/>
              </a:solidFill>
              <a:latin typeface="Montserrat" panose="02000505000000020004" pitchFamily="2" charset="77"/>
            </a:endParaRP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0625C3B4-02C5-8E3C-2D60-64D0FC248584}"/>
              </a:ext>
            </a:extLst>
          </p:cNvPr>
          <p:cNvSpPr txBox="1"/>
          <p:nvPr/>
        </p:nvSpPr>
        <p:spPr>
          <a:xfrm>
            <a:off x="2799950" y="5383241"/>
            <a:ext cx="1647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4F000B"/>
                </a:solidFill>
                <a:latin typeface="Montserrat" panose="02000505000000020004" pitchFamily="2" charset="77"/>
              </a:rPr>
              <a:t>THREAD 1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A0634328-5CB0-DBA2-B8D2-3E1536981381}"/>
              </a:ext>
            </a:extLst>
          </p:cNvPr>
          <p:cNvSpPr txBox="1"/>
          <p:nvPr/>
        </p:nvSpPr>
        <p:spPr>
          <a:xfrm>
            <a:off x="2799949" y="5998793"/>
            <a:ext cx="1647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4F000B"/>
                </a:solidFill>
                <a:latin typeface="Montserrat" panose="02000505000000020004" pitchFamily="2" charset="77"/>
              </a:rPr>
              <a:t>THREAD 2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037F58E6-E62B-209F-EB79-B6BE9271B5F7}"/>
              </a:ext>
            </a:extLst>
          </p:cNvPr>
          <p:cNvCxnSpPr>
            <a:cxnSpLocks/>
          </p:cNvCxnSpPr>
          <p:nvPr/>
        </p:nvCxnSpPr>
        <p:spPr>
          <a:xfrm>
            <a:off x="4284434" y="5581714"/>
            <a:ext cx="581487" cy="196956"/>
          </a:xfrm>
          <a:prstGeom prst="straightConnector1">
            <a:avLst/>
          </a:prstGeom>
          <a:ln w="19050" cap="rnd">
            <a:solidFill>
              <a:srgbClr val="4F000B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08F14F69-D207-5B90-D14F-FEF3D39EE457}"/>
              </a:ext>
            </a:extLst>
          </p:cNvPr>
          <p:cNvCxnSpPr>
            <a:cxnSpLocks/>
          </p:cNvCxnSpPr>
          <p:nvPr/>
        </p:nvCxnSpPr>
        <p:spPr>
          <a:xfrm flipV="1">
            <a:off x="4284434" y="5976127"/>
            <a:ext cx="581487" cy="196956"/>
          </a:xfrm>
          <a:prstGeom prst="straightConnector1">
            <a:avLst/>
          </a:prstGeom>
          <a:ln w="19050" cap="rnd">
            <a:solidFill>
              <a:srgbClr val="4F000B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D8C29132-45CF-A116-FCDB-24F806E0F9E1}"/>
              </a:ext>
            </a:extLst>
          </p:cNvPr>
          <p:cNvCxnSpPr>
            <a:cxnSpLocks/>
          </p:cNvCxnSpPr>
          <p:nvPr/>
        </p:nvCxnSpPr>
        <p:spPr>
          <a:xfrm>
            <a:off x="7332614" y="5865144"/>
            <a:ext cx="716795" cy="3099"/>
          </a:xfrm>
          <a:prstGeom prst="straightConnector1">
            <a:avLst/>
          </a:prstGeom>
          <a:ln w="19050" cap="rnd">
            <a:solidFill>
              <a:srgbClr val="4F000B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64ED517D-54E4-9D3D-CF1F-239EEB1D69D0}"/>
              </a:ext>
            </a:extLst>
          </p:cNvPr>
          <p:cNvGrpSpPr/>
          <p:nvPr/>
        </p:nvGrpSpPr>
        <p:grpSpPr>
          <a:xfrm>
            <a:off x="9338263" y="5270474"/>
            <a:ext cx="2356285" cy="1255198"/>
            <a:chOff x="9433699" y="5136427"/>
            <a:chExt cx="2356285" cy="1255198"/>
          </a:xfrm>
        </p:grpSpPr>
        <p:grpSp>
          <p:nvGrpSpPr>
            <p:cNvPr id="91" name="Gruppo 90">
              <a:extLst>
                <a:ext uri="{FF2B5EF4-FFF2-40B4-BE49-F238E27FC236}">
                  <a16:creationId xmlns:a16="http://schemas.microsoft.com/office/drawing/2014/main" id="{F20D4D5A-BF15-A576-BAB6-9801A9F32B0A}"/>
                </a:ext>
              </a:extLst>
            </p:cNvPr>
            <p:cNvGrpSpPr/>
            <p:nvPr/>
          </p:nvGrpSpPr>
          <p:grpSpPr>
            <a:xfrm>
              <a:off x="9945809" y="5136427"/>
              <a:ext cx="1647424" cy="668022"/>
              <a:chOff x="9945809" y="5077782"/>
              <a:chExt cx="1647424" cy="668022"/>
            </a:xfrm>
          </p:grpSpPr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1FE7658D-5C6C-E308-F98A-2A83CC5504BA}"/>
                  </a:ext>
                </a:extLst>
              </p:cNvPr>
              <p:cNvSpPr txBox="1"/>
              <p:nvPr/>
            </p:nvSpPr>
            <p:spPr>
              <a:xfrm>
                <a:off x="9945809" y="5077782"/>
                <a:ext cx="1647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0" lang="it-IT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000B"/>
                    </a:solidFill>
                    <a:effectLst/>
                    <a:uLnTx/>
                    <a:uFillTx/>
                    <a:latin typeface="Montserrat" panose="02000505000000020004" pitchFamily="2" charset="77"/>
                    <a:ea typeface="+mn-ea"/>
                    <a:cs typeface="+mn-cs"/>
                  </a:rPr>
                  <a:t>DIVIDER</a:t>
                </a:r>
                <a:endParaRPr lang="it-IT" sz="1650" dirty="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86" name="CasellaDiTesto 85">
                <a:extLst>
                  <a:ext uri="{FF2B5EF4-FFF2-40B4-BE49-F238E27FC236}">
                    <a16:creationId xmlns:a16="http://schemas.microsoft.com/office/drawing/2014/main" id="{ADF9D23F-A5A4-4709-13BD-291EEEFF9022}"/>
                  </a:ext>
                </a:extLst>
              </p:cNvPr>
              <p:cNvSpPr txBox="1"/>
              <p:nvPr/>
            </p:nvSpPr>
            <p:spPr>
              <a:xfrm>
                <a:off x="9945810" y="5399555"/>
                <a:ext cx="1647423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0" lang="it-IT" sz="16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000B"/>
                    </a:solidFill>
                    <a:effectLst/>
                    <a:uLnTx/>
                    <a:uFillTx/>
                    <a:latin typeface="Montserrat" panose="02000505000000020004" pitchFamily="2" charset="77"/>
                    <a:ea typeface="+mn-ea"/>
                    <a:cs typeface="+mn-cs"/>
                  </a:rPr>
                  <a:t>UTILIZATION</a:t>
                </a:r>
                <a:endParaRPr lang="it-IT" sz="2000" b="1" dirty="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p:grpSp>
        <p:grpSp>
          <p:nvGrpSpPr>
            <p:cNvPr id="90" name="Gruppo 89">
              <a:extLst>
                <a:ext uri="{FF2B5EF4-FFF2-40B4-BE49-F238E27FC236}">
                  <a16:creationId xmlns:a16="http://schemas.microsoft.com/office/drawing/2014/main" id="{DC6BB360-1BC2-0E4D-2432-A582442F1F9F}"/>
                </a:ext>
              </a:extLst>
            </p:cNvPr>
            <p:cNvGrpSpPr/>
            <p:nvPr/>
          </p:nvGrpSpPr>
          <p:grpSpPr>
            <a:xfrm>
              <a:off x="9433699" y="5560628"/>
              <a:ext cx="2356285" cy="830997"/>
              <a:chOff x="9433699" y="5560628"/>
              <a:chExt cx="2356285" cy="830997"/>
            </a:xfrm>
          </p:grpSpPr>
          <p:sp>
            <p:nvSpPr>
              <p:cNvPr id="88" name="CasellaDiTesto 87">
                <a:extLst>
                  <a:ext uri="{FF2B5EF4-FFF2-40B4-BE49-F238E27FC236}">
                    <a16:creationId xmlns:a16="http://schemas.microsoft.com/office/drawing/2014/main" id="{4D3771F0-1C13-E843-34EB-D1685F8BA10E}"/>
                  </a:ext>
                </a:extLst>
              </p:cNvPr>
              <p:cNvSpPr txBox="1"/>
              <p:nvPr/>
            </p:nvSpPr>
            <p:spPr>
              <a:xfrm>
                <a:off x="9433699" y="5560628"/>
                <a:ext cx="16474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800" b="1" dirty="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~</a:t>
                </a:r>
                <a:endParaRPr lang="it-IT" sz="2000" b="1" dirty="0">
                  <a:solidFill>
                    <a:srgbClr val="FF9B54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89" name="CasellaDiTesto 88">
                <a:extLst>
                  <a:ext uri="{FF2B5EF4-FFF2-40B4-BE49-F238E27FC236}">
                    <a16:creationId xmlns:a16="http://schemas.microsoft.com/office/drawing/2014/main" id="{030C95CA-045E-FC3E-F239-84E2B5659B8F}"/>
                  </a:ext>
                </a:extLst>
              </p:cNvPr>
              <p:cNvSpPr txBox="1"/>
              <p:nvPr/>
            </p:nvSpPr>
            <p:spPr>
              <a:xfrm>
                <a:off x="10235357" y="5622183"/>
                <a:ext cx="15546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0" b="1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56</a:t>
                </a:r>
                <a:r>
                  <a:rPr lang="it-IT" sz="2400" b="1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%</a:t>
                </a:r>
                <a:endParaRPr lang="it-IT" sz="3600" b="1" dirty="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946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2356A7-C3AC-414A-A36D-743F41E1CB27}"/>
              </a:ext>
            </a:extLst>
          </p:cNvPr>
          <p:cNvSpPr txBox="1"/>
          <p:nvPr/>
        </p:nvSpPr>
        <p:spPr>
          <a:xfrm>
            <a:off x="1243397" y="2884527"/>
            <a:ext cx="56252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>
                <a:solidFill>
                  <a:schemeClr val="bg1"/>
                </a:solidFill>
                <a:latin typeface="Montserrat" pitchFamily="2" charset="77"/>
              </a:rPr>
              <a:t>ALGORITHM</a:t>
            </a:r>
            <a:endParaRPr lang="it-IT" sz="7200" b="1"/>
          </a:p>
        </p:txBody>
      </p:sp>
      <p:pic>
        <p:nvPicPr>
          <p:cNvPr id="2" name="Elemento grafico 1" descr="Codice morse contorno">
            <a:extLst>
              <a:ext uri="{FF2B5EF4-FFF2-40B4-BE49-F238E27FC236}">
                <a16:creationId xmlns:a16="http://schemas.microsoft.com/office/drawing/2014/main" id="{9B946641-AF09-CBFE-4A60-2BDA22709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8723" y="1458585"/>
            <a:ext cx="3959880" cy="39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6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2EDA56BA-26CA-8B06-79CC-673F0983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1" b="5247"/>
          <a:stretch/>
        </p:blipFill>
        <p:spPr>
          <a:xfrm>
            <a:off x="2958414" y="1646652"/>
            <a:ext cx="9102410" cy="468826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10224F-DA7B-6F44-9DEB-0CCE31208E1F}"/>
              </a:ext>
            </a:extLst>
          </p:cNvPr>
          <p:cNvSpPr txBox="1"/>
          <p:nvPr/>
        </p:nvSpPr>
        <p:spPr>
          <a:xfrm>
            <a:off x="2609259" y="328046"/>
            <a:ext cx="31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4F000B"/>
                </a:solidFill>
                <a:latin typeface="Montserrat" panose="02000505000000020004" pitchFamily="2" charset="77"/>
              </a:rPr>
              <a:t>AFFINITY</a:t>
            </a:r>
            <a:endParaRPr lang="it-IT" sz="3200" b="1" dirty="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2F580D7-8812-DA4C-B63E-BF67E9A873DA}"/>
              </a:ext>
            </a:extLst>
          </p:cNvPr>
          <p:cNvSpPr txBox="1"/>
          <p:nvPr/>
        </p:nvSpPr>
        <p:spPr>
          <a:xfrm rot="16200000">
            <a:off x="1699843" y="3885903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rgbClr val="4F000B"/>
                </a:solidFill>
                <a:latin typeface="Montserrat" panose="02000505000000020004" pitchFamily="2" charset="77"/>
              </a:rPr>
              <a:t>Cumulative Speed-Up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888AEBB8-716A-8045-AE0B-DF517EF72DC2}"/>
              </a:ext>
            </a:extLst>
          </p:cNvPr>
          <p:cNvSpPr txBox="1"/>
          <p:nvPr/>
        </p:nvSpPr>
        <p:spPr>
          <a:xfrm>
            <a:off x="5563057" y="6343884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rgbClr val="4F000B"/>
                </a:solidFill>
                <a:latin typeface="Montserrat" panose="02000505000000020004" pitchFamily="2" charset="77"/>
              </a:rPr>
              <a:t>#Threads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E70767E-B7B9-F2D2-FAB6-010FD2051E6F}"/>
              </a:ext>
            </a:extLst>
          </p:cNvPr>
          <p:cNvSpPr txBox="1"/>
          <p:nvPr/>
        </p:nvSpPr>
        <p:spPr>
          <a:xfrm>
            <a:off x="-151521" y="209201"/>
            <a:ext cx="310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4F000B"/>
                </a:solidFill>
                <a:latin typeface="Montserrat" panose="02000505000000020004" pitchFamily="2" charset="77"/>
              </a:rPr>
              <a:t>SPEED-UP</a:t>
            </a:r>
            <a:endParaRPr lang="it-IT" sz="3600" b="1" dirty="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DED25B3-8F41-141B-3395-5BDAFCEA23C2}"/>
              </a:ext>
            </a:extLst>
          </p:cNvPr>
          <p:cNvSpPr txBox="1"/>
          <p:nvPr/>
        </p:nvSpPr>
        <p:spPr>
          <a:xfrm>
            <a:off x="201145" y="638677"/>
            <a:ext cx="3090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4F000B"/>
                </a:solidFill>
                <a:latin typeface="Montserrat" panose="02000505000000020004" pitchFamily="2" charset="77"/>
              </a:rPr>
              <a:t>OPTIMIZED</a:t>
            </a:r>
            <a:r>
              <a:rPr lang="it-IT" sz="1600" dirty="0">
                <a:solidFill>
                  <a:srgbClr val="4F000B"/>
                </a:solidFill>
                <a:latin typeface="Montserrat" panose="02000505000000020004" pitchFamily="2" charset="77"/>
              </a:rPr>
              <a:t> VERSION</a:t>
            </a:r>
            <a:endParaRPr lang="it-IT" dirty="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C2F419-78F4-6FA2-9E9A-6FEC4DD17A05}"/>
              </a:ext>
            </a:extLst>
          </p:cNvPr>
          <p:cNvSpPr txBox="1"/>
          <p:nvPr/>
        </p:nvSpPr>
        <p:spPr>
          <a:xfrm>
            <a:off x="1949541" y="240509"/>
            <a:ext cx="1907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rgbClr val="FF9B54"/>
                </a:solidFill>
                <a:latin typeface="Montserrat" panose="02000505000000020004" pitchFamily="2" charset="77"/>
              </a:rPr>
              <a:t>+</a:t>
            </a:r>
            <a:endParaRPr lang="it-IT" sz="4400" b="1" dirty="0">
              <a:solidFill>
                <a:srgbClr val="FF9B54"/>
              </a:solidFill>
              <a:latin typeface="Montserrat" panose="02000505000000020004" pitchFamily="2" charset="77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2DB0900-9478-37EF-01C2-8E4CD370485B}"/>
              </a:ext>
            </a:extLst>
          </p:cNvPr>
          <p:cNvSpPr txBox="1"/>
          <p:nvPr/>
        </p:nvSpPr>
        <p:spPr>
          <a:xfrm>
            <a:off x="8671832" y="209201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#ITERATIONS : </a:t>
            </a:r>
            <a:r>
              <a:rPr lang="it-IT" sz="1500" b="1">
                <a:solidFill>
                  <a:srgbClr val="4F000B"/>
                </a:solidFill>
                <a:latin typeface="Montserrat" panose="02000505000000020004" pitchFamily="2" charset="77"/>
              </a:rPr>
              <a:t>30</a:t>
            </a:r>
            <a:endParaRPr lang="it-IT" sz="150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C1C9225-9B9E-3981-BBEF-4AB5B5455AD4}"/>
              </a:ext>
            </a:extLst>
          </p:cNvPr>
          <p:cNvSpPr txBox="1"/>
          <p:nvPr/>
        </p:nvSpPr>
        <p:spPr>
          <a:xfrm>
            <a:off x="6521116" y="514116"/>
            <a:ext cx="5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b="1">
                <a:solidFill>
                  <a:srgbClr val="4F000B"/>
                </a:solidFill>
                <a:latin typeface="Montserrat" panose="02000505000000020004" pitchFamily="2" charset="77"/>
              </a:rPr>
              <a:t>975734686214396237</a:t>
            </a:r>
            <a:r>
              <a:rPr lang="it-IT" sz="1600" b="1">
                <a:solidFill>
                  <a:srgbClr val="FF9B54"/>
                </a:solidFill>
                <a:latin typeface="Montserrat" panose="02000505000000020004" pitchFamily="2" charset="77"/>
              </a:rPr>
              <a:t> </a:t>
            </a:r>
            <a:r>
              <a:rPr lang="it-IT" sz="1600">
                <a:solidFill>
                  <a:srgbClr val="4F000B"/>
                </a:solidFill>
                <a:latin typeface="Montserrat" panose="02000505000000020004" pitchFamily="2" charset="77"/>
              </a:rPr>
              <a:t>= 748609 * 1303396948493</a:t>
            </a:r>
            <a:endParaRPr lang="it-IT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831838A-80E8-A756-E3A5-751F783D5BFA}"/>
              </a:ext>
            </a:extLst>
          </p:cNvPr>
          <p:cNvSpPr txBox="1"/>
          <p:nvPr/>
        </p:nvSpPr>
        <p:spPr>
          <a:xfrm>
            <a:off x="6761744" y="793976"/>
            <a:ext cx="2225846" cy="28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rgbClr val="4F000B"/>
                </a:solidFill>
                <a:latin typeface="Montserrat" panose="02000505000000020004" pitchFamily="2" charset="77"/>
              </a:rPr>
              <a:t>(</a:t>
            </a:r>
            <a:r>
              <a:rPr lang="it-IT" sz="1200" b="1">
                <a:solidFill>
                  <a:srgbClr val="4F000B"/>
                </a:solidFill>
                <a:latin typeface="Montserrat" panose="02000505000000020004" pitchFamily="2" charset="77"/>
              </a:rPr>
              <a:t>18</a:t>
            </a:r>
            <a:r>
              <a:rPr lang="it-IT" sz="1200">
                <a:solidFill>
                  <a:srgbClr val="4F000B"/>
                </a:solidFill>
                <a:latin typeface="Montserrat" panose="02000505000000020004" pitchFamily="2" charset="77"/>
              </a:rPr>
              <a:t> DIGITS)</a:t>
            </a:r>
            <a:endParaRPr lang="it-IT" sz="140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33ABD364-B500-B693-BEDD-2BD3F6C0611C}"/>
              </a:ext>
            </a:extLst>
          </p:cNvPr>
          <p:cNvGrpSpPr/>
          <p:nvPr/>
        </p:nvGrpSpPr>
        <p:grpSpPr>
          <a:xfrm>
            <a:off x="-114260" y="1186262"/>
            <a:ext cx="2683848" cy="5289093"/>
            <a:chOff x="-132548" y="1222838"/>
            <a:chExt cx="2683848" cy="52890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0C7FF74A-AABA-C642-B02D-C5728A18229F}"/>
                </a:ext>
              </a:extLst>
            </p:cNvPr>
            <p:cNvSpPr txBox="1"/>
            <p:nvPr/>
          </p:nvSpPr>
          <p:spPr>
            <a:xfrm>
              <a:off x="-132548" y="1863491"/>
              <a:ext cx="2683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solidFill>
                    <a:srgbClr val="4F000B"/>
                  </a:solidFill>
                  <a:latin typeface="Montserrat" panose="02000505000000020004" pitchFamily="2" charset="77"/>
                </a:rPr>
                <a:t>[2 THREADS x CORE]</a:t>
              </a:r>
            </a:p>
          </p:txBody>
        </p:sp>
        <p:grpSp>
          <p:nvGrpSpPr>
            <p:cNvPr id="88" name="Gruppo 87">
              <a:extLst>
                <a:ext uri="{FF2B5EF4-FFF2-40B4-BE49-F238E27FC236}">
                  <a16:creationId xmlns:a16="http://schemas.microsoft.com/office/drawing/2014/main" id="{ACD95717-C0C4-A1C1-3854-9BAA08BE0208}"/>
                </a:ext>
              </a:extLst>
            </p:cNvPr>
            <p:cNvGrpSpPr/>
            <p:nvPr/>
          </p:nvGrpSpPr>
          <p:grpSpPr>
            <a:xfrm>
              <a:off x="302102" y="2230860"/>
              <a:ext cx="1691664" cy="4281071"/>
              <a:chOff x="257878" y="2202123"/>
              <a:chExt cx="1691664" cy="4281071"/>
            </a:xfrm>
          </p:grpSpPr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2D390B0-AE4D-D4B3-7711-548A5E375944}"/>
                  </a:ext>
                </a:extLst>
              </p:cNvPr>
              <p:cNvSpPr txBox="1"/>
              <p:nvPr/>
            </p:nvSpPr>
            <p:spPr>
              <a:xfrm>
                <a:off x="263542" y="2298960"/>
                <a:ext cx="7384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#1</a:t>
                </a:r>
              </a:p>
            </p:txBody>
          </p:sp>
          <p:grpSp>
            <p:nvGrpSpPr>
              <p:cNvPr id="32" name="Gruppo 31">
                <a:extLst>
                  <a:ext uri="{FF2B5EF4-FFF2-40B4-BE49-F238E27FC236}">
                    <a16:creationId xmlns:a16="http://schemas.microsoft.com/office/drawing/2014/main" id="{5C7233EC-954D-123A-E909-AB9B54A0BDB8}"/>
                  </a:ext>
                </a:extLst>
              </p:cNvPr>
              <p:cNvGrpSpPr/>
              <p:nvPr/>
            </p:nvGrpSpPr>
            <p:grpSpPr>
              <a:xfrm>
                <a:off x="353546" y="2202123"/>
                <a:ext cx="1595996" cy="568509"/>
                <a:chOff x="353545" y="2202123"/>
                <a:chExt cx="2027705" cy="646331"/>
              </a:xfrm>
            </p:grpSpPr>
            <p:sp>
              <p:nvSpPr>
                <p:cNvPr id="3" name="Rettangolo con angoli arrotondati 2">
                  <a:extLst>
                    <a:ext uri="{FF2B5EF4-FFF2-40B4-BE49-F238E27FC236}">
                      <a16:creationId xmlns:a16="http://schemas.microsoft.com/office/drawing/2014/main" id="{B3E7E930-69FB-174C-AB17-3AFEE893C344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2" name="Rettangolo con angoli arrotondati 11">
                  <a:extLst>
                    <a:ext uri="{FF2B5EF4-FFF2-40B4-BE49-F238E27FC236}">
                      <a16:creationId xmlns:a16="http://schemas.microsoft.com/office/drawing/2014/main" id="{828C0F1E-E892-00E6-7C6C-84CBA188054A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solidFill>
                  <a:srgbClr val="4F000B"/>
                </a:solidFill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" name="Rettangolo con angoli arrotondati 12">
                  <a:extLst>
                    <a:ext uri="{FF2B5EF4-FFF2-40B4-BE49-F238E27FC236}">
                      <a16:creationId xmlns:a16="http://schemas.microsoft.com/office/drawing/2014/main" id="{5BDD3009-802B-FC91-4750-D5FDC030CC05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2B5082E1-1474-A0D5-0685-63743E806D98}"/>
                  </a:ext>
                </a:extLst>
              </p:cNvPr>
              <p:cNvSpPr txBox="1"/>
              <p:nvPr/>
            </p:nvSpPr>
            <p:spPr>
              <a:xfrm>
                <a:off x="263542" y="3040592"/>
                <a:ext cx="7384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#2</a:t>
                </a:r>
              </a:p>
            </p:txBody>
          </p:sp>
          <p:grpSp>
            <p:nvGrpSpPr>
              <p:cNvPr id="34" name="Gruppo 33">
                <a:extLst>
                  <a:ext uri="{FF2B5EF4-FFF2-40B4-BE49-F238E27FC236}">
                    <a16:creationId xmlns:a16="http://schemas.microsoft.com/office/drawing/2014/main" id="{1C1BDEE6-E918-B11C-8E31-E6FA06A4260C}"/>
                  </a:ext>
                </a:extLst>
              </p:cNvPr>
              <p:cNvGrpSpPr/>
              <p:nvPr/>
            </p:nvGrpSpPr>
            <p:grpSpPr>
              <a:xfrm>
                <a:off x="353546" y="2943755"/>
                <a:ext cx="1595996" cy="568509"/>
                <a:chOff x="353545" y="2202123"/>
                <a:chExt cx="2027705" cy="646331"/>
              </a:xfrm>
            </p:grpSpPr>
            <p:sp>
              <p:nvSpPr>
                <p:cNvPr id="35" name="Rettangolo con angoli arrotondati 34">
                  <a:extLst>
                    <a:ext uri="{FF2B5EF4-FFF2-40B4-BE49-F238E27FC236}">
                      <a16:creationId xmlns:a16="http://schemas.microsoft.com/office/drawing/2014/main" id="{0E2E9374-5521-F584-7190-C8149C3F47F8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6" name="Rettangolo con angoli arrotondati 35">
                  <a:extLst>
                    <a:ext uri="{FF2B5EF4-FFF2-40B4-BE49-F238E27FC236}">
                      <a16:creationId xmlns:a16="http://schemas.microsoft.com/office/drawing/2014/main" id="{FF7B421D-4B2D-6833-DB80-EA1FA09DC74D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solidFill>
                  <a:srgbClr val="4F000B"/>
                </a:solidFill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7" name="Rettangolo con angoli arrotondati 36">
                  <a:extLst>
                    <a:ext uri="{FF2B5EF4-FFF2-40B4-BE49-F238E27FC236}">
                      <a16:creationId xmlns:a16="http://schemas.microsoft.com/office/drawing/2014/main" id="{F054B6B9-BD10-B5AA-5FB9-0EB5FE71857C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4C5D8BB3-5309-FE42-1C58-9CB78387B0E8}"/>
                  </a:ext>
                </a:extLst>
              </p:cNvPr>
              <p:cNvSpPr txBox="1"/>
              <p:nvPr/>
            </p:nvSpPr>
            <p:spPr>
              <a:xfrm>
                <a:off x="263542" y="3782224"/>
                <a:ext cx="7384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#3</a:t>
                </a:r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14E97A99-CB29-8097-6E49-1D1C2A37D057}"/>
                  </a:ext>
                </a:extLst>
              </p:cNvPr>
              <p:cNvGrpSpPr/>
              <p:nvPr/>
            </p:nvGrpSpPr>
            <p:grpSpPr>
              <a:xfrm>
                <a:off x="353546" y="3685387"/>
                <a:ext cx="1595996" cy="568509"/>
                <a:chOff x="353545" y="2202123"/>
                <a:chExt cx="2027705" cy="646331"/>
              </a:xfrm>
            </p:grpSpPr>
            <p:sp>
              <p:nvSpPr>
                <p:cNvPr id="40" name="Rettangolo con angoli arrotondati 39">
                  <a:extLst>
                    <a:ext uri="{FF2B5EF4-FFF2-40B4-BE49-F238E27FC236}">
                      <a16:creationId xmlns:a16="http://schemas.microsoft.com/office/drawing/2014/main" id="{2C3020B8-2E95-8833-C16E-844972B5CD7B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1" name="Rettangolo con angoli arrotondati 40">
                  <a:extLst>
                    <a:ext uri="{FF2B5EF4-FFF2-40B4-BE49-F238E27FC236}">
                      <a16:creationId xmlns:a16="http://schemas.microsoft.com/office/drawing/2014/main" id="{88E8EBB6-4D29-1638-9DA0-F9B77386A0AD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solidFill>
                  <a:srgbClr val="4F000B"/>
                </a:solidFill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42" name="Rettangolo con angoli arrotondati 41">
                  <a:extLst>
                    <a:ext uri="{FF2B5EF4-FFF2-40B4-BE49-F238E27FC236}">
                      <a16:creationId xmlns:a16="http://schemas.microsoft.com/office/drawing/2014/main" id="{A373BF92-56A9-6B3D-7705-CDC7DE5D9355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BAFE7FD7-FD95-38D6-8184-135A5549FCFA}"/>
                  </a:ext>
                </a:extLst>
              </p:cNvPr>
              <p:cNvSpPr txBox="1"/>
              <p:nvPr/>
            </p:nvSpPr>
            <p:spPr>
              <a:xfrm>
                <a:off x="257878" y="4523856"/>
                <a:ext cx="7384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#4</a:t>
                </a:r>
              </a:p>
            </p:txBody>
          </p:sp>
          <p:grpSp>
            <p:nvGrpSpPr>
              <p:cNvPr id="59" name="Gruppo 58">
                <a:extLst>
                  <a:ext uri="{FF2B5EF4-FFF2-40B4-BE49-F238E27FC236}">
                    <a16:creationId xmlns:a16="http://schemas.microsoft.com/office/drawing/2014/main" id="{D9573C76-6AAD-E948-88CE-E4D3C5414FEF}"/>
                  </a:ext>
                </a:extLst>
              </p:cNvPr>
              <p:cNvGrpSpPr/>
              <p:nvPr/>
            </p:nvGrpSpPr>
            <p:grpSpPr>
              <a:xfrm>
                <a:off x="347882" y="4427019"/>
                <a:ext cx="1595996" cy="568509"/>
                <a:chOff x="353545" y="2202123"/>
                <a:chExt cx="2027705" cy="646331"/>
              </a:xfrm>
            </p:grpSpPr>
            <p:sp>
              <p:nvSpPr>
                <p:cNvPr id="60" name="Rettangolo con angoli arrotondati 59">
                  <a:extLst>
                    <a:ext uri="{FF2B5EF4-FFF2-40B4-BE49-F238E27FC236}">
                      <a16:creationId xmlns:a16="http://schemas.microsoft.com/office/drawing/2014/main" id="{D985538C-9E98-B15E-279A-387E375246DC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1" name="Rettangolo con angoli arrotondati 60">
                  <a:extLst>
                    <a:ext uri="{FF2B5EF4-FFF2-40B4-BE49-F238E27FC236}">
                      <a16:creationId xmlns:a16="http://schemas.microsoft.com/office/drawing/2014/main" id="{2C168872-30C0-154C-6DC4-2C30CD7BA22D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solidFill>
                  <a:srgbClr val="4F000B"/>
                </a:solidFill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62" name="Rettangolo con angoli arrotondati 61">
                  <a:extLst>
                    <a:ext uri="{FF2B5EF4-FFF2-40B4-BE49-F238E27FC236}">
                      <a16:creationId xmlns:a16="http://schemas.microsoft.com/office/drawing/2014/main" id="{7D3C584D-2CAA-4E01-241B-4F3C1400701F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2ACA4D7-7E78-60D1-0159-9007389A5404}"/>
                  </a:ext>
                </a:extLst>
              </p:cNvPr>
              <p:cNvSpPr txBox="1"/>
              <p:nvPr/>
            </p:nvSpPr>
            <p:spPr>
              <a:xfrm>
                <a:off x="263542" y="5269890"/>
                <a:ext cx="7384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#5</a:t>
                </a:r>
              </a:p>
            </p:txBody>
          </p:sp>
          <p:grpSp>
            <p:nvGrpSpPr>
              <p:cNvPr id="79" name="Gruppo 78">
                <a:extLst>
                  <a:ext uri="{FF2B5EF4-FFF2-40B4-BE49-F238E27FC236}">
                    <a16:creationId xmlns:a16="http://schemas.microsoft.com/office/drawing/2014/main" id="{6B82C58C-473D-F3C0-87C8-CD1BF41E62B1}"/>
                  </a:ext>
                </a:extLst>
              </p:cNvPr>
              <p:cNvGrpSpPr/>
              <p:nvPr/>
            </p:nvGrpSpPr>
            <p:grpSpPr>
              <a:xfrm>
                <a:off x="353546" y="5173053"/>
                <a:ext cx="1595996" cy="568509"/>
                <a:chOff x="353545" y="2202123"/>
                <a:chExt cx="2027705" cy="646331"/>
              </a:xfrm>
            </p:grpSpPr>
            <p:sp>
              <p:nvSpPr>
                <p:cNvPr id="80" name="Rettangolo con angoli arrotondati 79">
                  <a:extLst>
                    <a:ext uri="{FF2B5EF4-FFF2-40B4-BE49-F238E27FC236}">
                      <a16:creationId xmlns:a16="http://schemas.microsoft.com/office/drawing/2014/main" id="{B51242AF-3124-094D-F2E8-145E2993F679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81" name="Rettangolo con angoli arrotondati 80">
                  <a:extLst>
                    <a:ext uri="{FF2B5EF4-FFF2-40B4-BE49-F238E27FC236}">
                      <a16:creationId xmlns:a16="http://schemas.microsoft.com/office/drawing/2014/main" id="{1CB4BC79-22EC-1617-43D4-97A63011EB0E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solidFill>
                  <a:srgbClr val="4F000B"/>
                </a:solidFill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2" name="Rettangolo con angoli arrotondati 81">
                  <a:extLst>
                    <a:ext uri="{FF2B5EF4-FFF2-40B4-BE49-F238E27FC236}">
                      <a16:creationId xmlns:a16="http://schemas.microsoft.com/office/drawing/2014/main" id="{72C9DFAA-4B8D-9A74-2324-BA050FC76D59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83" name="CasellaDiTesto 82">
                <a:extLst>
                  <a:ext uri="{FF2B5EF4-FFF2-40B4-BE49-F238E27FC236}">
                    <a16:creationId xmlns:a16="http://schemas.microsoft.com/office/drawing/2014/main" id="{F844EE00-0157-5D03-9B13-EF2DF8B3A9B6}"/>
                  </a:ext>
                </a:extLst>
              </p:cNvPr>
              <p:cNvSpPr txBox="1"/>
              <p:nvPr/>
            </p:nvSpPr>
            <p:spPr>
              <a:xfrm>
                <a:off x="257878" y="6011522"/>
                <a:ext cx="7384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#6</a:t>
                </a:r>
              </a:p>
            </p:txBody>
          </p:sp>
          <p:grpSp>
            <p:nvGrpSpPr>
              <p:cNvPr id="84" name="Gruppo 83">
                <a:extLst>
                  <a:ext uri="{FF2B5EF4-FFF2-40B4-BE49-F238E27FC236}">
                    <a16:creationId xmlns:a16="http://schemas.microsoft.com/office/drawing/2014/main" id="{0A84937E-7CAB-992F-3003-3777A2D285CE}"/>
                  </a:ext>
                </a:extLst>
              </p:cNvPr>
              <p:cNvGrpSpPr/>
              <p:nvPr/>
            </p:nvGrpSpPr>
            <p:grpSpPr>
              <a:xfrm>
                <a:off x="347882" y="5914685"/>
                <a:ext cx="1595996" cy="568509"/>
                <a:chOff x="353545" y="2202123"/>
                <a:chExt cx="2027705" cy="646331"/>
              </a:xfrm>
            </p:grpSpPr>
            <p:sp>
              <p:nvSpPr>
                <p:cNvPr id="85" name="Rettangolo con angoli arrotondati 84">
                  <a:extLst>
                    <a:ext uri="{FF2B5EF4-FFF2-40B4-BE49-F238E27FC236}">
                      <a16:creationId xmlns:a16="http://schemas.microsoft.com/office/drawing/2014/main" id="{40350848-4C7E-AA5F-367A-C5EBD5984A2C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86" name="Rettangolo con angoli arrotondati 85">
                  <a:extLst>
                    <a:ext uri="{FF2B5EF4-FFF2-40B4-BE49-F238E27FC236}">
                      <a16:creationId xmlns:a16="http://schemas.microsoft.com/office/drawing/2014/main" id="{66675E8E-D37E-53B2-9820-8A1A0B0AB0CC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solidFill>
                  <a:srgbClr val="4F000B"/>
                </a:solidFill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7" name="Rettangolo con angoli arrotondati 86">
                  <a:extLst>
                    <a:ext uri="{FF2B5EF4-FFF2-40B4-BE49-F238E27FC236}">
                      <a16:creationId xmlns:a16="http://schemas.microsoft.com/office/drawing/2014/main" id="{66CB7E29-3142-7DA8-BC22-2CC001732823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grpSp>
          <p:nvGrpSpPr>
            <p:cNvPr id="90" name="Gruppo 89">
              <a:extLst>
                <a:ext uri="{FF2B5EF4-FFF2-40B4-BE49-F238E27FC236}">
                  <a16:creationId xmlns:a16="http://schemas.microsoft.com/office/drawing/2014/main" id="{C6F9B749-AF56-0303-8E85-0087D6101307}"/>
                </a:ext>
              </a:extLst>
            </p:cNvPr>
            <p:cNvGrpSpPr/>
            <p:nvPr/>
          </p:nvGrpSpPr>
          <p:grpSpPr>
            <a:xfrm>
              <a:off x="68044" y="1222838"/>
              <a:ext cx="2244119" cy="690457"/>
              <a:chOff x="201145" y="6018268"/>
              <a:chExt cx="2244119" cy="690457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5943EC05-7E37-604F-9C9C-46C570277E7B}"/>
                  </a:ext>
                </a:extLst>
              </p:cNvPr>
              <p:cNvSpPr txBox="1"/>
              <p:nvPr/>
            </p:nvSpPr>
            <p:spPr>
              <a:xfrm>
                <a:off x="239691" y="6018268"/>
                <a:ext cx="220557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7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CPU</a:t>
                </a:r>
                <a:endParaRPr lang="it-IT" sz="1600" b="1" dirty="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89" name="CasellaDiTesto 88">
                <a:extLst>
                  <a:ext uri="{FF2B5EF4-FFF2-40B4-BE49-F238E27FC236}">
                    <a16:creationId xmlns:a16="http://schemas.microsoft.com/office/drawing/2014/main" id="{C4B0508C-65BD-5284-3EC8-11C3EAD475E1}"/>
                  </a:ext>
                </a:extLst>
              </p:cNvPr>
              <p:cNvSpPr txBox="1"/>
              <p:nvPr/>
            </p:nvSpPr>
            <p:spPr>
              <a:xfrm>
                <a:off x="201145" y="6370171"/>
                <a:ext cx="22055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 CORES</a:t>
                </a:r>
              </a:p>
            </p:txBody>
          </p:sp>
        </p:grpSp>
      </p:grpSp>
      <p:sp>
        <p:nvSpPr>
          <p:cNvPr id="92" name="Rettangolo con angoli arrotondati 91">
            <a:extLst>
              <a:ext uri="{FF2B5EF4-FFF2-40B4-BE49-F238E27FC236}">
                <a16:creationId xmlns:a16="http://schemas.microsoft.com/office/drawing/2014/main" id="{306CAA46-1B74-E76F-66DE-B1D3CE06CA98}"/>
              </a:ext>
            </a:extLst>
          </p:cNvPr>
          <p:cNvSpPr/>
          <p:nvPr/>
        </p:nvSpPr>
        <p:spPr>
          <a:xfrm>
            <a:off x="7088655" y="6101899"/>
            <a:ext cx="260350" cy="269440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671A60B8-B2E6-A6C2-3F15-B2057D01178D}"/>
              </a:ext>
            </a:extLst>
          </p:cNvPr>
          <p:cNvSpPr txBox="1"/>
          <p:nvPr/>
        </p:nvSpPr>
        <p:spPr>
          <a:xfrm>
            <a:off x="6655839" y="6503917"/>
            <a:ext cx="5408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rgbClr val="4F000B"/>
                </a:solidFill>
                <a:latin typeface="Montserrat" panose="02000505000000020004" pitchFamily="2" charset="77"/>
              </a:rPr>
              <a:t>(CI </a:t>
            </a:r>
            <a:r>
              <a:rPr lang="it-IT" sz="1200" dirty="0" err="1">
                <a:solidFill>
                  <a:srgbClr val="4F000B"/>
                </a:solidFill>
                <a:latin typeface="Montserrat" panose="02000505000000020004" pitchFamily="2" charset="77"/>
              </a:rPr>
              <a:t>omitted</a:t>
            </a:r>
            <a:r>
              <a:rPr lang="it-IT" sz="1200" dirty="0">
                <a:solidFill>
                  <a:srgbClr val="4F000B"/>
                </a:solidFill>
                <a:latin typeface="Montserrat" panose="02000505000000020004" pitchFamily="2" charset="77"/>
              </a:rPr>
              <a:t> due to non-</a:t>
            </a:r>
            <a:r>
              <a:rPr lang="it-IT" sz="1200" dirty="0" err="1">
                <a:solidFill>
                  <a:srgbClr val="4F000B"/>
                </a:solidFill>
                <a:latin typeface="Montserrat" panose="02000505000000020004" pitchFamily="2" charset="77"/>
              </a:rPr>
              <a:t>normal</a:t>
            </a:r>
            <a:r>
              <a:rPr lang="it-IT" sz="1200" dirty="0">
                <a:solidFill>
                  <a:srgbClr val="4F000B"/>
                </a:solidFill>
                <a:latin typeface="Montserrat" panose="02000505000000020004" pitchFamily="2" charset="77"/>
              </a:rPr>
              <a:t> </a:t>
            </a:r>
            <a:r>
              <a:rPr lang="it-IT" sz="1200" dirty="0" err="1">
                <a:solidFill>
                  <a:srgbClr val="4F000B"/>
                </a:solidFill>
                <a:latin typeface="Montserrat" panose="02000505000000020004" pitchFamily="2" charset="77"/>
              </a:rPr>
              <a:t>distribution</a:t>
            </a:r>
            <a:r>
              <a:rPr lang="it-IT" sz="1200" dirty="0">
                <a:solidFill>
                  <a:srgbClr val="4F000B"/>
                </a:solidFill>
                <a:latin typeface="Montserrat" panose="02000505000000020004" pitchFamily="2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4714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987AC19C-D74F-6EDD-4332-B05F454AAC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1" b="5247"/>
          <a:stretch/>
        </p:blipFill>
        <p:spPr>
          <a:xfrm>
            <a:off x="3370695" y="235248"/>
            <a:ext cx="8416522" cy="433499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30A94C5-7C20-11B3-0570-0CEE8610F6F3}"/>
              </a:ext>
            </a:extLst>
          </p:cNvPr>
          <p:cNvSpPr txBox="1"/>
          <p:nvPr/>
        </p:nvSpPr>
        <p:spPr>
          <a:xfrm>
            <a:off x="1837359" y="2096565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rgbClr val="4F000B"/>
                </a:solidFill>
                <a:latin typeface="Montserrat" panose="02000505000000020004" pitchFamily="2" charset="77"/>
              </a:rPr>
              <a:t>Cumulative Speed-Up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798393E-0F84-5B70-2BE5-B7489F6C2729}"/>
              </a:ext>
            </a:extLst>
          </p:cNvPr>
          <p:cNvSpPr txBox="1"/>
          <p:nvPr/>
        </p:nvSpPr>
        <p:spPr>
          <a:xfrm>
            <a:off x="5245582" y="4588888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rgbClr val="4F000B"/>
                </a:solidFill>
                <a:latin typeface="Montserrat" panose="02000505000000020004" pitchFamily="2" charset="77"/>
              </a:rPr>
              <a:t>#Threads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F64ED684-AE46-4D45-502B-E4B76B60C801}"/>
              </a:ext>
            </a:extLst>
          </p:cNvPr>
          <p:cNvSpPr/>
          <p:nvPr/>
        </p:nvSpPr>
        <p:spPr>
          <a:xfrm>
            <a:off x="4479928" y="4348023"/>
            <a:ext cx="260350" cy="269440"/>
          </a:xfrm>
          <a:prstGeom prst="roundRect">
            <a:avLst/>
          </a:prstGeom>
          <a:noFill/>
          <a:ln w="38100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5230A11-6F3B-2325-3B92-B62FE87A8E17}"/>
              </a:ext>
            </a:extLst>
          </p:cNvPr>
          <p:cNvGrpSpPr/>
          <p:nvPr/>
        </p:nvGrpSpPr>
        <p:grpSpPr>
          <a:xfrm>
            <a:off x="92247" y="2451319"/>
            <a:ext cx="2132240" cy="4207568"/>
            <a:chOff x="-132548" y="1222838"/>
            <a:chExt cx="2683848" cy="5296061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79A00A46-8F07-7241-EBA1-F8BB6280F92E}"/>
                </a:ext>
              </a:extLst>
            </p:cNvPr>
            <p:cNvSpPr txBox="1"/>
            <p:nvPr/>
          </p:nvSpPr>
          <p:spPr>
            <a:xfrm>
              <a:off x="-132548" y="1863490"/>
              <a:ext cx="2683848" cy="369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50" dirty="0">
                  <a:solidFill>
                    <a:srgbClr val="4F000B"/>
                  </a:solidFill>
                  <a:latin typeface="Montserrat" panose="02000505000000020004" pitchFamily="2" charset="77"/>
                </a:rPr>
                <a:t>[2 THREADS x CORE]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47411FB3-F0E1-295A-EB17-AFD9515AE43B}"/>
                </a:ext>
              </a:extLst>
            </p:cNvPr>
            <p:cNvGrpSpPr/>
            <p:nvPr/>
          </p:nvGrpSpPr>
          <p:grpSpPr>
            <a:xfrm>
              <a:off x="302102" y="2230860"/>
              <a:ext cx="1691664" cy="4288039"/>
              <a:chOff x="257878" y="2202123"/>
              <a:chExt cx="1691664" cy="4288039"/>
            </a:xfrm>
          </p:grpSpPr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28A18A8F-AE9B-D7B1-1A5D-E437F9270B2E}"/>
                  </a:ext>
                </a:extLst>
              </p:cNvPr>
              <p:cNvSpPr txBox="1"/>
              <p:nvPr/>
            </p:nvSpPr>
            <p:spPr>
              <a:xfrm>
                <a:off x="263542" y="2298959"/>
                <a:ext cx="738423" cy="47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#1</a:t>
                </a:r>
              </a:p>
            </p:txBody>
          </p:sp>
          <p:grpSp>
            <p:nvGrpSpPr>
              <p:cNvPr id="26" name="Gruppo 25">
                <a:extLst>
                  <a:ext uri="{FF2B5EF4-FFF2-40B4-BE49-F238E27FC236}">
                    <a16:creationId xmlns:a16="http://schemas.microsoft.com/office/drawing/2014/main" id="{301EBB3E-5FA4-67CB-1723-AAED9B6EF815}"/>
                  </a:ext>
                </a:extLst>
              </p:cNvPr>
              <p:cNvGrpSpPr/>
              <p:nvPr/>
            </p:nvGrpSpPr>
            <p:grpSpPr>
              <a:xfrm>
                <a:off x="353546" y="2202123"/>
                <a:ext cx="1595996" cy="568509"/>
                <a:chOff x="353545" y="2202123"/>
                <a:chExt cx="2027705" cy="646331"/>
              </a:xfrm>
            </p:grpSpPr>
            <p:sp>
              <p:nvSpPr>
                <p:cNvPr id="64" name="Rettangolo con angoli arrotondati 63">
                  <a:extLst>
                    <a:ext uri="{FF2B5EF4-FFF2-40B4-BE49-F238E27FC236}">
                      <a16:creationId xmlns:a16="http://schemas.microsoft.com/office/drawing/2014/main" id="{7BECC814-6081-90A7-4D6A-B311D77120B9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5" name="Rettangolo con angoli arrotondati 64">
                  <a:extLst>
                    <a:ext uri="{FF2B5EF4-FFF2-40B4-BE49-F238E27FC236}">
                      <a16:creationId xmlns:a16="http://schemas.microsoft.com/office/drawing/2014/main" id="{0F304161-EC7B-EA23-DFFF-F1F0FFE738D4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solidFill>
                  <a:srgbClr val="4F000B"/>
                </a:solidFill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66" name="Rettangolo con angoli arrotondati 65">
                  <a:extLst>
                    <a:ext uri="{FF2B5EF4-FFF2-40B4-BE49-F238E27FC236}">
                      <a16:creationId xmlns:a16="http://schemas.microsoft.com/office/drawing/2014/main" id="{356280A3-8AD3-D752-7510-EF02B9541397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A38580A-BD47-2B16-D8E2-5AC5C107A0C4}"/>
                  </a:ext>
                </a:extLst>
              </p:cNvPr>
              <p:cNvSpPr txBox="1"/>
              <p:nvPr/>
            </p:nvSpPr>
            <p:spPr>
              <a:xfrm>
                <a:off x="263542" y="3040592"/>
                <a:ext cx="738423" cy="47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#2</a:t>
                </a:r>
              </a:p>
            </p:txBody>
          </p: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E8DBFEB9-99A7-94B2-3E10-15C3F2791E97}"/>
                  </a:ext>
                </a:extLst>
              </p:cNvPr>
              <p:cNvGrpSpPr/>
              <p:nvPr/>
            </p:nvGrpSpPr>
            <p:grpSpPr>
              <a:xfrm>
                <a:off x="353546" y="2943755"/>
                <a:ext cx="1595996" cy="568509"/>
                <a:chOff x="353545" y="2202123"/>
                <a:chExt cx="2027705" cy="646331"/>
              </a:xfrm>
            </p:grpSpPr>
            <p:sp>
              <p:nvSpPr>
                <p:cNvPr id="61" name="Rettangolo con angoli arrotondati 60">
                  <a:extLst>
                    <a:ext uri="{FF2B5EF4-FFF2-40B4-BE49-F238E27FC236}">
                      <a16:creationId xmlns:a16="http://schemas.microsoft.com/office/drawing/2014/main" id="{5D2C01F3-B3F2-31F3-BCA8-6FC9D3D19672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2" name="Rettangolo con angoli arrotondati 61">
                  <a:extLst>
                    <a:ext uri="{FF2B5EF4-FFF2-40B4-BE49-F238E27FC236}">
                      <a16:creationId xmlns:a16="http://schemas.microsoft.com/office/drawing/2014/main" id="{6BE27EA2-31AF-C95E-F124-CEF0D7BF4AC5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solidFill>
                  <a:srgbClr val="4F000B"/>
                </a:solidFill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63" name="Rettangolo con angoli arrotondati 62">
                  <a:extLst>
                    <a:ext uri="{FF2B5EF4-FFF2-40B4-BE49-F238E27FC236}">
                      <a16:creationId xmlns:a16="http://schemas.microsoft.com/office/drawing/2014/main" id="{13A4C3BB-262F-BDC5-974D-76467659A434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B3512FC8-76B2-773D-FC7F-890955C43A30}"/>
                  </a:ext>
                </a:extLst>
              </p:cNvPr>
              <p:cNvSpPr txBox="1"/>
              <p:nvPr/>
            </p:nvSpPr>
            <p:spPr>
              <a:xfrm>
                <a:off x="263542" y="3782223"/>
                <a:ext cx="738423" cy="47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#3</a:t>
                </a:r>
              </a:p>
            </p:txBody>
          </p:sp>
          <p:grpSp>
            <p:nvGrpSpPr>
              <p:cNvPr id="36" name="Gruppo 35">
                <a:extLst>
                  <a:ext uri="{FF2B5EF4-FFF2-40B4-BE49-F238E27FC236}">
                    <a16:creationId xmlns:a16="http://schemas.microsoft.com/office/drawing/2014/main" id="{7E3EACD2-5470-7BFB-AC2A-E06B6A6B6AC4}"/>
                  </a:ext>
                </a:extLst>
              </p:cNvPr>
              <p:cNvGrpSpPr/>
              <p:nvPr/>
            </p:nvGrpSpPr>
            <p:grpSpPr>
              <a:xfrm>
                <a:off x="353546" y="3685387"/>
                <a:ext cx="1595996" cy="568509"/>
                <a:chOff x="353545" y="2202123"/>
                <a:chExt cx="2027705" cy="646331"/>
              </a:xfrm>
            </p:grpSpPr>
            <p:sp>
              <p:nvSpPr>
                <p:cNvPr id="58" name="Rettangolo con angoli arrotondati 57">
                  <a:extLst>
                    <a:ext uri="{FF2B5EF4-FFF2-40B4-BE49-F238E27FC236}">
                      <a16:creationId xmlns:a16="http://schemas.microsoft.com/office/drawing/2014/main" id="{34D36DA9-65BA-49C5-1BB2-9E307A428CDC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9" name="Rettangolo con angoli arrotondati 58">
                  <a:extLst>
                    <a:ext uri="{FF2B5EF4-FFF2-40B4-BE49-F238E27FC236}">
                      <a16:creationId xmlns:a16="http://schemas.microsoft.com/office/drawing/2014/main" id="{0EED45E2-E406-BA41-AC43-20B6EC5A11B4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60" name="Rettangolo con angoli arrotondati 59">
                  <a:extLst>
                    <a:ext uri="{FF2B5EF4-FFF2-40B4-BE49-F238E27FC236}">
                      <a16:creationId xmlns:a16="http://schemas.microsoft.com/office/drawing/2014/main" id="{F264D16C-65B0-CFCE-9EDA-35CBE43C19C3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6B42EE94-2ADE-91CA-1BF2-25578C840958}"/>
                  </a:ext>
                </a:extLst>
              </p:cNvPr>
              <p:cNvSpPr txBox="1"/>
              <p:nvPr/>
            </p:nvSpPr>
            <p:spPr>
              <a:xfrm>
                <a:off x="257878" y="4523856"/>
                <a:ext cx="738423" cy="47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#4</a:t>
                </a:r>
              </a:p>
            </p:txBody>
          </p:sp>
          <p:grpSp>
            <p:nvGrpSpPr>
              <p:cNvPr id="38" name="Gruppo 37">
                <a:extLst>
                  <a:ext uri="{FF2B5EF4-FFF2-40B4-BE49-F238E27FC236}">
                    <a16:creationId xmlns:a16="http://schemas.microsoft.com/office/drawing/2014/main" id="{A2277C49-7F68-BAFF-8292-1F3B79F0F8A2}"/>
                  </a:ext>
                </a:extLst>
              </p:cNvPr>
              <p:cNvGrpSpPr/>
              <p:nvPr/>
            </p:nvGrpSpPr>
            <p:grpSpPr>
              <a:xfrm>
                <a:off x="347882" y="4427019"/>
                <a:ext cx="1595996" cy="568509"/>
                <a:chOff x="353545" y="2202123"/>
                <a:chExt cx="2027705" cy="646331"/>
              </a:xfrm>
            </p:grpSpPr>
            <p:sp>
              <p:nvSpPr>
                <p:cNvPr id="53" name="Rettangolo con angoli arrotondati 52">
                  <a:extLst>
                    <a:ext uri="{FF2B5EF4-FFF2-40B4-BE49-F238E27FC236}">
                      <a16:creationId xmlns:a16="http://schemas.microsoft.com/office/drawing/2014/main" id="{323D1C52-C50E-56E2-13E5-D47DD1592EC7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4" name="Rettangolo con angoli arrotondati 53">
                  <a:extLst>
                    <a:ext uri="{FF2B5EF4-FFF2-40B4-BE49-F238E27FC236}">
                      <a16:creationId xmlns:a16="http://schemas.microsoft.com/office/drawing/2014/main" id="{F7E0E21F-E4EF-EA34-2770-ADB5684CAFCF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57" name="Rettangolo con angoli arrotondati 56">
                  <a:extLst>
                    <a:ext uri="{FF2B5EF4-FFF2-40B4-BE49-F238E27FC236}">
                      <a16:creationId xmlns:a16="http://schemas.microsoft.com/office/drawing/2014/main" id="{C4A21026-D431-4622-2DEB-DC8762119AFA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BC644D9-5CAE-A5C9-CE63-2DF2BB391718}"/>
                  </a:ext>
                </a:extLst>
              </p:cNvPr>
              <p:cNvSpPr txBox="1"/>
              <p:nvPr/>
            </p:nvSpPr>
            <p:spPr>
              <a:xfrm>
                <a:off x="263542" y="5269889"/>
                <a:ext cx="738423" cy="47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#5</a:t>
                </a:r>
              </a:p>
            </p:txBody>
          </p:sp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134BA4D5-34B5-87CC-A3AF-C70BB4CD2CAC}"/>
                  </a:ext>
                </a:extLst>
              </p:cNvPr>
              <p:cNvGrpSpPr/>
              <p:nvPr/>
            </p:nvGrpSpPr>
            <p:grpSpPr>
              <a:xfrm>
                <a:off x="353546" y="5173053"/>
                <a:ext cx="1595996" cy="568509"/>
                <a:chOff x="353545" y="2202123"/>
                <a:chExt cx="2027705" cy="646331"/>
              </a:xfrm>
            </p:grpSpPr>
            <p:sp>
              <p:nvSpPr>
                <p:cNvPr id="46" name="Rettangolo con angoli arrotondati 45">
                  <a:extLst>
                    <a:ext uri="{FF2B5EF4-FFF2-40B4-BE49-F238E27FC236}">
                      <a16:creationId xmlns:a16="http://schemas.microsoft.com/office/drawing/2014/main" id="{4C1BB88A-41DA-AB41-EECA-BD7CA1903F91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7" name="Rettangolo con angoli arrotondati 46">
                  <a:extLst>
                    <a:ext uri="{FF2B5EF4-FFF2-40B4-BE49-F238E27FC236}">
                      <a16:creationId xmlns:a16="http://schemas.microsoft.com/office/drawing/2014/main" id="{6EFEEF53-1634-2179-74CA-FA4FE6CBAB03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52" name="Rettangolo con angoli arrotondati 51">
                  <a:extLst>
                    <a:ext uri="{FF2B5EF4-FFF2-40B4-BE49-F238E27FC236}">
                      <a16:creationId xmlns:a16="http://schemas.microsoft.com/office/drawing/2014/main" id="{6ED9AAC4-265B-5B31-8F15-25921DB87A55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A3B5C285-26D0-ACED-6C23-EBB1D8E58029}"/>
                  </a:ext>
                </a:extLst>
              </p:cNvPr>
              <p:cNvSpPr txBox="1"/>
              <p:nvPr/>
            </p:nvSpPr>
            <p:spPr>
              <a:xfrm>
                <a:off x="257878" y="6011524"/>
                <a:ext cx="738423" cy="47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#6</a:t>
                </a:r>
              </a:p>
            </p:txBody>
          </p:sp>
          <p:grpSp>
            <p:nvGrpSpPr>
              <p:cNvPr id="42" name="Gruppo 41">
                <a:extLst>
                  <a:ext uri="{FF2B5EF4-FFF2-40B4-BE49-F238E27FC236}">
                    <a16:creationId xmlns:a16="http://schemas.microsoft.com/office/drawing/2014/main" id="{A57BF97E-3DA9-C392-BFB6-336F1810E655}"/>
                  </a:ext>
                </a:extLst>
              </p:cNvPr>
              <p:cNvGrpSpPr/>
              <p:nvPr/>
            </p:nvGrpSpPr>
            <p:grpSpPr>
              <a:xfrm>
                <a:off x="347882" y="5914685"/>
                <a:ext cx="1595996" cy="568509"/>
                <a:chOff x="353545" y="2202123"/>
                <a:chExt cx="2027705" cy="646331"/>
              </a:xfrm>
            </p:grpSpPr>
            <p:sp>
              <p:nvSpPr>
                <p:cNvPr id="43" name="Rettangolo con angoli arrotondati 42">
                  <a:extLst>
                    <a:ext uri="{FF2B5EF4-FFF2-40B4-BE49-F238E27FC236}">
                      <a16:creationId xmlns:a16="http://schemas.microsoft.com/office/drawing/2014/main" id="{9CDD5BB5-479C-DCE5-F46E-D5947E041675}"/>
                    </a:ext>
                  </a:extLst>
                </p:cNvPr>
                <p:cNvSpPr/>
                <p:nvPr/>
              </p:nvSpPr>
              <p:spPr>
                <a:xfrm>
                  <a:off x="353545" y="2202123"/>
                  <a:ext cx="2027705" cy="646331"/>
                </a:xfrm>
                <a:prstGeom prst="roundRect">
                  <a:avLst/>
                </a:prstGeom>
                <a:noFill/>
                <a:ln w="38100">
                  <a:solidFill>
                    <a:srgbClr val="FF9B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4" name="Rettangolo con angoli arrotondati 43">
                  <a:extLst>
                    <a:ext uri="{FF2B5EF4-FFF2-40B4-BE49-F238E27FC236}">
                      <a16:creationId xmlns:a16="http://schemas.microsoft.com/office/drawing/2014/main" id="{946F527B-EDBD-611B-05BD-852F7535CDAF}"/>
                    </a:ext>
                  </a:extLst>
                </p:cNvPr>
                <p:cNvSpPr/>
                <p:nvPr/>
              </p:nvSpPr>
              <p:spPr>
                <a:xfrm>
                  <a:off x="1093837" y="2334531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45" name="Rettangolo con angoli arrotondati 44">
                  <a:extLst>
                    <a:ext uri="{FF2B5EF4-FFF2-40B4-BE49-F238E27FC236}">
                      <a16:creationId xmlns:a16="http://schemas.microsoft.com/office/drawing/2014/main" id="{33D45504-E4E4-5B2D-188D-BBD87065A14F}"/>
                    </a:ext>
                  </a:extLst>
                </p:cNvPr>
                <p:cNvSpPr/>
                <p:nvPr/>
              </p:nvSpPr>
              <p:spPr>
                <a:xfrm>
                  <a:off x="1727170" y="2333015"/>
                  <a:ext cx="495107" cy="400110"/>
                </a:xfrm>
                <a:prstGeom prst="roundRect">
                  <a:avLst/>
                </a:prstGeom>
                <a:noFill/>
                <a:ln w="38100">
                  <a:solidFill>
                    <a:srgbClr val="4F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DCACEE75-498F-DB98-A9AD-425BFA3D6E88}"/>
                </a:ext>
              </a:extLst>
            </p:cNvPr>
            <p:cNvGrpSpPr/>
            <p:nvPr/>
          </p:nvGrpSpPr>
          <p:grpSpPr>
            <a:xfrm>
              <a:off x="68044" y="1222838"/>
              <a:ext cx="2244119" cy="743518"/>
              <a:chOff x="201145" y="6018268"/>
              <a:chExt cx="2244119" cy="743518"/>
            </a:xfrm>
          </p:grpSpPr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4DFBC6F4-7B7D-DF90-DD15-0968A71B8FB5}"/>
                  </a:ext>
                </a:extLst>
              </p:cNvPr>
              <p:cNvSpPr txBox="1"/>
              <p:nvPr/>
            </p:nvSpPr>
            <p:spPr>
              <a:xfrm>
                <a:off x="239692" y="6018268"/>
                <a:ext cx="2205572" cy="565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CPU</a:t>
                </a:r>
                <a:endParaRPr lang="it-IT" sz="1200" b="1" dirty="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A269FD7-B05F-D520-8D08-9CEF71089533}"/>
                  </a:ext>
                </a:extLst>
              </p:cNvPr>
              <p:cNvSpPr txBox="1"/>
              <p:nvPr/>
            </p:nvSpPr>
            <p:spPr>
              <a:xfrm>
                <a:off x="201145" y="6370173"/>
                <a:ext cx="2205572" cy="391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b="1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 CORES</a:t>
                </a:r>
              </a:p>
            </p:txBody>
          </p:sp>
        </p:grpSp>
      </p:grp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384BF2B-DA05-F8D3-851B-0BF16D668A4D}"/>
              </a:ext>
            </a:extLst>
          </p:cNvPr>
          <p:cNvSpPr txBox="1"/>
          <p:nvPr/>
        </p:nvSpPr>
        <p:spPr>
          <a:xfrm>
            <a:off x="-184106" y="1314047"/>
            <a:ext cx="31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4F000B"/>
                </a:solidFill>
                <a:latin typeface="Montserrat" panose="02000505000000020004" pitchFamily="2" charset="77"/>
              </a:rPr>
              <a:t>AFFINITY</a:t>
            </a:r>
            <a:endParaRPr lang="it-IT" sz="3200" b="1" dirty="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A3434CBF-82EB-3CF1-70F6-F57CEF8D65E1}"/>
              </a:ext>
            </a:extLst>
          </p:cNvPr>
          <p:cNvSpPr txBox="1"/>
          <p:nvPr/>
        </p:nvSpPr>
        <p:spPr>
          <a:xfrm>
            <a:off x="-151521" y="209201"/>
            <a:ext cx="310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4F000B"/>
                </a:solidFill>
                <a:latin typeface="Montserrat" panose="02000505000000020004" pitchFamily="2" charset="77"/>
              </a:rPr>
              <a:t>SPEED-UP</a:t>
            </a:r>
            <a:endParaRPr lang="it-IT" sz="3600" b="1" dirty="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837C08B7-FBD4-9444-AE0C-A9786E32088A}"/>
              </a:ext>
            </a:extLst>
          </p:cNvPr>
          <p:cNvSpPr txBox="1"/>
          <p:nvPr/>
        </p:nvSpPr>
        <p:spPr>
          <a:xfrm>
            <a:off x="201145" y="638677"/>
            <a:ext cx="3090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4F000B"/>
                </a:solidFill>
                <a:latin typeface="Montserrat" panose="02000505000000020004" pitchFamily="2" charset="77"/>
              </a:rPr>
              <a:t>OPTIMIZED</a:t>
            </a:r>
            <a:r>
              <a:rPr lang="it-IT" sz="1600" dirty="0">
                <a:solidFill>
                  <a:srgbClr val="4F000B"/>
                </a:solidFill>
                <a:latin typeface="Montserrat" panose="02000505000000020004" pitchFamily="2" charset="77"/>
              </a:rPr>
              <a:t> VERSION</a:t>
            </a:r>
            <a:endParaRPr lang="it-IT" dirty="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B80885AD-8274-8DF3-9DE0-5791E5BC9606}"/>
              </a:ext>
            </a:extLst>
          </p:cNvPr>
          <p:cNvSpPr txBox="1"/>
          <p:nvPr/>
        </p:nvSpPr>
        <p:spPr>
          <a:xfrm>
            <a:off x="414308" y="822787"/>
            <a:ext cx="1907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rgbClr val="FF9B54"/>
                </a:solidFill>
                <a:latin typeface="Montserrat" panose="02000505000000020004" pitchFamily="2" charset="77"/>
              </a:rPr>
              <a:t>+</a:t>
            </a:r>
            <a:endParaRPr lang="it-IT" sz="4400" b="1" dirty="0">
              <a:solidFill>
                <a:srgbClr val="FF9B54"/>
              </a:solidFill>
              <a:latin typeface="Montserrat" panose="02000505000000020004" pitchFamily="2" charset="77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5F49D97A-01DF-10DA-AC0C-C367FDBB67E0}"/>
              </a:ext>
            </a:extLst>
          </p:cNvPr>
          <p:cNvGrpSpPr/>
          <p:nvPr/>
        </p:nvGrpSpPr>
        <p:grpSpPr>
          <a:xfrm>
            <a:off x="3225714" y="4936353"/>
            <a:ext cx="6236486" cy="773048"/>
            <a:chOff x="3097130" y="4972395"/>
            <a:chExt cx="6236486" cy="773048"/>
          </a:xfrm>
        </p:grpSpPr>
        <p:pic>
          <p:nvPicPr>
            <p:cNvPr id="29" name="Elemento grafico 28">
              <a:extLst>
                <a:ext uri="{FF2B5EF4-FFF2-40B4-BE49-F238E27FC236}">
                  <a16:creationId xmlns:a16="http://schemas.microsoft.com/office/drawing/2014/main" id="{512A5D2D-B81A-B340-9B2F-23B3B3A32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81633" y="4972395"/>
              <a:ext cx="1051983" cy="773048"/>
            </a:xfrm>
            <a:prstGeom prst="rect">
              <a:avLst/>
            </a:prstGeom>
          </p:spPr>
        </p:pic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1B52EEE-B771-8B4A-92FC-5445F9E3FBD2}"/>
                </a:ext>
              </a:extLst>
            </p:cNvPr>
            <p:cNvSpPr txBox="1"/>
            <p:nvPr/>
          </p:nvSpPr>
          <p:spPr>
            <a:xfrm>
              <a:off x="4945057" y="5166813"/>
              <a:ext cx="2684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 err="1">
                  <a:solidFill>
                    <a:srgbClr val="4F000B"/>
                  </a:solidFill>
                  <a:latin typeface="Courier" pitchFamily="2" charset="0"/>
                </a:rPr>
                <a:t>if</a:t>
              </a:r>
              <a:r>
                <a:rPr lang="it-IT" sz="1600" dirty="0">
                  <a:solidFill>
                    <a:srgbClr val="4F000B"/>
                  </a:solidFill>
                  <a:latin typeface="Courier" pitchFamily="2" charset="0"/>
                </a:rPr>
                <a:t>(</a:t>
              </a:r>
              <a:r>
                <a:rPr lang="it-IT" sz="1600" dirty="0" err="1">
                  <a:solidFill>
                    <a:srgbClr val="4F000B"/>
                  </a:solidFill>
                  <a:latin typeface="Courier" pitchFamily="2" charset="0"/>
                </a:rPr>
                <a:t>num</a:t>
              </a:r>
              <a:r>
                <a:rPr lang="it-IT" sz="1600" dirty="0">
                  <a:solidFill>
                    <a:srgbClr val="4F000B"/>
                  </a:solidFill>
                  <a:latin typeface="Courier" pitchFamily="2" charset="0"/>
                </a:rPr>
                <a:t> </a:t>
              </a:r>
              <a:r>
                <a:rPr lang="it-IT" b="1" dirty="0">
                  <a:solidFill>
                    <a:srgbClr val="4F000B"/>
                  </a:solidFill>
                  <a:latin typeface="Courier" pitchFamily="2" charset="0"/>
                </a:rPr>
                <a:t>%</a:t>
              </a:r>
              <a:r>
                <a:rPr lang="it-IT" sz="1600" dirty="0">
                  <a:solidFill>
                    <a:srgbClr val="4F000B"/>
                  </a:solidFill>
                  <a:latin typeface="Courier" pitchFamily="2" charset="0"/>
                </a:rPr>
                <a:t> i == 0)</a:t>
              </a:r>
            </a:p>
          </p:txBody>
        </p:sp>
        <p:sp>
          <p:nvSpPr>
            <p:cNvPr id="75" name="CasellaDiTesto 74">
              <a:extLst>
                <a:ext uri="{FF2B5EF4-FFF2-40B4-BE49-F238E27FC236}">
                  <a16:creationId xmlns:a16="http://schemas.microsoft.com/office/drawing/2014/main" id="{0625C3B4-02C5-8E3C-2D60-64D0FC248584}"/>
                </a:ext>
              </a:extLst>
            </p:cNvPr>
            <p:cNvSpPr txBox="1"/>
            <p:nvPr/>
          </p:nvSpPr>
          <p:spPr>
            <a:xfrm>
              <a:off x="3097130" y="5192741"/>
              <a:ext cx="1647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4F000B"/>
                  </a:solidFill>
                  <a:latin typeface="Montserrat" panose="02000505000000020004" pitchFamily="2" charset="77"/>
                </a:rPr>
                <a:t>THREAD 1</a:t>
              </a:r>
            </a:p>
          </p:txBody>
        </p:sp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D8C29132-45CF-A116-FCDB-24F806E0F9E1}"/>
                </a:ext>
              </a:extLst>
            </p:cNvPr>
            <p:cNvCxnSpPr>
              <a:cxnSpLocks/>
            </p:cNvCxnSpPr>
            <p:nvPr/>
          </p:nvCxnSpPr>
          <p:spPr>
            <a:xfrm>
              <a:off x="7412768" y="5348380"/>
              <a:ext cx="716795" cy="3099"/>
            </a:xfrm>
            <a:prstGeom prst="straightConnector1">
              <a:avLst/>
            </a:prstGeom>
            <a:ln w="19050" cap="rnd">
              <a:solidFill>
                <a:srgbClr val="4F000B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ttore 2 2">
              <a:extLst>
                <a:ext uri="{FF2B5EF4-FFF2-40B4-BE49-F238E27FC236}">
                  <a16:creationId xmlns:a16="http://schemas.microsoft.com/office/drawing/2014/main" id="{2A6EE526-AE15-ADD9-E388-7B1EB0C19CBC}"/>
                </a:ext>
              </a:extLst>
            </p:cNvPr>
            <p:cNvCxnSpPr>
              <a:cxnSpLocks/>
            </p:cNvCxnSpPr>
            <p:nvPr/>
          </p:nvCxnSpPr>
          <p:spPr>
            <a:xfrm>
              <a:off x="4560092" y="5358919"/>
              <a:ext cx="603009" cy="0"/>
            </a:xfrm>
            <a:prstGeom prst="straightConnector1">
              <a:avLst/>
            </a:prstGeom>
            <a:ln w="19050" cap="rnd">
              <a:solidFill>
                <a:srgbClr val="4F000B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7D8949D-F673-E0D7-3392-CE7310D68D95}"/>
              </a:ext>
            </a:extLst>
          </p:cNvPr>
          <p:cNvGrpSpPr/>
          <p:nvPr/>
        </p:nvGrpSpPr>
        <p:grpSpPr>
          <a:xfrm>
            <a:off x="3249529" y="5991511"/>
            <a:ext cx="6236487" cy="773048"/>
            <a:chOff x="3097129" y="5983891"/>
            <a:chExt cx="6236487" cy="773048"/>
          </a:xfrm>
        </p:grpSpPr>
        <p:sp>
          <p:nvSpPr>
            <p:cNvPr id="77" name="CasellaDiTesto 76">
              <a:extLst>
                <a:ext uri="{FF2B5EF4-FFF2-40B4-BE49-F238E27FC236}">
                  <a16:creationId xmlns:a16="http://schemas.microsoft.com/office/drawing/2014/main" id="{A0634328-5CB0-DBA2-B8D2-3E1536981381}"/>
                </a:ext>
              </a:extLst>
            </p:cNvPr>
            <p:cNvSpPr txBox="1"/>
            <p:nvPr/>
          </p:nvSpPr>
          <p:spPr>
            <a:xfrm>
              <a:off x="3097129" y="6174053"/>
              <a:ext cx="1647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4F000B"/>
                  </a:solidFill>
                  <a:latin typeface="Montserrat" panose="02000505000000020004" pitchFamily="2" charset="77"/>
                </a:rPr>
                <a:t>THREAD 2</a:t>
              </a:r>
            </a:p>
          </p:txBody>
        </p:sp>
        <p:cxnSp>
          <p:nvCxnSpPr>
            <p:cNvPr id="5" name="Connettore 2 4">
              <a:extLst>
                <a:ext uri="{FF2B5EF4-FFF2-40B4-BE49-F238E27FC236}">
                  <a16:creationId xmlns:a16="http://schemas.microsoft.com/office/drawing/2014/main" id="{1C07B7CF-0A5A-7C7A-50A9-981FB8F6CB9B}"/>
                </a:ext>
              </a:extLst>
            </p:cNvPr>
            <p:cNvCxnSpPr>
              <a:cxnSpLocks/>
            </p:cNvCxnSpPr>
            <p:nvPr/>
          </p:nvCxnSpPr>
          <p:spPr>
            <a:xfrm>
              <a:off x="4560091" y="6345550"/>
              <a:ext cx="603009" cy="0"/>
            </a:xfrm>
            <a:prstGeom prst="straightConnector1">
              <a:avLst/>
            </a:prstGeom>
            <a:ln w="19050" cap="rnd">
              <a:solidFill>
                <a:srgbClr val="4F000B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26461C85-4D52-816F-ACA7-41CBA66266F4}"/>
                </a:ext>
              </a:extLst>
            </p:cNvPr>
            <p:cNvSpPr txBox="1"/>
            <p:nvPr/>
          </p:nvSpPr>
          <p:spPr>
            <a:xfrm>
              <a:off x="4945057" y="6174053"/>
              <a:ext cx="2684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 err="1">
                  <a:solidFill>
                    <a:srgbClr val="4F000B"/>
                  </a:solidFill>
                  <a:latin typeface="Courier" pitchFamily="2" charset="0"/>
                </a:rPr>
                <a:t>if</a:t>
              </a:r>
              <a:r>
                <a:rPr lang="it-IT" sz="1600" dirty="0">
                  <a:solidFill>
                    <a:srgbClr val="4F000B"/>
                  </a:solidFill>
                  <a:latin typeface="Courier" pitchFamily="2" charset="0"/>
                </a:rPr>
                <a:t>(</a:t>
              </a:r>
              <a:r>
                <a:rPr lang="it-IT" sz="1600" dirty="0" err="1">
                  <a:solidFill>
                    <a:srgbClr val="4F000B"/>
                  </a:solidFill>
                  <a:latin typeface="Courier" pitchFamily="2" charset="0"/>
                </a:rPr>
                <a:t>num</a:t>
              </a:r>
              <a:r>
                <a:rPr lang="it-IT" sz="1600" dirty="0">
                  <a:solidFill>
                    <a:srgbClr val="4F000B"/>
                  </a:solidFill>
                  <a:latin typeface="Courier" pitchFamily="2" charset="0"/>
                </a:rPr>
                <a:t> </a:t>
              </a:r>
              <a:r>
                <a:rPr lang="it-IT" b="1" dirty="0">
                  <a:solidFill>
                    <a:srgbClr val="4F000B"/>
                  </a:solidFill>
                  <a:latin typeface="Courier" pitchFamily="2" charset="0"/>
                </a:rPr>
                <a:t>%</a:t>
              </a:r>
              <a:r>
                <a:rPr lang="it-IT" sz="1600" dirty="0">
                  <a:solidFill>
                    <a:srgbClr val="4F000B"/>
                  </a:solidFill>
                  <a:latin typeface="Courier" pitchFamily="2" charset="0"/>
                </a:rPr>
                <a:t> i == 0)</a:t>
              </a:r>
            </a:p>
          </p:txBody>
        </p:sp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F64CFFF5-F2D6-912B-84BE-3186A3D3A5B0}"/>
                </a:ext>
              </a:extLst>
            </p:cNvPr>
            <p:cNvCxnSpPr>
              <a:cxnSpLocks/>
            </p:cNvCxnSpPr>
            <p:nvPr/>
          </p:nvCxnSpPr>
          <p:spPr>
            <a:xfrm>
              <a:off x="7410226" y="6363230"/>
              <a:ext cx="716795" cy="3099"/>
            </a:xfrm>
            <a:prstGeom prst="straightConnector1">
              <a:avLst/>
            </a:prstGeom>
            <a:ln w="19050" cap="rnd">
              <a:solidFill>
                <a:srgbClr val="4F000B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3926DD9D-2443-A88D-8E89-AD08E217A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81633" y="5983891"/>
              <a:ext cx="1051983" cy="773048"/>
            </a:xfrm>
            <a:prstGeom prst="rect">
              <a:avLst/>
            </a:prstGeom>
          </p:spPr>
        </p:pic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10105029-6F76-1AD4-F41A-BA33CCD585A9}"/>
              </a:ext>
            </a:extLst>
          </p:cNvPr>
          <p:cNvGrpSpPr/>
          <p:nvPr/>
        </p:nvGrpSpPr>
        <p:grpSpPr>
          <a:xfrm>
            <a:off x="9345883" y="5285714"/>
            <a:ext cx="2356285" cy="1255198"/>
            <a:chOff x="9433699" y="5136427"/>
            <a:chExt cx="2356285" cy="1255198"/>
          </a:xfrm>
        </p:grpSpPr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83A7FE5F-5DF4-2649-D29F-1E377C492FFF}"/>
                </a:ext>
              </a:extLst>
            </p:cNvPr>
            <p:cNvGrpSpPr/>
            <p:nvPr/>
          </p:nvGrpSpPr>
          <p:grpSpPr>
            <a:xfrm>
              <a:off x="9945809" y="5136427"/>
              <a:ext cx="1647424" cy="668022"/>
              <a:chOff x="9945809" y="5077782"/>
              <a:chExt cx="1647424" cy="668022"/>
            </a:xfrm>
          </p:grpSpPr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9BF2A82-8C08-E328-362A-8B27D2BDA01F}"/>
                  </a:ext>
                </a:extLst>
              </p:cNvPr>
              <p:cNvSpPr txBox="1"/>
              <p:nvPr/>
            </p:nvSpPr>
            <p:spPr>
              <a:xfrm>
                <a:off x="9945809" y="5077782"/>
                <a:ext cx="1647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0" lang="it-IT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000B"/>
                    </a:solidFill>
                    <a:effectLst/>
                    <a:uLnTx/>
                    <a:uFillTx/>
                    <a:latin typeface="Montserrat" panose="02000505000000020004" pitchFamily="2" charset="77"/>
                    <a:ea typeface="+mn-ea"/>
                    <a:cs typeface="+mn-cs"/>
                  </a:rPr>
                  <a:t>DIVIDER</a:t>
                </a:r>
                <a:endParaRPr lang="it-IT" sz="1650" dirty="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288EDE9-A7C4-8C93-EEF8-BE373B64A797}"/>
                  </a:ext>
                </a:extLst>
              </p:cNvPr>
              <p:cNvSpPr txBox="1"/>
              <p:nvPr/>
            </p:nvSpPr>
            <p:spPr>
              <a:xfrm>
                <a:off x="9945810" y="5399555"/>
                <a:ext cx="1647423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0" lang="it-IT" sz="16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000B"/>
                    </a:solidFill>
                    <a:effectLst/>
                    <a:uLnTx/>
                    <a:uFillTx/>
                    <a:latin typeface="Montserrat" panose="02000505000000020004" pitchFamily="2" charset="77"/>
                    <a:ea typeface="+mn-ea"/>
                    <a:cs typeface="+mn-cs"/>
                  </a:rPr>
                  <a:t>UTILIZATION</a:t>
                </a:r>
                <a:endParaRPr lang="it-IT" sz="2000" b="1" dirty="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3AA18BF3-26CE-FD06-497A-79AAF607EB68}"/>
                </a:ext>
              </a:extLst>
            </p:cNvPr>
            <p:cNvGrpSpPr/>
            <p:nvPr/>
          </p:nvGrpSpPr>
          <p:grpSpPr>
            <a:xfrm>
              <a:off x="9433699" y="5560628"/>
              <a:ext cx="2356285" cy="830997"/>
              <a:chOff x="9433699" y="5560628"/>
              <a:chExt cx="2356285" cy="830997"/>
            </a:xfrm>
          </p:grpSpPr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6318640-E51D-C4F2-2EA2-445CFF049D76}"/>
                  </a:ext>
                </a:extLst>
              </p:cNvPr>
              <p:cNvSpPr txBox="1"/>
              <p:nvPr/>
            </p:nvSpPr>
            <p:spPr>
              <a:xfrm>
                <a:off x="9433699" y="5560628"/>
                <a:ext cx="16474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800" b="1" dirty="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~</a:t>
                </a:r>
                <a:endParaRPr lang="it-IT" sz="2000" b="1" dirty="0">
                  <a:solidFill>
                    <a:srgbClr val="FF9B54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2714564-AC01-13FB-4ADF-E708DA747CD0}"/>
                  </a:ext>
                </a:extLst>
              </p:cNvPr>
              <p:cNvSpPr txBox="1"/>
              <p:nvPr/>
            </p:nvSpPr>
            <p:spPr>
              <a:xfrm>
                <a:off x="10235357" y="5622183"/>
                <a:ext cx="15546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000" b="1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92</a:t>
                </a:r>
                <a:r>
                  <a:rPr lang="it-IT" sz="2400" b="1" dirty="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%</a:t>
                </a:r>
                <a:endParaRPr lang="it-IT" sz="3600" b="1" dirty="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005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1A8D4B-5659-1749-8085-02DFD3408D0F}"/>
              </a:ext>
            </a:extLst>
          </p:cNvPr>
          <p:cNvSpPr txBox="1"/>
          <p:nvPr/>
        </p:nvSpPr>
        <p:spPr>
          <a:xfrm>
            <a:off x="9525" y="3391771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Mean Execution Time [ms]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E8DD46-BB1E-F745-9A64-1F7D991C565E}"/>
              </a:ext>
            </a:extLst>
          </p:cNvPr>
          <p:cNvSpPr txBox="1"/>
          <p:nvPr/>
        </p:nvSpPr>
        <p:spPr>
          <a:xfrm>
            <a:off x="4362211" y="6391742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#Threads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2C97FCE-2FAE-4849-A917-C495E67F9252}"/>
              </a:ext>
            </a:extLst>
          </p:cNvPr>
          <p:cNvSpPr txBox="1"/>
          <p:nvPr/>
        </p:nvSpPr>
        <p:spPr>
          <a:xfrm>
            <a:off x="8001000" y="1161764"/>
            <a:ext cx="391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rgbClr val="FF9B54"/>
                </a:solidFill>
                <a:latin typeface="Montserrat" panose="02000505000000020004" pitchFamily="2" charset="77"/>
              </a:rPr>
              <a:t>16 DIGITS</a:t>
            </a:r>
            <a:r>
              <a:rPr lang="it-IT" sz="1300" b="1">
                <a:solidFill>
                  <a:srgbClr val="FF9B54"/>
                </a:solidFill>
                <a:latin typeface="Montserrat" panose="02000505000000020004" pitchFamily="2" charset="77"/>
              </a:rPr>
              <a:t>  </a:t>
            </a:r>
            <a:r>
              <a:rPr lang="it-IT" sz="1600" b="1">
                <a:solidFill>
                  <a:srgbClr val="FF9B54"/>
                </a:solidFill>
                <a:latin typeface="Montserrat" panose="02000505000000020004" pitchFamily="2" charset="77"/>
              </a:rPr>
              <a:t>3934686214396237</a:t>
            </a:r>
            <a:endParaRPr lang="it-IT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62E2F3-10AC-6044-B69E-5C01ADBBB9AE}"/>
              </a:ext>
            </a:extLst>
          </p:cNvPr>
          <p:cNvSpPr txBox="1"/>
          <p:nvPr/>
        </p:nvSpPr>
        <p:spPr>
          <a:xfrm>
            <a:off x="8001000" y="841704"/>
            <a:ext cx="391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rgbClr val="4F000B"/>
                </a:solidFill>
                <a:latin typeface="Montserrat" panose="02000505000000020004" pitchFamily="2" charset="77"/>
              </a:rPr>
              <a:t>18 DIGITS  </a:t>
            </a:r>
            <a:r>
              <a:rPr lang="it-IT" sz="1600" b="1">
                <a:solidFill>
                  <a:srgbClr val="4F000B"/>
                </a:solidFill>
                <a:latin typeface="Montserrat" panose="02000505000000020004" pitchFamily="2" charset="77"/>
              </a:rPr>
              <a:t>975734686214396237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98551C6-DE90-EA43-9159-56AF4B9458F8}"/>
              </a:ext>
            </a:extLst>
          </p:cNvPr>
          <p:cNvSpPr txBox="1"/>
          <p:nvPr/>
        </p:nvSpPr>
        <p:spPr>
          <a:xfrm>
            <a:off x="7258051" y="501588"/>
            <a:ext cx="465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rgbClr val="CE4257"/>
                </a:solidFill>
                <a:latin typeface="Montserrat" panose="02000505000000020004" pitchFamily="2" charset="77"/>
              </a:rPr>
              <a:t>20 DIGITS  </a:t>
            </a:r>
            <a:r>
              <a:rPr lang="it-IT" sz="1600" b="1">
                <a:solidFill>
                  <a:srgbClr val="CE4257"/>
                </a:solidFill>
                <a:latin typeface="Montserrat" panose="02000505000000020004" pitchFamily="2" charset="77"/>
              </a:rPr>
              <a:t>17975734686214396237</a:t>
            </a:r>
            <a:endParaRPr lang="it-IT">
              <a:solidFill>
                <a:srgbClr val="CE4257"/>
              </a:solidFill>
              <a:latin typeface="Montserrat" panose="02000505000000020004" pitchFamily="2" charset="77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C3BFA15-5CF1-9E40-A90E-715EE33B9720}"/>
              </a:ext>
            </a:extLst>
          </p:cNvPr>
          <p:cNvSpPr txBox="1"/>
          <p:nvPr/>
        </p:nvSpPr>
        <p:spPr>
          <a:xfrm>
            <a:off x="9672109" y="196545"/>
            <a:ext cx="22400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#ITERATIONS : </a:t>
            </a:r>
            <a:r>
              <a:rPr lang="it-IT" sz="1500" b="1">
                <a:solidFill>
                  <a:srgbClr val="4F000B"/>
                </a:solidFill>
                <a:latin typeface="Montserrat" panose="02000505000000020004" pitchFamily="2" charset="77"/>
              </a:rPr>
              <a:t>30</a:t>
            </a:r>
            <a:endParaRPr lang="it-IT" sz="150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F9B5FBC-2272-0D48-8712-3E1E9A2AD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6" b="5405"/>
          <a:stretch/>
        </p:blipFill>
        <p:spPr>
          <a:xfrm>
            <a:off x="1914524" y="1548911"/>
            <a:ext cx="9426645" cy="4771980"/>
          </a:xfrm>
          <a:prstGeom prst="rect">
            <a:avLst/>
          </a:prstGeom>
        </p:spPr>
      </p:pic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B0DB591-6BDB-F24F-8084-4CD0E91D9F37}"/>
              </a:ext>
            </a:extLst>
          </p:cNvPr>
          <p:cNvSpPr/>
          <p:nvPr/>
        </p:nvSpPr>
        <p:spPr>
          <a:xfrm>
            <a:off x="8598080" y="6123976"/>
            <a:ext cx="259443" cy="223332"/>
          </a:xfrm>
          <a:prstGeom prst="roundRect">
            <a:avLst/>
          </a:prstGeom>
          <a:noFill/>
          <a:ln w="28575">
            <a:solidFill>
              <a:srgbClr val="FF9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15B7469-EC69-990E-0D0D-3865B3E1DEAB}"/>
              </a:ext>
            </a:extLst>
          </p:cNvPr>
          <p:cNvSpPr txBox="1"/>
          <p:nvPr/>
        </p:nvSpPr>
        <p:spPr>
          <a:xfrm>
            <a:off x="-151521" y="209201"/>
            <a:ext cx="45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4F000B"/>
                </a:solidFill>
                <a:latin typeface="Montserrat" panose="02000505000000020004" pitchFamily="2" charset="77"/>
              </a:rPr>
              <a:t>EXECUTION TIME</a:t>
            </a:r>
            <a:endParaRPr lang="it-IT" sz="3600" b="1" dirty="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8D7CF59-7C24-BDF2-0743-3ACEB34DCD43}"/>
              </a:ext>
            </a:extLst>
          </p:cNvPr>
          <p:cNvSpPr txBox="1"/>
          <p:nvPr/>
        </p:nvSpPr>
        <p:spPr>
          <a:xfrm>
            <a:off x="201145" y="638677"/>
            <a:ext cx="3090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4F000B"/>
                </a:solidFill>
                <a:latin typeface="Montserrat" panose="02000505000000020004" pitchFamily="2" charset="77"/>
              </a:rPr>
              <a:t>OPTIMIZED</a:t>
            </a:r>
            <a:r>
              <a:rPr lang="it-IT" sz="1600">
                <a:solidFill>
                  <a:srgbClr val="4F000B"/>
                </a:solidFill>
                <a:latin typeface="Montserrat" panose="02000505000000020004" pitchFamily="2" charset="77"/>
              </a:rPr>
              <a:t> VERSION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9761B4-8A56-CE2F-2F0E-3E9C597AAE8D}"/>
              </a:ext>
            </a:extLst>
          </p:cNvPr>
          <p:cNvSpPr txBox="1"/>
          <p:nvPr/>
        </p:nvSpPr>
        <p:spPr>
          <a:xfrm>
            <a:off x="2907072" y="267288"/>
            <a:ext cx="456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4F000B"/>
                </a:solidFill>
                <a:latin typeface="Montserrat" panose="02000505000000020004" pitchFamily="2" charset="77"/>
              </a:rPr>
              <a:t>              -  SCALABILITY</a:t>
            </a:r>
          </a:p>
        </p:txBody>
      </p:sp>
    </p:spTree>
    <p:extLst>
      <p:ext uri="{BB962C8B-B14F-4D97-AF65-F5344CB8AC3E}">
        <p14:creationId xmlns:p14="http://schemas.microsoft.com/office/powerpoint/2010/main" val="913182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1A8D4B-5659-1749-8085-02DFD3408D0F}"/>
              </a:ext>
            </a:extLst>
          </p:cNvPr>
          <p:cNvSpPr txBox="1"/>
          <p:nvPr/>
        </p:nvSpPr>
        <p:spPr>
          <a:xfrm>
            <a:off x="114978" y="3383396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Cumulative Speed-Up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E8DD46-BB1E-F745-9A64-1F7D991C565E}"/>
              </a:ext>
            </a:extLst>
          </p:cNvPr>
          <p:cNvSpPr txBox="1"/>
          <p:nvPr/>
        </p:nvSpPr>
        <p:spPr>
          <a:xfrm>
            <a:off x="4040947" y="6362522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#Threads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DCAD857-A817-6340-AAD7-79F9E74ABA79}"/>
              </a:ext>
            </a:extLst>
          </p:cNvPr>
          <p:cNvSpPr txBox="1"/>
          <p:nvPr/>
        </p:nvSpPr>
        <p:spPr>
          <a:xfrm>
            <a:off x="102530" y="6451286"/>
            <a:ext cx="540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rgbClr val="4F000B"/>
                </a:solidFill>
                <a:latin typeface="Montserrat" panose="02000505000000020004" pitchFamily="2" charset="77"/>
              </a:rPr>
              <a:t>(CI omitted due to non-normal distribution)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806903A-70B1-DF2D-BED3-78DA61A30D45}"/>
              </a:ext>
            </a:extLst>
          </p:cNvPr>
          <p:cNvSpPr txBox="1"/>
          <p:nvPr/>
        </p:nvSpPr>
        <p:spPr>
          <a:xfrm>
            <a:off x="-151521" y="209201"/>
            <a:ext cx="310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rgbClr val="4F000B"/>
                </a:solidFill>
                <a:latin typeface="Montserrat" panose="02000505000000020004" pitchFamily="2" charset="77"/>
              </a:rPr>
              <a:t>SPEED-UP</a:t>
            </a:r>
            <a:endParaRPr lang="it-IT" sz="3600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85861F2-B6BC-4072-CB9B-D35A561D1A1F}"/>
              </a:ext>
            </a:extLst>
          </p:cNvPr>
          <p:cNvSpPr txBox="1"/>
          <p:nvPr/>
        </p:nvSpPr>
        <p:spPr>
          <a:xfrm>
            <a:off x="201145" y="638677"/>
            <a:ext cx="3090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4F000B"/>
                </a:solidFill>
                <a:latin typeface="Montserrat" panose="02000505000000020004" pitchFamily="2" charset="77"/>
              </a:rPr>
              <a:t>OPTIMIZED</a:t>
            </a:r>
            <a:r>
              <a:rPr lang="it-IT" sz="1600">
                <a:solidFill>
                  <a:srgbClr val="4F000B"/>
                </a:solidFill>
                <a:latin typeface="Montserrat" panose="02000505000000020004" pitchFamily="2" charset="77"/>
              </a:rPr>
              <a:t> VERSION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8CDE5140-1F65-5F06-CD40-C37ADACC0855}"/>
              </a:ext>
            </a:extLst>
          </p:cNvPr>
          <p:cNvGrpSpPr/>
          <p:nvPr/>
        </p:nvGrpSpPr>
        <p:grpSpPr>
          <a:xfrm>
            <a:off x="1773447" y="1552988"/>
            <a:ext cx="9100065" cy="4781684"/>
            <a:chOff x="1746552" y="1481268"/>
            <a:chExt cx="9100065" cy="4781684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A128453B-BE13-228E-5A35-2C88B06511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91" b="5334"/>
            <a:stretch/>
          </p:blipFill>
          <p:spPr>
            <a:xfrm>
              <a:off x="1746552" y="1481268"/>
              <a:ext cx="9100065" cy="4768812"/>
            </a:xfrm>
            <a:prstGeom prst="rect">
              <a:avLst/>
            </a:prstGeom>
          </p:spPr>
        </p:pic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C8789040-C72A-4F4C-8956-6A15F6DDF4EF}"/>
                </a:ext>
              </a:extLst>
            </p:cNvPr>
            <p:cNvSpPr/>
            <p:nvPr/>
          </p:nvSpPr>
          <p:spPr>
            <a:xfrm>
              <a:off x="8113361" y="6039620"/>
              <a:ext cx="259443" cy="223332"/>
            </a:xfrm>
            <a:prstGeom prst="roundRect">
              <a:avLst/>
            </a:prstGeom>
            <a:noFill/>
            <a:ln w="28575">
              <a:solidFill>
                <a:srgbClr val="FF9B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9AC3AAF-5E24-E941-962D-A01BD88F27D2}"/>
              </a:ext>
            </a:extLst>
          </p:cNvPr>
          <p:cNvSpPr txBox="1"/>
          <p:nvPr/>
        </p:nvSpPr>
        <p:spPr>
          <a:xfrm>
            <a:off x="8001000" y="1161764"/>
            <a:ext cx="391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rgbClr val="FF9B54"/>
                </a:solidFill>
                <a:latin typeface="Montserrat" panose="02000505000000020004" pitchFamily="2" charset="77"/>
              </a:rPr>
              <a:t>16 DIGITS</a:t>
            </a:r>
            <a:r>
              <a:rPr lang="it-IT" sz="1300" b="1">
                <a:solidFill>
                  <a:srgbClr val="FF9B54"/>
                </a:solidFill>
                <a:latin typeface="Montserrat" panose="02000505000000020004" pitchFamily="2" charset="77"/>
              </a:rPr>
              <a:t>  </a:t>
            </a:r>
            <a:r>
              <a:rPr lang="it-IT" sz="1600" b="1">
                <a:solidFill>
                  <a:srgbClr val="FF9B54"/>
                </a:solidFill>
                <a:latin typeface="Montserrat" panose="02000505000000020004" pitchFamily="2" charset="77"/>
              </a:rPr>
              <a:t>3934686214396237</a:t>
            </a:r>
            <a:endParaRPr lang="it-IT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BEC5019-532E-4765-1194-4A8DE5C36BE9}"/>
              </a:ext>
            </a:extLst>
          </p:cNvPr>
          <p:cNvSpPr txBox="1"/>
          <p:nvPr/>
        </p:nvSpPr>
        <p:spPr>
          <a:xfrm>
            <a:off x="8001000" y="841704"/>
            <a:ext cx="391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rgbClr val="4F000B"/>
                </a:solidFill>
                <a:latin typeface="Montserrat" panose="02000505000000020004" pitchFamily="2" charset="77"/>
              </a:rPr>
              <a:t>18 DIGITS  </a:t>
            </a:r>
            <a:r>
              <a:rPr lang="it-IT" sz="1600" b="1">
                <a:solidFill>
                  <a:srgbClr val="4F000B"/>
                </a:solidFill>
                <a:latin typeface="Montserrat" panose="02000505000000020004" pitchFamily="2" charset="77"/>
              </a:rPr>
              <a:t>975734686214396237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0DCEBFC-8DC8-2377-01DF-DBD26E9ECD5C}"/>
              </a:ext>
            </a:extLst>
          </p:cNvPr>
          <p:cNvSpPr txBox="1"/>
          <p:nvPr/>
        </p:nvSpPr>
        <p:spPr>
          <a:xfrm>
            <a:off x="7258051" y="501588"/>
            <a:ext cx="465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rgbClr val="CE4257"/>
                </a:solidFill>
                <a:latin typeface="Montserrat" panose="02000505000000020004" pitchFamily="2" charset="77"/>
              </a:rPr>
              <a:t>20 DIGITS  </a:t>
            </a:r>
            <a:r>
              <a:rPr lang="it-IT" sz="1600" b="1">
                <a:solidFill>
                  <a:srgbClr val="CE4257"/>
                </a:solidFill>
                <a:latin typeface="Montserrat" panose="02000505000000020004" pitchFamily="2" charset="77"/>
              </a:rPr>
              <a:t>17975734686214396237</a:t>
            </a:r>
            <a:endParaRPr lang="it-IT">
              <a:solidFill>
                <a:srgbClr val="CE4257"/>
              </a:solidFill>
              <a:latin typeface="Montserrat" panose="02000505000000020004" pitchFamily="2" charset="77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3731338-C7B3-1E24-BDC4-CA957AD0888F}"/>
              </a:ext>
            </a:extLst>
          </p:cNvPr>
          <p:cNvSpPr txBox="1"/>
          <p:nvPr/>
        </p:nvSpPr>
        <p:spPr>
          <a:xfrm>
            <a:off x="9672109" y="196545"/>
            <a:ext cx="22400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#ITERATIONS : </a:t>
            </a:r>
            <a:r>
              <a:rPr lang="it-IT" sz="1500" b="1">
                <a:solidFill>
                  <a:srgbClr val="4F000B"/>
                </a:solidFill>
                <a:latin typeface="Montserrat" panose="02000505000000020004" pitchFamily="2" charset="77"/>
              </a:rPr>
              <a:t>30</a:t>
            </a:r>
            <a:endParaRPr lang="it-IT" sz="1500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9AC50A-EEDF-FA85-BCC6-B72946D5C823}"/>
              </a:ext>
            </a:extLst>
          </p:cNvPr>
          <p:cNvSpPr txBox="1"/>
          <p:nvPr/>
        </p:nvSpPr>
        <p:spPr>
          <a:xfrm>
            <a:off x="1445824" y="267288"/>
            <a:ext cx="456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4F000B"/>
                </a:solidFill>
                <a:latin typeface="Montserrat" panose="02000505000000020004" pitchFamily="2" charset="77"/>
              </a:rPr>
              <a:t>              -  SCALABILITY</a:t>
            </a:r>
          </a:p>
        </p:txBody>
      </p:sp>
    </p:spTree>
    <p:extLst>
      <p:ext uri="{BB962C8B-B14F-4D97-AF65-F5344CB8AC3E}">
        <p14:creationId xmlns:p14="http://schemas.microsoft.com/office/powerpoint/2010/main" val="3388994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D83EFC19-0498-3574-ACD2-2D135A2DA98E}"/>
              </a:ext>
            </a:extLst>
          </p:cNvPr>
          <p:cNvGrpSpPr/>
          <p:nvPr/>
        </p:nvGrpSpPr>
        <p:grpSpPr>
          <a:xfrm>
            <a:off x="1159167" y="2301259"/>
            <a:ext cx="6292266" cy="2064983"/>
            <a:chOff x="1168692" y="2058413"/>
            <a:chExt cx="6292266" cy="2064983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62356A7-C3AC-414A-A36D-743F41E1CB27}"/>
                </a:ext>
              </a:extLst>
            </p:cNvPr>
            <p:cNvSpPr txBox="1"/>
            <p:nvPr/>
          </p:nvSpPr>
          <p:spPr>
            <a:xfrm>
              <a:off x="2533728" y="2058413"/>
              <a:ext cx="356219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500" b="1">
                  <a:solidFill>
                    <a:schemeClr val="bg1"/>
                  </a:solidFill>
                  <a:latin typeface="Montserrat" pitchFamily="2" charset="77"/>
                </a:rPr>
                <a:t>GPU</a:t>
              </a:r>
              <a:endParaRPr lang="it-IT" sz="11500" b="1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51D1ED5-8A9D-3D46-B89E-A0F209CE09F5}"/>
                </a:ext>
              </a:extLst>
            </p:cNvPr>
            <p:cNvSpPr txBox="1"/>
            <p:nvPr/>
          </p:nvSpPr>
          <p:spPr>
            <a:xfrm>
              <a:off x="1168692" y="3630953"/>
              <a:ext cx="629226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600">
                  <a:solidFill>
                    <a:schemeClr val="bg1"/>
                  </a:solidFill>
                  <a:latin typeface="Montserrat" pitchFamily="2" charset="77"/>
                </a:rPr>
                <a:t>IMPLEMENTATION</a:t>
              </a:r>
              <a:endParaRPr lang="it-IT" sz="2600"/>
            </a:p>
          </p:txBody>
        </p:sp>
      </p:grpSp>
      <p:pic>
        <p:nvPicPr>
          <p:cNvPr id="13" name="Immagine 12" descr="Immagine che contiene simbolo, Elementi grafici, logo, schermata&#10;&#10;Descrizione generata automaticamente">
            <a:extLst>
              <a:ext uri="{FF2B5EF4-FFF2-40B4-BE49-F238E27FC236}">
                <a16:creationId xmlns:a16="http://schemas.microsoft.com/office/drawing/2014/main" id="{5B75D7D9-63C3-703E-EE33-FBEBAAA87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518"/>
          <a:stretch/>
        </p:blipFill>
        <p:spPr>
          <a:xfrm>
            <a:off x="6834354" y="2162931"/>
            <a:ext cx="3354630" cy="25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67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15A5963-FB52-5D3B-9435-941ED5B7327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rgbClr val="4F00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>
              <a:latin typeface="Montserrat" panose="02000505000000020004" pitchFamily="2" charset="77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4916B57-F826-894A-B581-A78508FD6634}"/>
              </a:ext>
            </a:extLst>
          </p:cNvPr>
          <p:cNvSpPr txBox="1"/>
          <p:nvPr/>
        </p:nvSpPr>
        <p:spPr>
          <a:xfrm>
            <a:off x="1300159" y="5933835"/>
            <a:ext cx="959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>
                <a:solidFill>
                  <a:schemeClr val="bg1"/>
                </a:solidFill>
                <a:latin typeface="Montserrat" panose="02000505000000020004" pitchFamily="2" charset="77"/>
              </a:rPr>
              <a:t>HARDWARE</a:t>
            </a:r>
            <a:r>
              <a:rPr lang="it-IT" sz="3600">
                <a:solidFill>
                  <a:schemeClr val="bg1"/>
                </a:solidFill>
                <a:latin typeface="Montserrat" panose="02000505000000020004" pitchFamily="2" charset="77"/>
              </a:rPr>
              <a:t> DETAILS</a:t>
            </a:r>
            <a:endParaRPr lang="it-IT" sz="40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677DEDE-C4C4-0649-9DFE-4C75E7B470C7}"/>
              </a:ext>
            </a:extLst>
          </p:cNvPr>
          <p:cNvSpPr txBox="1"/>
          <p:nvPr/>
        </p:nvSpPr>
        <p:spPr>
          <a:xfrm>
            <a:off x="3844787" y="669493"/>
            <a:ext cx="5580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Montserrat" panose="02000505000000020004" pitchFamily="2" charset="77"/>
              </a:rPr>
              <a:t>NVIDIA</a:t>
            </a:r>
            <a:r>
              <a:rPr lang="en-US" sz="3200">
                <a:solidFill>
                  <a:schemeClr val="bg1"/>
                </a:solidFill>
                <a:latin typeface="Montserrat" panose="02000505000000020004" pitchFamily="2" charset="77"/>
              </a:rPr>
              <a:t> Tesla T4</a:t>
            </a:r>
            <a:endParaRPr lang="it-IT" sz="32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8B78E46-0DDE-C54A-BD4C-F9E0C5A2A6F5}"/>
              </a:ext>
            </a:extLst>
          </p:cNvPr>
          <p:cNvSpPr txBox="1"/>
          <p:nvPr/>
        </p:nvSpPr>
        <p:spPr>
          <a:xfrm>
            <a:off x="757312" y="3988797"/>
            <a:ext cx="46918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Montserrat" panose="02000505000000020004" pitchFamily="2" charset="77"/>
              </a:rPr>
              <a:t>Warp</a:t>
            </a:r>
            <a:r>
              <a:rPr lang="it-IT" dirty="0">
                <a:solidFill>
                  <a:schemeClr val="bg1"/>
                </a:solidFill>
                <a:latin typeface="Montserrat" panose="02000505000000020004" pitchFamily="2" charset="77"/>
              </a:rPr>
              <a:t> Size: </a:t>
            </a:r>
            <a:r>
              <a:rPr lang="it-IT" sz="2300" b="1" dirty="0">
                <a:solidFill>
                  <a:schemeClr val="bg1"/>
                </a:solidFill>
                <a:latin typeface="Montserrat" panose="02000505000000020004" pitchFamily="2" charset="77"/>
              </a:rPr>
              <a:t>32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67C71A4-7C9E-2848-831D-C9AD092535DA}"/>
              </a:ext>
            </a:extLst>
          </p:cNvPr>
          <p:cNvSpPr txBox="1"/>
          <p:nvPr/>
        </p:nvSpPr>
        <p:spPr>
          <a:xfrm>
            <a:off x="6963055" y="3791857"/>
            <a:ext cx="525196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2000505000000020004" pitchFamily="2" charset="77"/>
              </a:rPr>
              <a:t>Max </a:t>
            </a:r>
            <a:r>
              <a:rPr lang="it-IT" dirty="0" err="1">
                <a:solidFill>
                  <a:schemeClr val="bg1"/>
                </a:solidFill>
                <a:latin typeface="Montserrat" panose="02000505000000020004" pitchFamily="2" charset="77"/>
              </a:rPr>
              <a:t>Threads</a:t>
            </a:r>
            <a:r>
              <a:rPr lang="it-IT" dirty="0">
                <a:solidFill>
                  <a:schemeClr val="bg1"/>
                </a:solidFill>
                <a:latin typeface="Montserrat" panose="02000505000000020004" pitchFamily="2" charset="77"/>
              </a:rPr>
              <a:t> per Block: </a:t>
            </a:r>
            <a:r>
              <a:rPr lang="it-IT" sz="2300" b="1" dirty="0">
                <a:solidFill>
                  <a:schemeClr val="bg1"/>
                </a:solidFill>
                <a:latin typeface="Montserrat" panose="02000505000000020004" pitchFamily="2" charset="77"/>
              </a:rPr>
              <a:t>1024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84AE100-F112-2E4F-B31D-9F3CB4E2C9D6}"/>
              </a:ext>
            </a:extLst>
          </p:cNvPr>
          <p:cNvSpPr txBox="1"/>
          <p:nvPr/>
        </p:nvSpPr>
        <p:spPr>
          <a:xfrm>
            <a:off x="6963055" y="2342376"/>
            <a:ext cx="525196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2000505000000020004" pitchFamily="2" charset="77"/>
              </a:rPr>
              <a:t>Memory: </a:t>
            </a:r>
            <a:r>
              <a:rPr lang="it-IT" sz="2300" b="1" dirty="0">
                <a:solidFill>
                  <a:schemeClr val="bg1"/>
                </a:solidFill>
                <a:latin typeface="Montserrat" panose="02000505000000020004" pitchFamily="2" charset="77"/>
              </a:rPr>
              <a:t>16 GB GDDR6 300 GB/s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B566627-373E-704B-B4CA-A74EB7053B86}"/>
              </a:ext>
            </a:extLst>
          </p:cNvPr>
          <p:cNvSpPr txBox="1"/>
          <p:nvPr/>
        </p:nvSpPr>
        <p:spPr>
          <a:xfrm>
            <a:off x="6963055" y="3066486"/>
            <a:ext cx="525196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Montserrat" panose="02000505000000020004" pitchFamily="2" charset="77"/>
              </a:rPr>
              <a:t>Interconnection</a:t>
            </a:r>
            <a:r>
              <a:rPr lang="it-IT" dirty="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ontserrat" panose="02000505000000020004" pitchFamily="2" charset="77"/>
              </a:rPr>
              <a:t>bandwidth</a:t>
            </a:r>
            <a:r>
              <a:rPr lang="it-IT" dirty="0">
                <a:solidFill>
                  <a:schemeClr val="bg1"/>
                </a:solidFill>
                <a:latin typeface="Montserrat" panose="02000505000000020004" pitchFamily="2" charset="77"/>
              </a:rPr>
              <a:t>: </a:t>
            </a:r>
            <a:r>
              <a:rPr lang="it-IT" sz="2300" b="1" dirty="0">
                <a:solidFill>
                  <a:schemeClr val="bg1"/>
                </a:solidFill>
                <a:latin typeface="Montserrat" panose="02000505000000020004" pitchFamily="2" charset="77"/>
              </a:rPr>
              <a:t>32 GB/s</a:t>
            </a:r>
          </a:p>
        </p:txBody>
      </p:sp>
      <p:pic>
        <p:nvPicPr>
          <p:cNvPr id="33" name="Immagine 32" descr="Immagine che contiene simbolo, Elementi grafici, logo, design&#10;&#10;Descrizione generata automaticamente">
            <a:extLst>
              <a:ext uri="{FF2B5EF4-FFF2-40B4-BE49-F238E27FC236}">
                <a16:creationId xmlns:a16="http://schemas.microsoft.com/office/drawing/2014/main" id="{60616F9C-6F2C-B145-A902-8535082E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537" y="533812"/>
            <a:ext cx="1246351" cy="856138"/>
          </a:xfrm>
          <a:prstGeom prst="rect">
            <a:avLst/>
          </a:prstGeom>
        </p:spPr>
      </p:pic>
      <p:pic>
        <p:nvPicPr>
          <p:cNvPr id="35" name="Immagine 34" descr="Immagine che contiene design, simbolo, Carattere, cerchio&#10;&#10;Descrizione generata automaticamente">
            <a:extLst>
              <a:ext uri="{FF2B5EF4-FFF2-40B4-BE49-F238E27FC236}">
                <a16:creationId xmlns:a16="http://schemas.microsoft.com/office/drawing/2014/main" id="{9662FB06-412E-DC42-8F6F-D5AA464F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332" y="2643187"/>
            <a:ext cx="1219200" cy="121920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1EB6AC7-8449-2C4C-A528-1CBE2AB79AF5}"/>
              </a:ext>
            </a:extLst>
          </p:cNvPr>
          <p:cNvSpPr txBox="1"/>
          <p:nvPr/>
        </p:nvSpPr>
        <p:spPr>
          <a:xfrm>
            <a:off x="1529374" y="5013354"/>
            <a:ext cx="456355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2000505000000020004" pitchFamily="2" charset="77"/>
              </a:rPr>
              <a:t>GPU Max Clock Rate: </a:t>
            </a:r>
            <a:r>
              <a:rPr lang="it-IT" sz="2300" b="1" dirty="0">
                <a:solidFill>
                  <a:schemeClr val="bg1"/>
                </a:solidFill>
                <a:latin typeface="Montserrat" panose="02000505000000020004" pitchFamily="2" charset="77"/>
              </a:rPr>
              <a:t>1590 MHz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DBE53E0-0703-D343-A84D-2161A8567190}"/>
              </a:ext>
            </a:extLst>
          </p:cNvPr>
          <p:cNvSpPr txBox="1"/>
          <p:nvPr/>
        </p:nvSpPr>
        <p:spPr>
          <a:xfrm>
            <a:off x="6092932" y="5013096"/>
            <a:ext cx="510935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2000505000000020004" pitchFamily="2" charset="77"/>
              </a:rPr>
              <a:t>Memory Max Clock Rate: </a:t>
            </a:r>
            <a:r>
              <a:rPr lang="it-IT" sz="2300" b="1" dirty="0">
                <a:solidFill>
                  <a:schemeClr val="bg1"/>
                </a:solidFill>
                <a:latin typeface="Montserrat" panose="02000505000000020004" pitchFamily="2" charset="77"/>
              </a:rPr>
              <a:t>5001 MHz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E2859E16-8D85-118D-40EF-57F86B1B2E3D}"/>
              </a:ext>
            </a:extLst>
          </p:cNvPr>
          <p:cNvGrpSpPr/>
          <p:nvPr/>
        </p:nvGrpSpPr>
        <p:grpSpPr>
          <a:xfrm>
            <a:off x="757312" y="2159895"/>
            <a:ext cx="5708078" cy="1568137"/>
            <a:chOff x="667162" y="299250"/>
            <a:chExt cx="5708078" cy="1568137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D9327A37-CEBA-91ED-A78C-5416DE335EFC}"/>
                </a:ext>
              </a:extLst>
            </p:cNvPr>
            <p:cNvGrpSpPr/>
            <p:nvPr/>
          </p:nvGrpSpPr>
          <p:grpSpPr>
            <a:xfrm>
              <a:off x="667162" y="299250"/>
              <a:ext cx="5699114" cy="1568137"/>
              <a:chOff x="4517816" y="4185271"/>
              <a:chExt cx="5699114" cy="1568137"/>
            </a:xfrm>
          </p:grpSpPr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DA4C2E05-2C4A-26F9-2BA0-C2922EBE363D}"/>
                  </a:ext>
                </a:extLst>
              </p:cNvPr>
              <p:cNvGrpSpPr/>
              <p:nvPr/>
            </p:nvGrpSpPr>
            <p:grpSpPr>
              <a:xfrm>
                <a:off x="4517816" y="4185271"/>
                <a:ext cx="5699114" cy="1001028"/>
                <a:chOff x="4517816" y="4185271"/>
                <a:chExt cx="5699114" cy="1001028"/>
              </a:xfrm>
            </p:grpSpPr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623431CD-991E-B68B-2AE4-C09DCBAF3E04}"/>
                    </a:ext>
                  </a:extLst>
                </p:cNvPr>
                <p:cNvSpPr txBox="1"/>
                <p:nvPr/>
              </p:nvSpPr>
              <p:spPr>
                <a:xfrm>
                  <a:off x="4517816" y="4185271"/>
                  <a:ext cx="499750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Streaming </a:t>
                  </a:r>
                  <a:r>
                    <a:rPr lang="it-IT" sz="1600" dirty="0" err="1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Multiprocessors</a:t>
                  </a:r>
                  <a:r>
                    <a:rPr lang="it-IT" sz="1600" dirty="0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 (SM):  </a:t>
                  </a:r>
                  <a:r>
                    <a:rPr lang="it-IT" sz="2300" b="1" dirty="0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40</a:t>
                  </a:r>
                </a:p>
              </p:txBody>
            </p:sp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AFECA4CD-4C2D-275F-54DC-E9CDDCDF91FA}"/>
                    </a:ext>
                  </a:extLst>
                </p:cNvPr>
                <p:cNvSpPr txBox="1"/>
                <p:nvPr/>
              </p:nvSpPr>
              <p:spPr>
                <a:xfrm>
                  <a:off x="4517816" y="4640408"/>
                  <a:ext cx="4815634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CUDA Cores per SM:                         </a:t>
                  </a:r>
                  <a:r>
                    <a:rPr lang="it-IT" sz="2300" b="1" dirty="0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64</a:t>
                  </a:r>
                </a:p>
              </p:txBody>
            </p:sp>
            <p:cxnSp>
              <p:nvCxnSpPr>
                <p:cNvPr id="8" name="Connettore diritto 7">
                  <a:extLst>
                    <a:ext uri="{FF2B5EF4-FFF2-40B4-BE49-F238E27FC236}">
                      <a16:creationId xmlns:a16="http://schemas.microsoft.com/office/drawing/2014/main" id="{CF7A04FF-8F82-35F9-C4DC-26EBA47278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7525" y="5186299"/>
                  <a:ext cx="4105179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284F279F-BF48-3763-3741-299588FAD5C4}"/>
                    </a:ext>
                  </a:extLst>
                </p:cNvPr>
                <p:cNvSpPr txBox="1"/>
                <p:nvPr/>
              </p:nvSpPr>
              <p:spPr>
                <a:xfrm>
                  <a:off x="7058095" y="4212527"/>
                  <a:ext cx="315883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dirty="0">
                      <a:solidFill>
                        <a:schemeClr val="bg1"/>
                      </a:solidFill>
                    </a:rPr>
                    <a:t>x</a:t>
                  </a:r>
                  <a:endParaRPr lang="it-IT" sz="2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EC33FFC-6A50-D6EA-CC28-D41C9E675197}"/>
                  </a:ext>
                </a:extLst>
              </p:cNvPr>
              <p:cNvSpPr txBox="1"/>
              <p:nvPr/>
            </p:nvSpPr>
            <p:spPr>
              <a:xfrm>
                <a:off x="4517816" y="5230188"/>
                <a:ext cx="44654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900" dirty="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TOTAL # CUDA Cores:        </a:t>
                </a:r>
                <a:r>
                  <a:rPr lang="it-IT" sz="2800" b="1" dirty="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2560</a:t>
                </a:r>
                <a:endParaRPr lang="it-IT" sz="2300" b="1" dirty="0">
                  <a:solidFill>
                    <a:schemeClr val="bg1"/>
                  </a:solidFill>
                  <a:latin typeface="Montserrat" panose="02000505000000020004" pitchFamily="2" charset="77"/>
                </a:endParaRPr>
              </a:p>
            </p:txBody>
          </p:sp>
        </p:grp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DDA5B1F2-7CBD-60EB-223A-8DE8A7296229}"/>
                </a:ext>
              </a:extLst>
            </p:cNvPr>
            <p:cNvSpPr txBox="1"/>
            <p:nvPr/>
          </p:nvSpPr>
          <p:spPr>
            <a:xfrm>
              <a:off x="3216405" y="783768"/>
              <a:ext cx="31588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1"/>
                  </a:solidFill>
                </a:rPr>
                <a:t>=</a:t>
              </a:r>
              <a:endParaRPr lang="it-IT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3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4916B57-F826-894A-B581-A78508FD6634}"/>
              </a:ext>
            </a:extLst>
          </p:cNvPr>
          <p:cNvSpPr txBox="1"/>
          <p:nvPr/>
        </p:nvSpPr>
        <p:spPr>
          <a:xfrm>
            <a:off x="8717332" y="367928"/>
            <a:ext cx="2282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rgbClr val="FFFFFF"/>
                </a:solidFill>
                <a:latin typeface="Montserrat" panose="02000505000000020004" pitchFamily="2" charset="77"/>
              </a:rPr>
              <a:t>TOOLS</a:t>
            </a:r>
            <a:endParaRPr lang="it-IT" sz="8000" b="1" dirty="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pic>
        <p:nvPicPr>
          <p:cNvPr id="83" name="Elemento grafico 82" descr="Attrezzi da minatore con riempimento a tinta unita">
            <a:extLst>
              <a:ext uri="{FF2B5EF4-FFF2-40B4-BE49-F238E27FC236}">
                <a16:creationId xmlns:a16="http://schemas.microsoft.com/office/drawing/2014/main" id="{4AFC0AE7-A088-1982-5A02-0B011190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084" y="339668"/>
            <a:ext cx="712389" cy="712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F0196B47-5A74-5A89-59EE-E043322E47A8}"/>
              </a:ext>
            </a:extLst>
          </p:cNvPr>
          <p:cNvCxnSpPr>
            <a:cxnSpLocks/>
          </p:cNvCxnSpPr>
          <p:nvPr/>
        </p:nvCxnSpPr>
        <p:spPr>
          <a:xfrm>
            <a:off x="752475" y="4812092"/>
            <a:ext cx="10687050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DAB48852-4277-BA0C-1D90-274118815967}"/>
              </a:ext>
            </a:extLst>
          </p:cNvPr>
          <p:cNvGrpSpPr/>
          <p:nvPr/>
        </p:nvGrpSpPr>
        <p:grpSpPr>
          <a:xfrm>
            <a:off x="8111588" y="2320389"/>
            <a:ext cx="2986810" cy="1812442"/>
            <a:chOff x="4602594" y="2247051"/>
            <a:chExt cx="2986810" cy="1812442"/>
          </a:xfrm>
        </p:grpSpPr>
        <p:grpSp>
          <p:nvGrpSpPr>
            <p:cNvPr id="112" name="Gruppo 111">
              <a:extLst>
                <a:ext uri="{FF2B5EF4-FFF2-40B4-BE49-F238E27FC236}">
                  <a16:creationId xmlns:a16="http://schemas.microsoft.com/office/drawing/2014/main" id="{D16AEE96-EB25-7844-4DAF-68EF6B53C048}"/>
                </a:ext>
              </a:extLst>
            </p:cNvPr>
            <p:cNvGrpSpPr/>
            <p:nvPr/>
          </p:nvGrpSpPr>
          <p:grpSpPr>
            <a:xfrm>
              <a:off x="4602594" y="2600097"/>
              <a:ext cx="1431153" cy="1459396"/>
              <a:chOff x="7049736" y="4394688"/>
              <a:chExt cx="1431153" cy="1459396"/>
            </a:xfrm>
          </p:grpSpPr>
          <p:grpSp>
            <p:nvGrpSpPr>
              <p:cNvPr id="123" name="Gruppo 122">
                <a:extLst>
                  <a:ext uri="{FF2B5EF4-FFF2-40B4-BE49-F238E27FC236}">
                    <a16:creationId xmlns:a16="http://schemas.microsoft.com/office/drawing/2014/main" id="{E671CF6C-90A9-C9FB-4051-53C3BEBEAD8A}"/>
                  </a:ext>
                </a:extLst>
              </p:cNvPr>
              <p:cNvGrpSpPr/>
              <p:nvPr/>
            </p:nvGrpSpPr>
            <p:grpSpPr>
              <a:xfrm>
                <a:off x="7190252" y="4394688"/>
                <a:ext cx="1150125" cy="1150125"/>
                <a:chOff x="6576555" y="3128371"/>
                <a:chExt cx="1150125" cy="1150125"/>
              </a:xfrm>
            </p:grpSpPr>
            <p:sp>
              <p:nvSpPr>
                <p:cNvPr id="125" name="Rettangolo 124">
                  <a:extLst>
                    <a:ext uri="{FF2B5EF4-FFF2-40B4-BE49-F238E27FC236}">
                      <a16:creationId xmlns:a16="http://schemas.microsoft.com/office/drawing/2014/main" id="{58B14F09-71AE-2B2C-689A-060068731ABC}"/>
                    </a:ext>
                  </a:extLst>
                </p:cNvPr>
                <p:cNvSpPr/>
                <p:nvPr/>
              </p:nvSpPr>
              <p:spPr>
                <a:xfrm>
                  <a:off x="7128757" y="3378174"/>
                  <a:ext cx="45719" cy="337003"/>
                </a:xfrm>
                <a:prstGeom prst="rect">
                  <a:avLst/>
                </a:prstGeom>
                <a:solidFill>
                  <a:srgbClr val="FF7F5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6" name="Figura a mano libera: forma 125">
                  <a:extLst>
                    <a:ext uri="{FF2B5EF4-FFF2-40B4-BE49-F238E27FC236}">
                      <a16:creationId xmlns:a16="http://schemas.microsoft.com/office/drawing/2014/main" id="{3ACA839D-BB1E-758D-E56F-11B7857FB48F}"/>
                    </a:ext>
                  </a:extLst>
                </p:cNvPr>
                <p:cNvSpPr/>
                <p:nvPr/>
              </p:nvSpPr>
              <p:spPr>
                <a:xfrm>
                  <a:off x="6576555" y="3128371"/>
                  <a:ext cx="1150125" cy="1150125"/>
                </a:xfrm>
                <a:custGeom>
                  <a:avLst/>
                  <a:gdLst>
                    <a:gd name="connsiteX0" fmla="*/ 493911 w 987821"/>
                    <a:gd name="connsiteY0" fmla="*/ 909836 h 987821"/>
                    <a:gd name="connsiteX1" fmla="*/ 77986 w 987821"/>
                    <a:gd name="connsiteY1" fmla="*/ 493911 h 987821"/>
                    <a:gd name="connsiteX2" fmla="*/ 493911 w 987821"/>
                    <a:gd name="connsiteY2" fmla="*/ 77986 h 987821"/>
                    <a:gd name="connsiteX3" fmla="*/ 909836 w 987821"/>
                    <a:gd name="connsiteY3" fmla="*/ 493911 h 987821"/>
                    <a:gd name="connsiteX4" fmla="*/ 493911 w 987821"/>
                    <a:gd name="connsiteY4" fmla="*/ 909836 h 987821"/>
                    <a:gd name="connsiteX5" fmla="*/ 493911 w 987821"/>
                    <a:gd name="connsiteY5" fmla="*/ 0 h 987821"/>
                    <a:gd name="connsiteX6" fmla="*/ 0 w 987821"/>
                    <a:gd name="connsiteY6" fmla="*/ 493911 h 987821"/>
                    <a:gd name="connsiteX7" fmla="*/ 493911 w 987821"/>
                    <a:gd name="connsiteY7" fmla="*/ 987822 h 987821"/>
                    <a:gd name="connsiteX8" fmla="*/ 987822 w 987821"/>
                    <a:gd name="connsiteY8" fmla="*/ 493911 h 987821"/>
                    <a:gd name="connsiteX9" fmla="*/ 493911 w 987821"/>
                    <a:gd name="connsiteY9" fmla="*/ 0 h 9878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87821" h="987821">
                      <a:moveTo>
                        <a:pt x="493911" y="909836"/>
                      </a:moveTo>
                      <a:cubicBezTo>
                        <a:pt x="265152" y="909836"/>
                        <a:pt x="77986" y="722670"/>
                        <a:pt x="77986" y="493911"/>
                      </a:cubicBezTo>
                      <a:cubicBezTo>
                        <a:pt x="77986" y="265152"/>
                        <a:pt x="265152" y="77986"/>
                        <a:pt x="493911" y="77986"/>
                      </a:cubicBezTo>
                      <a:cubicBezTo>
                        <a:pt x="722670" y="77986"/>
                        <a:pt x="909836" y="265152"/>
                        <a:pt x="909836" y="493911"/>
                      </a:cubicBezTo>
                      <a:cubicBezTo>
                        <a:pt x="909836" y="722670"/>
                        <a:pt x="722670" y="909836"/>
                        <a:pt x="493911" y="909836"/>
                      </a:cubicBezTo>
                      <a:close/>
                      <a:moveTo>
                        <a:pt x="493911" y="0"/>
                      </a:moveTo>
                      <a:cubicBezTo>
                        <a:pt x="220960" y="0"/>
                        <a:pt x="0" y="220960"/>
                        <a:pt x="0" y="493911"/>
                      </a:cubicBezTo>
                      <a:cubicBezTo>
                        <a:pt x="0" y="766862"/>
                        <a:pt x="220960" y="987822"/>
                        <a:pt x="493911" y="987822"/>
                      </a:cubicBezTo>
                      <a:cubicBezTo>
                        <a:pt x="766862" y="987822"/>
                        <a:pt x="987822" y="766862"/>
                        <a:pt x="987822" y="493911"/>
                      </a:cubicBezTo>
                      <a:cubicBezTo>
                        <a:pt x="987822" y="220960"/>
                        <a:pt x="766862" y="0"/>
                        <a:pt x="49391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7" name="Figura a mano libera: forma 126">
                  <a:extLst>
                    <a:ext uri="{FF2B5EF4-FFF2-40B4-BE49-F238E27FC236}">
                      <a16:creationId xmlns:a16="http://schemas.microsoft.com/office/drawing/2014/main" id="{6D5E8479-A87F-411F-6A6B-11E29304B8DA}"/>
                    </a:ext>
                  </a:extLst>
                </p:cNvPr>
                <p:cNvSpPr/>
                <p:nvPr/>
              </p:nvSpPr>
              <p:spPr>
                <a:xfrm>
                  <a:off x="7121352" y="3279704"/>
                  <a:ext cx="60532" cy="60532"/>
                </a:xfrm>
                <a:custGeom>
                  <a:avLst/>
                  <a:gdLst>
                    <a:gd name="connsiteX0" fmla="*/ 51991 w 51990"/>
                    <a:gd name="connsiteY0" fmla="*/ 25995 h 51990"/>
                    <a:gd name="connsiteX1" fmla="*/ 25995 w 51990"/>
                    <a:gd name="connsiteY1" fmla="*/ 51991 h 51990"/>
                    <a:gd name="connsiteX2" fmla="*/ 0 w 51990"/>
                    <a:gd name="connsiteY2" fmla="*/ 25995 h 51990"/>
                    <a:gd name="connsiteX3" fmla="*/ 25995 w 51990"/>
                    <a:gd name="connsiteY3" fmla="*/ 0 h 51990"/>
                    <a:gd name="connsiteX4" fmla="*/ 51991 w 51990"/>
                    <a:gd name="connsiteY4" fmla="*/ 25995 h 51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990" h="51990">
                      <a:moveTo>
                        <a:pt x="51991" y="25995"/>
                      </a:moveTo>
                      <a:cubicBezTo>
                        <a:pt x="51991" y="40352"/>
                        <a:pt x="40352" y="51991"/>
                        <a:pt x="25995" y="51991"/>
                      </a:cubicBezTo>
                      <a:cubicBezTo>
                        <a:pt x="11639" y="51991"/>
                        <a:pt x="0" y="40352"/>
                        <a:pt x="0" y="25995"/>
                      </a:cubicBezTo>
                      <a:cubicBezTo>
                        <a:pt x="0" y="11638"/>
                        <a:pt x="11639" y="0"/>
                        <a:pt x="25995" y="0"/>
                      </a:cubicBezTo>
                      <a:cubicBezTo>
                        <a:pt x="40352" y="0"/>
                        <a:pt x="51991" y="11638"/>
                        <a:pt x="51991" y="259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8" name="Figura a mano libera: forma 127">
                  <a:extLst>
                    <a:ext uri="{FF2B5EF4-FFF2-40B4-BE49-F238E27FC236}">
                      <a16:creationId xmlns:a16="http://schemas.microsoft.com/office/drawing/2014/main" id="{F70E52F3-4A6A-086F-21CC-93F92BE35347}"/>
                    </a:ext>
                  </a:extLst>
                </p:cNvPr>
                <p:cNvSpPr/>
                <p:nvPr/>
              </p:nvSpPr>
              <p:spPr>
                <a:xfrm>
                  <a:off x="7121352" y="4066632"/>
                  <a:ext cx="60532" cy="60532"/>
                </a:xfrm>
                <a:custGeom>
                  <a:avLst/>
                  <a:gdLst>
                    <a:gd name="connsiteX0" fmla="*/ 51991 w 51990"/>
                    <a:gd name="connsiteY0" fmla="*/ 25995 h 51990"/>
                    <a:gd name="connsiteX1" fmla="*/ 25995 w 51990"/>
                    <a:gd name="connsiteY1" fmla="*/ 51991 h 51990"/>
                    <a:gd name="connsiteX2" fmla="*/ 0 w 51990"/>
                    <a:gd name="connsiteY2" fmla="*/ 25995 h 51990"/>
                    <a:gd name="connsiteX3" fmla="*/ 25995 w 51990"/>
                    <a:gd name="connsiteY3" fmla="*/ 0 h 51990"/>
                    <a:gd name="connsiteX4" fmla="*/ 51991 w 51990"/>
                    <a:gd name="connsiteY4" fmla="*/ 25995 h 51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990" h="51990">
                      <a:moveTo>
                        <a:pt x="51991" y="25995"/>
                      </a:moveTo>
                      <a:cubicBezTo>
                        <a:pt x="51991" y="40352"/>
                        <a:pt x="40352" y="51991"/>
                        <a:pt x="25995" y="51991"/>
                      </a:cubicBezTo>
                      <a:cubicBezTo>
                        <a:pt x="11639" y="51991"/>
                        <a:pt x="0" y="40352"/>
                        <a:pt x="0" y="25995"/>
                      </a:cubicBezTo>
                      <a:cubicBezTo>
                        <a:pt x="0" y="11639"/>
                        <a:pt x="11639" y="0"/>
                        <a:pt x="25995" y="0"/>
                      </a:cubicBezTo>
                      <a:cubicBezTo>
                        <a:pt x="40352" y="0"/>
                        <a:pt x="51991" y="11639"/>
                        <a:pt x="51991" y="259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9" name="Figura a mano libera: forma 128">
                  <a:extLst>
                    <a:ext uri="{FF2B5EF4-FFF2-40B4-BE49-F238E27FC236}">
                      <a16:creationId xmlns:a16="http://schemas.microsoft.com/office/drawing/2014/main" id="{073F5BEB-E1D2-A622-15DF-9B44EE82371D}"/>
                    </a:ext>
                  </a:extLst>
                </p:cNvPr>
                <p:cNvSpPr/>
                <p:nvPr/>
              </p:nvSpPr>
              <p:spPr>
                <a:xfrm>
                  <a:off x="6727888" y="3673168"/>
                  <a:ext cx="60532" cy="60532"/>
                </a:xfrm>
                <a:custGeom>
                  <a:avLst/>
                  <a:gdLst>
                    <a:gd name="connsiteX0" fmla="*/ 51991 w 51990"/>
                    <a:gd name="connsiteY0" fmla="*/ 25995 h 51990"/>
                    <a:gd name="connsiteX1" fmla="*/ 25995 w 51990"/>
                    <a:gd name="connsiteY1" fmla="*/ 51991 h 51990"/>
                    <a:gd name="connsiteX2" fmla="*/ 0 w 51990"/>
                    <a:gd name="connsiteY2" fmla="*/ 25995 h 51990"/>
                    <a:gd name="connsiteX3" fmla="*/ 25995 w 51990"/>
                    <a:gd name="connsiteY3" fmla="*/ 0 h 51990"/>
                    <a:gd name="connsiteX4" fmla="*/ 51991 w 51990"/>
                    <a:gd name="connsiteY4" fmla="*/ 25995 h 51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990" h="51990">
                      <a:moveTo>
                        <a:pt x="51991" y="25995"/>
                      </a:moveTo>
                      <a:cubicBezTo>
                        <a:pt x="51991" y="40352"/>
                        <a:pt x="40352" y="51991"/>
                        <a:pt x="25995" y="51991"/>
                      </a:cubicBezTo>
                      <a:cubicBezTo>
                        <a:pt x="11638" y="51991"/>
                        <a:pt x="0" y="40352"/>
                        <a:pt x="0" y="25995"/>
                      </a:cubicBezTo>
                      <a:cubicBezTo>
                        <a:pt x="0" y="11639"/>
                        <a:pt x="11638" y="0"/>
                        <a:pt x="25995" y="0"/>
                      </a:cubicBezTo>
                      <a:cubicBezTo>
                        <a:pt x="40352" y="0"/>
                        <a:pt x="51991" y="11639"/>
                        <a:pt x="51991" y="259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0" name="Figura a mano libera: forma 129">
                  <a:extLst>
                    <a:ext uri="{FF2B5EF4-FFF2-40B4-BE49-F238E27FC236}">
                      <a16:creationId xmlns:a16="http://schemas.microsoft.com/office/drawing/2014/main" id="{AD3DB805-DDC8-F84C-4F6F-54217D6CF6CE}"/>
                    </a:ext>
                  </a:extLst>
                </p:cNvPr>
                <p:cNvSpPr/>
                <p:nvPr/>
              </p:nvSpPr>
              <p:spPr>
                <a:xfrm>
                  <a:off x="7514816" y="3673168"/>
                  <a:ext cx="60532" cy="60532"/>
                </a:xfrm>
                <a:custGeom>
                  <a:avLst/>
                  <a:gdLst>
                    <a:gd name="connsiteX0" fmla="*/ 51991 w 51990"/>
                    <a:gd name="connsiteY0" fmla="*/ 25995 h 51990"/>
                    <a:gd name="connsiteX1" fmla="*/ 25995 w 51990"/>
                    <a:gd name="connsiteY1" fmla="*/ 51991 h 51990"/>
                    <a:gd name="connsiteX2" fmla="*/ 0 w 51990"/>
                    <a:gd name="connsiteY2" fmla="*/ 25995 h 51990"/>
                    <a:gd name="connsiteX3" fmla="*/ 25995 w 51990"/>
                    <a:gd name="connsiteY3" fmla="*/ 0 h 51990"/>
                    <a:gd name="connsiteX4" fmla="*/ 51991 w 51990"/>
                    <a:gd name="connsiteY4" fmla="*/ 25995 h 51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990" h="51990">
                      <a:moveTo>
                        <a:pt x="51991" y="25995"/>
                      </a:moveTo>
                      <a:cubicBezTo>
                        <a:pt x="51991" y="40352"/>
                        <a:pt x="40352" y="51991"/>
                        <a:pt x="25995" y="51991"/>
                      </a:cubicBezTo>
                      <a:cubicBezTo>
                        <a:pt x="11639" y="51991"/>
                        <a:pt x="0" y="40352"/>
                        <a:pt x="0" y="25995"/>
                      </a:cubicBezTo>
                      <a:cubicBezTo>
                        <a:pt x="0" y="11639"/>
                        <a:pt x="11639" y="0"/>
                        <a:pt x="25995" y="0"/>
                      </a:cubicBezTo>
                      <a:cubicBezTo>
                        <a:pt x="40352" y="0"/>
                        <a:pt x="51991" y="11639"/>
                        <a:pt x="51991" y="259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1" name="Rettangolo 130">
                  <a:extLst>
                    <a:ext uri="{FF2B5EF4-FFF2-40B4-BE49-F238E27FC236}">
                      <a16:creationId xmlns:a16="http://schemas.microsoft.com/office/drawing/2014/main" id="{D4F3486C-F4F1-9F03-C9FE-49C5687588D8}"/>
                    </a:ext>
                  </a:extLst>
                </p:cNvPr>
                <p:cNvSpPr/>
                <p:nvPr/>
              </p:nvSpPr>
              <p:spPr>
                <a:xfrm>
                  <a:off x="7128757" y="3471280"/>
                  <a:ext cx="45719" cy="24823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4" name="CasellaDiTesto 123">
                <a:extLst>
                  <a:ext uri="{FF2B5EF4-FFF2-40B4-BE49-F238E27FC236}">
                    <a16:creationId xmlns:a16="http://schemas.microsoft.com/office/drawing/2014/main" id="{DDF05FB2-2585-F538-3460-CF488850E685}"/>
                  </a:ext>
                </a:extLst>
              </p:cNvPr>
              <p:cNvSpPr txBox="1"/>
              <p:nvPr/>
            </p:nvSpPr>
            <p:spPr>
              <a:xfrm>
                <a:off x="7049736" y="5561696"/>
                <a:ext cx="143115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start</a:t>
                </a:r>
                <a:endParaRPr lang="it-IT" sz="1300" b="1">
                  <a:solidFill>
                    <a:srgbClr val="FF9B54"/>
                  </a:solidFill>
                  <a:latin typeface="Montserrat" panose="02000505000000020004" pitchFamily="2" charset="77"/>
                </a:endParaRPr>
              </a:p>
            </p:txBody>
          </p:sp>
        </p:grpSp>
        <p:grpSp>
          <p:nvGrpSpPr>
            <p:cNvPr id="113" name="Gruppo 112">
              <a:extLst>
                <a:ext uri="{FF2B5EF4-FFF2-40B4-BE49-F238E27FC236}">
                  <a16:creationId xmlns:a16="http://schemas.microsoft.com/office/drawing/2014/main" id="{FBCC9DF8-7660-D001-EEBD-1A3449BAD29F}"/>
                </a:ext>
              </a:extLst>
            </p:cNvPr>
            <p:cNvGrpSpPr/>
            <p:nvPr/>
          </p:nvGrpSpPr>
          <p:grpSpPr>
            <a:xfrm>
              <a:off x="6298767" y="2600096"/>
              <a:ext cx="1150125" cy="1150125"/>
              <a:chOff x="8301744" y="3225225"/>
              <a:chExt cx="1150125" cy="1150125"/>
            </a:xfrm>
          </p:grpSpPr>
          <p:sp>
            <p:nvSpPr>
              <p:cNvPr id="116" name="Rettangolo 115">
                <a:extLst>
                  <a:ext uri="{FF2B5EF4-FFF2-40B4-BE49-F238E27FC236}">
                    <a16:creationId xmlns:a16="http://schemas.microsoft.com/office/drawing/2014/main" id="{7D73D053-559D-DA81-6527-3E4980BA7339}"/>
                  </a:ext>
                </a:extLst>
              </p:cNvPr>
              <p:cNvSpPr/>
              <p:nvPr/>
            </p:nvSpPr>
            <p:spPr>
              <a:xfrm rot="5400000">
                <a:off x="8999588" y="3624347"/>
                <a:ext cx="45719" cy="337003"/>
              </a:xfrm>
              <a:prstGeom prst="rect">
                <a:avLst/>
              </a:prstGeom>
              <a:solidFill>
                <a:srgbClr val="FF7F5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Figura a mano libera: forma 116">
                <a:extLst>
                  <a:ext uri="{FF2B5EF4-FFF2-40B4-BE49-F238E27FC236}">
                    <a16:creationId xmlns:a16="http://schemas.microsoft.com/office/drawing/2014/main" id="{05889375-802C-34AA-C703-DA3965857159}"/>
                  </a:ext>
                </a:extLst>
              </p:cNvPr>
              <p:cNvSpPr/>
              <p:nvPr/>
            </p:nvSpPr>
            <p:spPr>
              <a:xfrm>
                <a:off x="8301744" y="3225225"/>
                <a:ext cx="1150125" cy="1150125"/>
              </a:xfrm>
              <a:custGeom>
                <a:avLst/>
                <a:gdLst>
                  <a:gd name="connsiteX0" fmla="*/ 493911 w 987821"/>
                  <a:gd name="connsiteY0" fmla="*/ 909836 h 987821"/>
                  <a:gd name="connsiteX1" fmla="*/ 77986 w 987821"/>
                  <a:gd name="connsiteY1" fmla="*/ 493911 h 987821"/>
                  <a:gd name="connsiteX2" fmla="*/ 493911 w 987821"/>
                  <a:gd name="connsiteY2" fmla="*/ 77986 h 987821"/>
                  <a:gd name="connsiteX3" fmla="*/ 909836 w 987821"/>
                  <a:gd name="connsiteY3" fmla="*/ 493911 h 987821"/>
                  <a:gd name="connsiteX4" fmla="*/ 493911 w 987821"/>
                  <a:gd name="connsiteY4" fmla="*/ 909836 h 987821"/>
                  <a:gd name="connsiteX5" fmla="*/ 493911 w 987821"/>
                  <a:gd name="connsiteY5" fmla="*/ 0 h 987821"/>
                  <a:gd name="connsiteX6" fmla="*/ 0 w 987821"/>
                  <a:gd name="connsiteY6" fmla="*/ 493911 h 987821"/>
                  <a:gd name="connsiteX7" fmla="*/ 493911 w 987821"/>
                  <a:gd name="connsiteY7" fmla="*/ 987822 h 987821"/>
                  <a:gd name="connsiteX8" fmla="*/ 987822 w 987821"/>
                  <a:gd name="connsiteY8" fmla="*/ 493911 h 987821"/>
                  <a:gd name="connsiteX9" fmla="*/ 493911 w 987821"/>
                  <a:gd name="connsiteY9" fmla="*/ 0 h 987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7821" h="987821">
                    <a:moveTo>
                      <a:pt x="493911" y="909836"/>
                    </a:moveTo>
                    <a:cubicBezTo>
                      <a:pt x="265152" y="909836"/>
                      <a:pt x="77986" y="722670"/>
                      <a:pt x="77986" y="493911"/>
                    </a:cubicBezTo>
                    <a:cubicBezTo>
                      <a:pt x="77986" y="265152"/>
                      <a:pt x="265152" y="77986"/>
                      <a:pt x="493911" y="77986"/>
                    </a:cubicBezTo>
                    <a:cubicBezTo>
                      <a:pt x="722670" y="77986"/>
                      <a:pt x="909836" y="265152"/>
                      <a:pt x="909836" y="493911"/>
                    </a:cubicBezTo>
                    <a:cubicBezTo>
                      <a:pt x="909836" y="722670"/>
                      <a:pt x="722670" y="909836"/>
                      <a:pt x="493911" y="909836"/>
                    </a:cubicBezTo>
                    <a:close/>
                    <a:moveTo>
                      <a:pt x="493911" y="0"/>
                    </a:moveTo>
                    <a:cubicBezTo>
                      <a:pt x="220960" y="0"/>
                      <a:pt x="0" y="220960"/>
                      <a:pt x="0" y="493911"/>
                    </a:cubicBezTo>
                    <a:cubicBezTo>
                      <a:pt x="0" y="766862"/>
                      <a:pt x="220960" y="987822"/>
                      <a:pt x="493911" y="987822"/>
                    </a:cubicBezTo>
                    <a:cubicBezTo>
                      <a:pt x="766862" y="987822"/>
                      <a:pt x="987822" y="766862"/>
                      <a:pt x="987822" y="493911"/>
                    </a:cubicBezTo>
                    <a:cubicBezTo>
                      <a:pt x="987822" y="220960"/>
                      <a:pt x="766862" y="0"/>
                      <a:pt x="4939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solidFill>
                    <a:srgbClr val="FFFFFF"/>
                  </a:solidFill>
                </a:endParaRPr>
              </a:p>
            </p:txBody>
          </p:sp>
          <p:sp>
            <p:nvSpPr>
              <p:cNvPr id="118" name="Figura a mano libera: forma 117">
                <a:extLst>
                  <a:ext uri="{FF2B5EF4-FFF2-40B4-BE49-F238E27FC236}">
                    <a16:creationId xmlns:a16="http://schemas.microsoft.com/office/drawing/2014/main" id="{0612D7A5-94C6-73BF-B440-2C5E95D320D3}"/>
                  </a:ext>
                </a:extLst>
              </p:cNvPr>
              <p:cNvSpPr/>
              <p:nvPr/>
            </p:nvSpPr>
            <p:spPr>
              <a:xfrm>
                <a:off x="8846541" y="3376558"/>
                <a:ext cx="60532" cy="60532"/>
              </a:xfrm>
              <a:custGeom>
                <a:avLst/>
                <a:gdLst>
                  <a:gd name="connsiteX0" fmla="*/ 51991 w 51990"/>
                  <a:gd name="connsiteY0" fmla="*/ 25995 h 51990"/>
                  <a:gd name="connsiteX1" fmla="*/ 25995 w 51990"/>
                  <a:gd name="connsiteY1" fmla="*/ 51991 h 51990"/>
                  <a:gd name="connsiteX2" fmla="*/ 0 w 51990"/>
                  <a:gd name="connsiteY2" fmla="*/ 25995 h 51990"/>
                  <a:gd name="connsiteX3" fmla="*/ 25995 w 51990"/>
                  <a:gd name="connsiteY3" fmla="*/ 0 h 51990"/>
                  <a:gd name="connsiteX4" fmla="*/ 51991 w 51990"/>
                  <a:gd name="connsiteY4" fmla="*/ 25995 h 51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990" h="51990">
                    <a:moveTo>
                      <a:pt x="51991" y="25995"/>
                    </a:moveTo>
                    <a:cubicBezTo>
                      <a:pt x="51991" y="40352"/>
                      <a:pt x="40352" y="51991"/>
                      <a:pt x="25995" y="51991"/>
                    </a:cubicBezTo>
                    <a:cubicBezTo>
                      <a:pt x="11639" y="51991"/>
                      <a:pt x="0" y="40352"/>
                      <a:pt x="0" y="25995"/>
                    </a:cubicBezTo>
                    <a:cubicBezTo>
                      <a:pt x="0" y="11638"/>
                      <a:pt x="11639" y="0"/>
                      <a:pt x="25995" y="0"/>
                    </a:cubicBezTo>
                    <a:cubicBezTo>
                      <a:pt x="40352" y="0"/>
                      <a:pt x="51991" y="11638"/>
                      <a:pt x="51991" y="259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Figura a mano libera: forma 118">
                <a:extLst>
                  <a:ext uri="{FF2B5EF4-FFF2-40B4-BE49-F238E27FC236}">
                    <a16:creationId xmlns:a16="http://schemas.microsoft.com/office/drawing/2014/main" id="{2EEDF4C5-71FE-F341-2438-73AF28C6F480}"/>
                  </a:ext>
                </a:extLst>
              </p:cNvPr>
              <p:cNvSpPr/>
              <p:nvPr/>
            </p:nvSpPr>
            <p:spPr>
              <a:xfrm>
                <a:off x="8846541" y="4163486"/>
                <a:ext cx="60532" cy="60532"/>
              </a:xfrm>
              <a:custGeom>
                <a:avLst/>
                <a:gdLst>
                  <a:gd name="connsiteX0" fmla="*/ 51991 w 51990"/>
                  <a:gd name="connsiteY0" fmla="*/ 25995 h 51990"/>
                  <a:gd name="connsiteX1" fmla="*/ 25995 w 51990"/>
                  <a:gd name="connsiteY1" fmla="*/ 51991 h 51990"/>
                  <a:gd name="connsiteX2" fmla="*/ 0 w 51990"/>
                  <a:gd name="connsiteY2" fmla="*/ 25995 h 51990"/>
                  <a:gd name="connsiteX3" fmla="*/ 25995 w 51990"/>
                  <a:gd name="connsiteY3" fmla="*/ 0 h 51990"/>
                  <a:gd name="connsiteX4" fmla="*/ 51991 w 51990"/>
                  <a:gd name="connsiteY4" fmla="*/ 25995 h 51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990" h="51990">
                    <a:moveTo>
                      <a:pt x="51991" y="25995"/>
                    </a:moveTo>
                    <a:cubicBezTo>
                      <a:pt x="51991" y="40352"/>
                      <a:pt x="40352" y="51991"/>
                      <a:pt x="25995" y="51991"/>
                    </a:cubicBezTo>
                    <a:cubicBezTo>
                      <a:pt x="11639" y="51991"/>
                      <a:pt x="0" y="40352"/>
                      <a:pt x="0" y="25995"/>
                    </a:cubicBezTo>
                    <a:cubicBezTo>
                      <a:pt x="0" y="11639"/>
                      <a:pt x="11639" y="0"/>
                      <a:pt x="25995" y="0"/>
                    </a:cubicBezTo>
                    <a:cubicBezTo>
                      <a:pt x="40352" y="0"/>
                      <a:pt x="51991" y="11639"/>
                      <a:pt x="51991" y="259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solidFill>
                    <a:srgbClr val="FFFFFF"/>
                  </a:solidFill>
                </a:endParaRPr>
              </a:p>
            </p:txBody>
          </p:sp>
          <p:sp>
            <p:nvSpPr>
              <p:cNvPr id="120" name="Figura a mano libera: forma 119">
                <a:extLst>
                  <a:ext uri="{FF2B5EF4-FFF2-40B4-BE49-F238E27FC236}">
                    <a16:creationId xmlns:a16="http://schemas.microsoft.com/office/drawing/2014/main" id="{D021A1E4-F2A9-1D61-65AD-70398CA3C040}"/>
                  </a:ext>
                </a:extLst>
              </p:cNvPr>
              <p:cNvSpPr/>
              <p:nvPr/>
            </p:nvSpPr>
            <p:spPr>
              <a:xfrm>
                <a:off x="8453077" y="3770022"/>
                <a:ext cx="60532" cy="60532"/>
              </a:xfrm>
              <a:custGeom>
                <a:avLst/>
                <a:gdLst>
                  <a:gd name="connsiteX0" fmla="*/ 51991 w 51990"/>
                  <a:gd name="connsiteY0" fmla="*/ 25995 h 51990"/>
                  <a:gd name="connsiteX1" fmla="*/ 25995 w 51990"/>
                  <a:gd name="connsiteY1" fmla="*/ 51991 h 51990"/>
                  <a:gd name="connsiteX2" fmla="*/ 0 w 51990"/>
                  <a:gd name="connsiteY2" fmla="*/ 25995 h 51990"/>
                  <a:gd name="connsiteX3" fmla="*/ 25995 w 51990"/>
                  <a:gd name="connsiteY3" fmla="*/ 0 h 51990"/>
                  <a:gd name="connsiteX4" fmla="*/ 51991 w 51990"/>
                  <a:gd name="connsiteY4" fmla="*/ 25995 h 51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990" h="51990">
                    <a:moveTo>
                      <a:pt x="51991" y="25995"/>
                    </a:moveTo>
                    <a:cubicBezTo>
                      <a:pt x="51991" y="40352"/>
                      <a:pt x="40352" y="51991"/>
                      <a:pt x="25995" y="51991"/>
                    </a:cubicBezTo>
                    <a:cubicBezTo>
                      <a:pt x="11638" y="51991"/>
                      <a:pt x="0" y="40352"/>
                      <a:pt x="0" y="25995"/>
                    </a:cubicBezTo>
                    <a:cubicBezTo>
                      <a:pt x="0" y="11639"/>
                      <a:pt x="11638" y="0"/>
                      <a:pt x="25995" y="0"/>
                    </a:cubicBezTo>
                    <a:cubicBezTo>
                      <a:pt x="40352" y="0"/>
                      <a:pt x="51991" y="11639"/>
                      <a:pt x="51991" y="259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solidFill>
                    <a:srgbClr val="FFFFFF"/>
                  </a:solidFill>
                </a:endParaRPr>
              </a:p>
            </p:txBody>
          </p:sp>
          <p:sp>
            <p:nvSpPr>
              <p:cNvPr id="121" name="Figura a mano libera: forma 120">
                <a:extLst>
                  <a:ext uri="{FF2B5EF4-FFF2-40B4-BE49-F238E27FC236}">
                    <a16:creationId xmlns:a16="http://schemas.microsoft.com/office/drawing/2014/main" id="{E48D68CC-4EA7-9E84-BCB7-59F61996EB16}"/>
                  </a:ext>
                </a:extLst>
              </p:cNvPr>
              <p:cNvSpPr/>
              <p:nvPr/>
            </p:nvSpPr>
            <p:spPr>
              <a:xfrm>
                <a:off x="9240005" y="3770022"/>
                <a:ext cx="60532" cy="60532"/>
              </a:xfrm>
              <a:custGeom>
                <a:avLst/>
                <a:gdLst>
                  <a:gd name="connsiteX0" fmla="*/ 51991 w 51990"/>
                  <a:gd name="connsiteY0" fmla="*/ 25995 h 51990"/>
                  <a:gd name="connsiteX1" fmla="*/ 25995 w 51990"/>
                  <a:gd name="connsiteY1" fmla="*/ 51991 h 51990"/>
                  <a:gd name="connsiteX2" fmla="*/ 0 w 51990"/>
                  <a:gd name="connsiteY2" fmla="*/ 25995 h 51990"/>
                  <a:gd name="connsiteX3" fmla="*/ 25995 w 51990"/>
                  <a:gd name="connsiteY3" fmla="*/ 0 h 51990"/>
                  <a:gd name="connsiteX4" fmla="*/ 51991 w 51990"/>
                  <a:gd name="connsiteY4" fmla="*/ 25995 h 51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990" h="51990">
                    <a:moveTo>
                      <a:pt x="51991" y="25995"/>
                    </a:moveTo>
                    <a:cubicBezTo>
                      <a:pt x="51991" y="40352"/>
                      <a:pt x="40352" y="51991"/>
                      <a:pt x="25995" y="51991"/>
                    </a:cubicBezTo>
                    <a:cubicBezTo>
                      <a:pt x="11639" y="51991"/>
                      <a:pt x="0" y="40352"/>
                      <a:pt x="0" y="25995"/>
                    </a:cubicBezTo>
                    <a:cubicBezTo>
                      <a:pt x="0" y="11639"/>
                      <a:pt x="11639" y="0"/>
                      <a:pt x="25995" y="0"/>
                    </a:cubicBezTo>
                    <a:cubicBezTo>
                      <a:pt x="40352" y="0"/>
                      <a:pt x="51991" y="11639"/>
                      <a:pt x="51991" y="259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solidFill>
                    <a:srgbClr val="FFFFFF"/>
                  </a:solidFill>
                </a:endParaRPr>
              </a:p>
            </p:txBody>
          </p:sp>
          <p:sp>
            <p:nvSpPr>
              <p:cNvPr id="122" name="Rettangolo 121">
                <a:extLst>
                  <a:ext uri="{FF2B5EF4-FFF2-40B4-BE49-F238E27FC236}">
                    <a16:creationId xmlns:a16="http://schemas.microsoft.com/office/drawing/2014/main" id="{AF098F8F-DBB1-BB72-89D8-5EB5D5A44634}"/>
                  </a:ext>
                </a:extLst>
              </p:cNvPr>
              <p:cNvSpPr/>
              <p:nvPr/>
            </p:nvSpPr>
            <p:spPr>
              <a:xfrm>
                <a:off x="8853946" y="3568134"/>
                <a:ext cx="45719" cy="2482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C87E3B51-8EA7-C56D-06FC-96C0BD0B16FC}"/>
                </a:ext>
              </a:extLst>
            </p:cNvPr>
            <p:cNvSpPr txBox="1"/>
            <p:nvPr/>
          </p:nvSpPr>
          <p:spPr>
            <a:xfrm>
              <a:off x="6158251" y="3767105"/>
              <a:ext cx="143115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>
                  <a:solidFill>
                    <a:srgbClr val="FF9B54"/>
                  </a:solidFill>
                  <a:latin typeface="Montserrat" panose="02000505000000020004" pitchFamily="2" charset="77"/>
                </a:rPr>
                <a:t>end</a:t>
              </a:r>
              <a:endParaRPr lang="it-IT" sz="1300" b="1">
                <a:solidFill>
                  <a:srgbClr val="FF9B54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115" name="CasellaDiTesto 114">
              <a:extLst>
                <a:ext uri="{FF2B5EF4-FFF2-40B4-BE49-F238E27FC236}">
                  <a16:creationId xmlns:a16="http://schemas.microsoft.com/office/drawing/2014/main" id="{C261AF91-FA78-752D-5A5F-07540C9AB205}"/>
                </a:ext>
              </a:extLst>
            </p:cNvPr>
            <p:cNvSpPr txBox="1"/>
            <p:nvPr/>
          </p:nvSpPr>
          <p:spPr>
            <a:xfrm>
              <a:off x="4835783" y="2247051"/>
              <a:ext cx="2520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>
                  <a:solidFill>
                    <a:srgbClr val="FFFFFF"/>
                  </a:solidFill>
                  <a:latin typeface="Montserrat" panose="02000505000000020004" pitchFamily="2" charset="77"/>
                </a:rPr>
                <a:t>Wall-Clock Time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827C58E8-9603-0DB7-48E3-4C0FF5F11787}"/>
              </a:ext>
            </a:extLst>
          </p:cNvPr>
          <p:cNvGrpSpPr/>
          <p:nvPr/>
        </p:nvGrpSpPr>
        <p:grpSpPr>
          <a:xfrm>
            <a:off x="582865" y="638630"/>
            <a:ext cx="4343876" cy="706470"/>
            <a:chOff x="806074" y="1378764"/>
            <a:chExt cx="4343876" cy="706470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93C637C9-45B3-AA11-1B9F-CD5DC78EF212}"/>
                </a:ext>
              </a:extLst>
            </p:cNvPr>
            <p:cNvSpPr txBox="1"/>
            <p:nvPr/>
          </p:nvSpPr>
          <p:spPr>
            <a:xfrm>
              <a:off x="1455394" y="1491641"/>
              <a:ext cx="3694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 err="1">
                  <a:solidFill>
                    <a:srgbClr val="FFFFFF"/>
                  </a:solidFill>
                  <a:latin typeface="Montserrat" panose="02000505000000020004" pitchFamily="2" charset="77"/>
                </a:rPr>
                <a:t>Execution</a:t>
              </a:r>
              <a:r>
                <a:rPr lang="it-IT" sz="2400" dirty="0">
                  <a:solidFill>
                    <a:srgbClr val="FFFFFF"/>
                  </a:solidFill>
                  <a:latin typeface="Montserrat" panose="02000505000000020004" pitchFamily="2" charset="77"/>
                </a:rPr>
                <a:t> Time</a:t>
              </a:r>
            </a:p>
          </p:txBody>
        </p:sp>
        <p:pic>
          <p:nvPicPr>
            <p:cNvPr id="8" name="Elemento grafico 7" descr="Squadra con riempimento a tinta unita">
              <a:extLst>
                <a:ext uri="{FF2B5EF4-FFF2-40B4-BE49-F238E27FC236}">
                  <a16:creationId xmlns:a16="http://schemas.microsoft.com/office/drawing/2014/main" id="{31DEB738-A0ED-99E3-88BE-49DE5E08C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6074" y="1378764"/>
              <a:ext cx="706470" cy="706470"/>
            </a:xfrm>
            <a:prstGeom prst="rect">
              <a:avLst/>
            </a:prstGeom>
          </p:spPr>
        </p:pic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5BD23E6D-24A9-175D-D230-DE3B461B75DB}"/>
              </a:ext>
            </a:extLst>
          </p:cNvPr>
          <p:cNvGrpSpPr/>
          <p:nvPr/>
        </p:nvGrpSpPr>
        <p:grpSpPr>
          <a:xfrm>
            <a:off x="752475" y="5342210"/>
            <a:ext cx="10644332" cy="1225672"/>
            <a:chOff x="752475" y="5342210"/>
            <a:chExt cx="10644332" cy="1225672"/>
          </a:xfrm>
        </p:grpSpPr>
        <p:grpSp>
          <p:nvGrpSpPr>
            <p:cNvPr id="142" name="Gruppo 141">
              <a:extLst>
                <a:ext uri="{FF2B5EF4-FFF2-40B4-BE49-F238E27FC236}">
                  <a16:creationId xmlns:a16="http://schemas.microsoft.com/office/drawing/2014/main" id="{4A045277-F0A3-950A-3FB7-970246084355}"/>
                </a:ext>
              </a:extLst>
            </p:cNvPr>
            <p:cNvGrpSpPr/>
            <p:nvPr/>
          </p:nvGrpSpPr>
          <p:grpSpPr>
            <a:xfrm>
              <a:off x="752475" y="5517562"/>
              <a:ext cx="5400401" cy="706469"/>
              <a:chOff x="345535" y="5248396"/>
              <a:chExt cx="5400401" cy="706469"/>
            </a:xfrm>
          </p:grpSpPr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3A2A3A8-D83B-155F-CE2D-B77859117975}"/>
                  </a:ext>
                </a:extLst>
              </p:cNvPr>
              <p:cNvSpPr txBox="1"/>
              <p:nvPr/>
            </p:nvSpPr>
            <p:spPr>
              <a:xfrm>
                <a:off x="1061532" y="5392593"/>
                <a:ext cx="468440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600" dirty="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NVIDIA </a:t>
                </a:r>
                <a:r>
                  <a:rPr lang="it-IT" sz="2600" b="1" dirty="0" err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Nsight</a:t>
                </a:r>
                <a:r>
                  <a:rPr lang="it-IT" sz="2600" b="1" dirty="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 Compute</a:t>
                </a:r>
              </a:p>
            </p:txBody>
          </p:sp>
          <p:pic>
            <p:nvPicPr>
              <p:cNvPr id="75" name="Elemento grafico 74" descr="Chiave inglese con riempimento a tinta unita">
                <a:extLst>
                  <a:ext uri="{FF2B5EF4-FFF2-40B4-BE49-F238E27FC236}">
                    <a16:creationId xmlns:a16="http://schemas.microsoft.com/office/drawing/2014/main" id="{C71F88C4-E41A-2A99-7043-3C6366659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45535" y="5248396"/>
                <a:ext cx="706469" cy="706469"/>
              </a:xfrm>
              <a:prstGeom prst="rect">
                <a:avLst/>
              </a:prstGeom>
            </p:spPr>
          </p:pic>
        </p:grp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7259D188-3E60-1DC8-922B-309C720F5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7463" y="5342210"/>
              <a:ext cx="0" cy="1225672"/>
            </a:xfrm>
            <a:prstGeom prst="line">
              <a:avLst/>
            </a:prstGeom>
            <a:ln w="28575">
              <a:solidFill>
                <a:srgbClr val="4F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uppo 142">
              <a:extLst>
                <a:ext uri="{FF2B5EF4-FFF2-40B4-BE49-F238E27FC236}">
                  <a16:creationId xmlns:a16="http://schemas.microsoft.com/office/drawing/2014/main" id="{080C92AC-F1EE-375B-FD1E-5833E3A80069}"/>
                </a:ext>
              </a:extLst>
            </p:cNvPr>
            <p:cNvGrpSpPr/>
            <p:nvPr/>
          </p:nvGrpSpPr>
          <p:grpSpPr>
            <a:xfrm>
              <a:off x="6906499" y="5521103"/>
              <a:ext cx="4490308" cy="706469"/>
              <a:chOff x="7018090" y="5251937"/>
              <a:chExt cx="4490308" cy="706469"/>
            </a:xfrm>
          </p:grpSpPr>
          <p:pic>
            <p:nvPicPr>
              <p:cNvPr id="80" name="Elemento grafico 79" descr="Sega con riempimento a tinta unita">
                <a:extLst>
                  <a:ext uri="{FF2B5EF4-FFF2-40B4-BE49-F238E27FC236}">
                    <a16:creationId xmlns:a16="http://schemas.microsoft.com/office/drawing/2014/main" id="{E8316A74-F918-598A-EC96-0992666F2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18090" y="5251937"/>
                <a:ext cx="706469" cy="706469"/>
              </a:xfrm>
              <a:prstGeom prst="rect">
                <a:avLst/>
              </a:prstGeom>
            </p:spPr>
          </p:pic>
          <p:sp>
            <p:nvSpPr>
              <p:cNvPr id="141" name="CasellaDiTesto 140">
                <a:extLst>
                  <a:ext uri="{FF2B5EF4-FFF2-40B4-BE49-F238E27FC236}">
                    <a16:creationId xmlns:a16="http://schemas.microsoft.com/office/drawing/2014/main" id="{2F770BFC-6B1C-57DA-53B6-6952F1643211}"/>
                  </a:ext>
                </a:extLst>
              </p:cNvPr>
              <p:cNvSpPr txBox="1"/>
              <p:nvPr/>
            </p:nvSpPr>
            <p:spPr>
              <a:xfrm>
                <a:off x="7750178" y="5382646"/>
                <a:ext cx="375822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600" dirty="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Visual Studio Code</a:t>
                </a:r>
              </a:p>
            </p:txBody>
          </p:sp>
        </p:grpSp>
      </p:grpSp>
      <p:cxnSp>
        <p:nvCxnSpPr>
          <p:cNvPr id="44" name="Connettore diritto 84">
            <a:extLst>
              <a:ext uri="{FF2B5EF4-FFF2-40B4-BE49-F238E27FC236}">
                <a16:creationId xmlns:a16="http://schemas.microsoft.com/office/drawing/2014/main" id="{7051EC28-3E7E-B34B-8AEC-F4BAC74B2302}"/>
              </a:ext>
            </a:extLst>
          </p:cNvPr>
          <p:cNvCxnSpPr>
            <a:cxnSpLocks/>
          </p:cNvCxnSpPr>
          <p:nvPr/>
        </p:nvCxnSpPr>
        <p:spPr>
          <a:xfrm flipV="1">
            <a:off x="6250212" y="5235358"/>
            <a:ext cx="8537" cy="127087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132CAE60-47AE-3B00-18B0-03E673D97EAA}"/>
              </a:ext>
            </a:extLst>
          </p:cNvPr>
          <p:cNvGrpSpPr/>
          <p:nvPr/>
        </p:nvGrpSpPr>
        <p:grpSpPr>
          <a:xfrm>
            <a:off x="1197722" y="1807632"/>
            <a:ext cx="2182777" cy="1049143"/>
            <a:chOff x="2069568" y="2478174"/>
            <a:chExt cx="2182777" cy="1049143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FBB5287-6DCA-E7A1-924A-BAAA86DCF6C8}"/>
                </a:ext>
              </a:extLst>
            </p:cNvPr>
            <p:cNvSpPr txBox="1"/>
            <p:nvPr/>
          </p:nvSpPr>
          <p:spPr>
            <a:xfrm>
              <a:off x="2069568" y="2478174"/>
              <a:ext cx="218277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400" dirty="0">
                  <a:solidFill>
                    <a:srgbClr val="FFFFFF"/>
                  </a:solidFill>
                  <a:latin typeface="Montserrat" panose="02000505000000020004" pitchFamily="2" charset="77"/>
                </a:rPr>
                <a:t>TOTAL</a:t>
              </a:r>
              <a:r>
                <a:rPr lang="it-IT" sz="4200" dirty="0">
                  <a:solidFill>
                    <a:srgbClr val="FFFFFF"/>
                  </a:solidFill>
                  <a:latin typeface="Montserrat" panose="02000505000000020004" pitchFamily="2" charset="77"/>
                </a:rPr>
                <a:t> 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8E69684B-967F-A541-1CA4-0F204FC632B5}"/>
                </a:ext>
              </a:extLst>
            </p:cNvPr>
            <p:cNvSpPr txBox="1"/>
            <p:nvPr/>
          </p:nvSpPr>
          <p:spPr>
            <a:xfrm>
              <a:off x="2150001" y="3050263"/>
              <a:ext cx="20577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500" b="1" dirty="0">
                  <a:solidFill>
                    <a:srgbClr val="FFFFFF"/>
                  </a:solidFill>
                  <a:latin typeface="Montserrat" panose="02000505000000020004" pitchFamily="2" charset="77"/>
                </a:rPr>
                <a:t>CPU </a:t>
              </a:r>
              <a:r>
                <a:rPr lang="it-IT" sz="2500" b="1" dirty="0">
                  <a:solidFill>
                    <a:srgbClr val="FF9B54"/>
                  </a:solidFill>
                  <a:latin typeface="Montserrat" panose="02000505000000020004" pitchFamily="2" charset="77"/>
                </a:rPr>
                <a:t>+</a:t>
              </a:r>
              <a:r>
                <a:rPr lang="it-IT" sz="2500" b="1" dirty="0">
                  <a:solidFill>
                    <a:srgbClr val="FFFFFF"/>
                  </a:solidFill>
                  <a:latin typeface="Montserrat" panose="02000505000000020004" pitchFamily="2" charset="77"/>
                </a:rPr>
                <a:t> GPU </a:t>
              </a:r>
            </a:p>
          </p:txBody>
        </p:sp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942A75D-2393-95AC-DA9F-C2325516A4A2}"/>
              </a:ext>
            </a:extLst>
          </p:cNvPr>
          <p:cNvSpPr txBox="1"/>
          <p:nvPr/>
        </p:nvSpPr>
        <p:spPr>
          <a:xfrm>
            <a:off x="4597218" y="2201332"/>
            <a:ext cx="3039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Montserrat" panose="02000505000000020004" pitchFamily="2" charset="77"/>
              </a:rPr>
              <a:t>chrono : : </a:t>
            </a:r>
            <a:r>
              <a:rPr lang="en-US" sz="1800" dirty="0" err="1">
                <a:solidFill>
                  <a:srgbClr val="FFFFFF"/>
                </a:solidFill>
                <a:latin typeface="Montserrat" panose="02000505000000020004" pitchFamily="2" charset="77"/>
              </a:rPr>
              <a:t>steady_clock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446E85B-668D-BC97-6EFE-6C8BD52EAA50}"/>
              </a:ext>
            </a:extLst>
          </p:cNvPr>
          <p:cNvSpPr txBox="1"/>
          <p:nvPr/>
        </p:nvSpPr>
        <p:spPr>
          <a:xfrm>
            <a:off x="4597218" y="3710856"/>
            <a:ext cx="2396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Montserrat" panose="02000505000000020004" pitchFamily="2" charset="77"/>
              </a:rPr>
              <a:t>cudaEvent_t</a:t>
            </a:r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30E494D-59AA-0827-9C36-9A0C6A98E7D8}"/>
              </a:ext>
            </a:extLst>
          </p:cNvPr>
          <p:cNvGrpSpPr/>
          <p:nvPr/>
        </p:nvGrpSpPr>
        <p:grpSpPr>
          <a:xfrm>
            <a:off x="901435" y="3329467"/>
            <a:ext cx="1917033" cy="1043098"/>
            <a:chOff x="5524379" y="2942881"/>
            <a:chExt cx="1917033" cy="1043098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6915B702-5652-535F-2866-E777837193E4}"/>
                </a:ext>
              </a:extLst>
            </p:cNvPr>
            <p:cNvSpPr txBox="1"/>
            <p:nvPr/>
          </p:nvSpPr>
          <p:spPr>
            <a:xfrm>
              <a:off x="5524379" y="2942881"/>
              <a:ext cx="19170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b="1" dirty="0">
                  <a:solidFill>
                    <a:srgbClr val="FFFFFF"/>
                  </a:solidFill>
                  <a:latin typeface="Montserrat" panose="02000505000000020004" pitchFamily="2" charset="77"/>
                </a:rPr>
                <a:t>GPU</a:t>
              </a:r>
              <a:r>
                <a:rPr lang="it-IT" sz="2400" b="1" dirty="0">
                  <a:solidFill>
                    <a:srgbClr val="FFFFFF"/>
                  </a:solidFill>
                  <a:latin typeface="Montserrat" panose="02000505000000020004" pitchFamily="2" charset="77"/>
                </a:rPr>
                <a:t> 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E0759E39-F2B8-21AC-B48E-E1601C810857}"/>
                </a:ext>
              </a:extLst>
            </p:cNvPr>
            <p:cNvSpPr txBox="1"/>
            <p:nvPr/>
          </p:nvSpPr>
          <p:spPr>
            <a:xfrm>
              <a:off x="5715258" y="3401204"/>
              <a:ext cx="15461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200" dirty="0">
                  <a:solidFill>
                    <a:srgbClr val="FFFFFF"/>
                  </a:solidFill>
                  <a:latin typeface="Montserrat" panose="02000505000000020004" pitchFamily="2" charset="77"/>
                </a:rPr>
                <a:t>TIME </a:t>
              </a:r>
            </a:p>
          </p:txBody>
        </p:sp>
      </p:grp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5520F4F1-8FD1-9D16-7891-2CB813929F49}"/>
              </a:ext>
            </a:extLst>
          </p:cNvPr>
          <p:cNvSpPr/>
          <p:nvPr/>
        </p:nvSpPr>
        <p:spPr>
          <a:xfrm>
            <a:off x="3460932" y="2319032"/>
            <a:ext cx="1050244" cy="121378"/>
          </a:xfrm>
          <a:prstGeom prst="rightArrow">
            <a:avLst>
              <a:gd name="adj1" fmla="val 35179"/>
              <a:gd name="adj2" fmla="val 79733"/>
            </a:avLst>
          </a:prstGeom>
          <a:solidFill>
            <a:srgbClr val="FF9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CA3B7FAF-E361-A60E-BFE9-387005ACA0FF}"/>
              </a:ext>
            </a:extLst>
          </p:cNvPr>
          <p:cNvSpPr/>
          <p:nvPr/>
        </p:nvSpPr>
        <p:spPr>
          <a:xfrm>
            <a:off x="2562226" y="3841048"/>
            <a:ext cx="1952092" cy="121378"/>
          </a:xfrm>
          <a:prstGeom prst="rightArrow">
            <a:avLst>
              <a:gd name="adj1" fmla="val 35179"/>
              <a:gd name="adj2" fmla="val 79733"/>
            </a:avLst>
          </a:prstGeom>
          <a:solidFill>
            <a:srgbClr val="FF9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3062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456BE4-3459-DB42-B22F-FF69214D5239}"/>
              </a:ext>
            </a:extLst>
          </p:cNvPr>
          <p:cNvSpPr txBox="1"/>
          <p:nvPr/>
        </p:nvSpPr>
        <p:spPr>
          <a:xfrm>
            <a:off x="-151521" y="209201"/>
            <a:ext cx="45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Montserrat" panose="02000505000000020004" pitchFamily="2" charset="77"/>
              </a:rPr>
              <a:t>EXECUTION TIME</a:t>
            </a:r>
            <a:endParaRPr lang="it-IT" sz="3600" b="1" dirty="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5A2667-3F69-DA4B-8D7E-995B0DB2C218}"/>
              </a:ext>
            </a:extLst>
          </p:cNvPr>
          <p:cNvSpPr txBox="1"/>
          <p:nvPr/>
        </p:nvSpPr>
        <p:spPr>
          <a:xfrm>
            <a:off x="220195" y="653274"/>
            <a:ext cx="4789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Montserrat" panose="02000505000000020004" pitchFamily="2" charset="77"/>
              </a:rPr>
              <a:t>FIRST</a:t>
            </a:r>
            <a:r>
              <a:rPr lang="it-IT" sz="1600" dirty="0">
                <a:solidFill>
                  <a:schemeClr val="bg1"/>
                </a:solidFill>
                <a:latin typeface="Montserrat" panose="02000505000000020004" pitchFamily="2" charset="77"/>
              </a:rPr>
              <a:t> VERSION ON GPU </a:t>
            </a:r>
            <a:endParaRPr lang="it-IT" dirty="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3379C32-B399-B045-AD77-A17E0570FA79}"/>
              </a:ext>
            </a:extLst>
          </p:cNvPr>
          <p:cNvSpPr txBox="1"/>
          <p:nvPr/>
        </p:nvSpPr>
        <p:spPr>
          <a:xfrm>
            <a:off x="-50662" y="3314829"/>
            <a:ext cx="208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Mean Execution Time [ms]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C7D09A5-A7F9-C040-95F3-02D69E177FFB}"/>
              </a:ext>
            </a:extLst>
          </p:cNvPr>
          <p:cNvSpPr txBox="1"/>
          <p:nvPr/>
        </p:nvSpPr>
        <p:spPr>
          <a:xfrm>
            <a:off x="5876925" y="6262829"/>
            <a:ext cx="24864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#CUDA Blocks </a:t>
            </a:r>
          </a:p>
          <a:p>
            <a:pPr algn="ctr"/>
            <a:r>
              <a:rPr lang="it-IT" sz="1200">
                <a:solidFill>
                  <a:schemeClr val="bg1"/>
                </a:solidFill>
                <a:latin typeface="Montserrat" panose="02000505000000020004" pitchFamily="2" charset="77"/>
              </a:rPr>
              <a:t>(32 Threads x Block)</a:t>
            </a:r>
            <a:endParaRPr lang="it-IT" sz="14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79BA2D6-C456-2B48-BFA8-AA55A87BFD6D}"/>
              </a:ext>
            </a:extLst>
          </p:cNvPr>
          <p:cNvSpPr txBox="1"/>
          <p:nvPr/>
        </p:nvSpPr>
        <p:spPr>
          <a:xfrm>
            <a:off x="7888094" y="480210"/>
            <a:ext cx="391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chemeClr val="bg1"/>
                </a:solidFill>
                <a:latin typeface="Montserrat" panose="02000505000000020004" pitchFamily="2" charset="77"/>
              </a:rPr>
              <a:t>18 DIGITS  </a:t>
            </a:r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975734686214396237</a:t>
            </a:r>
            <a:endParaRPr lang="it-IT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71B2726-4397-46A4-AEAC-9D3E0D47D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2" b="4049"/>
          <a:stretch/>
        </p:blipFill>
        <p:spPr>
          <a:xfrm>
            <a:off x="1856577" y="1162399"/>
            <a:ext cx="9916324" cy="5039797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F97BAD21-4472-474B-8C4B-D01A2F6C1509}"/>
              </a:ext>
            </a:extLst>
          </p:cNvPr>
          <p:cNvSpPr/>
          <p:nvPr/>
        </p:nvSpPr>
        <p:spPr>
          <a:xfrm>
            <a:off x="1779171" y="4972631"/>
            <a:ext cx="424069" cy="334987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BC2721-0EB1-E2D6-5E6F-4F201119A866}"/>
              </a:ext>
            </a:extLst>
          </p:cNvPr>
          <p:cNvSpPr txBox="1"/>
          <p:nvPr/>
        </p:nvSpPr>
        <p:spPr>
          <a:xfrm>
            <a:off x="1294741" y="5020431"/>
            <a:ext cx="151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 dirty="0">
                <a:solidFill>
                  <a:srgbClr val="FF9B54"/>
                </a:solidFill>
                <a:latin typeface="Montserrat" panose="02000505000000020004" pitchFamily="2" charset="77"/>
              </a:rPr>
              <a:t>211</a:t>
            </a:r>
            <a:endParaRPr lang="it-IT" sz="1500" b="1" dirty="0">
              <a:solidFill>
                <a:srgbClr val="FF9B54"/>
              </a:solidFill>
              <a:latin typeface="Montserrat" panose="02000505000000020004" pitchFamily="2" charset="77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F2907E1-7D7D-3D95-3C6D-BAD74FAC5AAA}"/>
              </a:ext>
            </a:extLst>
          </p:cNvPr>
          <p:cNvSpPr txBox="1"/>
          <p:nvPr/>
        </p:nvSpPr>
        <p:spPr>
          <a:xfrm>
            <a:off x="8609080" y="204204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FFFFFF"/>
                </a:solidFill>
                <a:latin typeface="Montserrat" panose="02000505000000020004" pitchFamily="2" charset="77"/>
              </a:rPr>
              <a:t>#ITERATIONS : </a:t>
            </a:r>
            <a:r>
              <a:rPr lang="it-IT" sz="1500" b="1">
                <a:solidFill>
                  <a:srgbClr val="FFFFFF"/>
                </a:solidFill>
                <a:latin typeface="Montserrat" panose="02000505000000020004" pitchFamily="2" charset="77"/>
              </a:rPr>
              <a:t>30</a:t>
            </a:r>
            <a:endParaRPr lang="it-IT" sz="150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2523075E-94C5-5F11-BEEC-F584C8DC90B3}"/>
              </a:ext>
            </a:extLst>
          </p:cNvPr>
          <p:cNvGrpSpPr/>
          <p:nvPr/>
        </p:nvGrpSpPr>
        <p:grpSpPr>
          <a:xfrm>
            <a:off x="752360" y="1814328"/>
            <a:ext cx="1060751" cy="303796"/>
            <a:chOff x="676275" y="4540221"/>
            <a:chExt cx="1060751" cy="303796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E3F87CD6-5BDD-2B3A-FE9C-A28C9B1E1526}"/>
                </a:ext>
              </a:extLst>
            </p:cNvPr>
            <p:cNvSpPr txBox="1"/>
            <p:nvPr/>
          </p:nvSpPr>
          <p:spPr>
            <a:xfrm>
              <a:off x="676275" y="4540221"/>
              <a:ext cx="891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dirty="0">
                  <a:solidFill>
                    <a:srgbClr val="FF9B54"/>
                  </a:solidFill>
                  <a:latin typeface="Montserrat" panose="02000505000000020004" pitchFamily="2" charset="77"/>
                </a:rPr>
                <a:t>GOAL</a:t>
              </a:r>
              <a:endParaRPr lang="it-IT" sz="1500" b="1" dirty="0">
                <a:solidFill>
                  <a:srgbClr val="FF9B54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7" name="Freccia a destra 6">
              <a:extLst>
                <a:ext uri="{FF2B5EF4-FFF2-40B4-BE49-F238E27FC236}">
                  <a16:creationId xmlns:a16="http://schemas.microsoft.com/office/drawing/2014/main" id="{BD5AF5A0-6674-323C-95B2-529FFCAACC64}"/>
                </a:ext>
              </a:extLst>
            </p:cNvPr>
            <p:cNvSpPr/>
            <p:nvPr/>
          </p:nvSpPr>
          <p:spPr>
            <a:xfrm>
              <a:off x="902343" y="4722639"/>
              <a:ext cx="834683" cy="121378"/>
            </a:xfrm>
            <a:prstGeom prst="rightArrow">
              <a:avLst>
                <a:gd name="adj1" fmla="val 35179"/>
                <a:gd name="adj2" fmla="val 79733"/>
              </a:avLst>
            </a:prstGeom>
            <a:solidFill>
              <a:srgbClr val="FF9B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151140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7508787-3F66-FDBF-981F-124163E34B33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3. Nsight Compute — NsightCompute 12.4 documentation">
            <a:extLst>
              <a:ext uri="{FF2B5EF4-FFF2-40B4-BE49-F238E27FC236}">
                <a16:creationId xmlns:a16="http://schemas.microsoft.com/office/drawing/2014/main" id="{63DF6030-5B50-F30E-66FA-033510007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730" y="5635372"/>
            <a:ext cx="1500187" cy="77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62F792A-4461-34B6-856E-B9C7DC77A685}"/>
              </a:ext>
            </a:extLst>
          </p:cNvPr>
          <p:cNvSpPr txBox="1"/>
          <p:nvPr/>
        </p:nvSpPr>
        <p:spPr>
          <a:xfrm>
            <a:off x="1916905" y="1477396"/>
            <a:ext cx="208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solidFill>
                  <a:srgbClr val="FFFFFF"/>
                </a:solidFill>
                <a:latin typeface="Montserrat" panose="02000505000000020004" pitchFamily="2" charset="77"/>
              </a:rPr>
              <a:t>KERNEL</a:t>
            </a:r>
            <a:endParaRPr lang="it-IT" sz="150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E3BE955-D30E-A7F7-3276-27DCE528E188}"/>
              </a:ext>
            </a:extLst>
          </p:cNvPr>
          <p:cNvSpPr txBox="1"/>
          <p:nvPr/>
        </p:nvSpPr>
        <p:spPr>
          <a:xfrm>
            <a:off x="290512" y="1916958"/>
            <a:ext cx="5338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>
                <a:solidFill>
                  <a:schemeClr val="bg1"/>
                </a:solidFill>
                <a:latin typeface="Courier" pitchFamily="2" charset="0"/>
              </a:rPr>
              <a:t>__global__ void findPrimesInRange(...)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EAE7CAE-3BF4-3CE9-5F46-762F43D7D1F1}"/>
              </a:ext>
            </a:extLst>
          </p:cNvPr>
          <p:cNvSpPr txBox="1"/>
          <p:nvPr/>
        </p:nvSpPr>
        <p:spPr>
          <a:xfrm>
            <a:off x="822719" y="2954021"/>
            <a:ext cx="427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solidFill>
                  <a:srgbClr val="FFFFFF"/>
                </a:solidFill>
                <a:latin typeface="Montserrat" panose="02000505000000020004" pitchFamily="2" charset="77"/>
              </a:rPr>
              <a:t>JUST </a:t>
            </a:r>
            <a:r>
              <a:rPr lang="it-IT" sz="1400" b="1">
                <a:solidFill>
                  <a:srgbClr val="FF9B54"/>
                </a:solidFill>
                <a:latin typeface="Montserrat" panose="02000505000000020004" pitchFamily="2" charset="77"/>
              </a:rPr>
              <a:t>1 THREAD </a:t>
            </a:r>
            <a:r>
              <a:rPr lang="it-IT" sz="1400">
                <a:solidFill>
                  <a:srgbClr val="FFFFFF"/>
                </a:solidFill>
                <a:latin typeface="Montserrat" panose="02000505000000020004" pitchFamily="2" charset="77"/>
              </a:rPr>
              <a:t>PER WARP WAS WORKING</a:t>
            </a:r>
            <a:endParaRPr lang="it-IT" sz="150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pic>
        <p:nvPicPr>
          <p:cNvPr id="12" name="Elemento grafico 11" descr="Accento circonflesso verso il basso con riempimento a tinta unita">
            <a:extLst>
              <a:ext uri="{FF2B5EF4-FFF2-40B4-BE49-F238E27FC236}">
                <a16:creationId xmlns:a16="http://schemas.microsoft.com/office/drawing/2014/main" id="{B631E787-3256-C390-B81A-44CAEE6E2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9706" y="3338742"/>
            <a:ext cx="700369" cy="70036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BE642D-06EB-AF15-C207-0875A4C74473}"/>
              </a:ext>
            </a:extLst>
          </p:cNvPr>
          <p:cNvSpPr txBox="1"/>
          <p:nvPr/>
        </p:nvSpPr>
        <p:spPr>
          <a:xfrm>
            <a:off x="822719" y="4039111"/>
            <a:ext cx="427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rgbClr val="FF9B54"/>
                </a:solidFill>
                <a:latin typeface="Montserrat" panose="02000505000000020004" pitchFamily="2" charset="77"/>
              </a:rPr>
              <a:t>32 THREADS </a:t>
            </a:r>
            <a:r>
              <a:rPr lang="it-IT" sz="2400">
                <a:solidFill>
                  <a:srgbClr val="FFFFFF"/>
                </a:solidFill>
                <a:latin typeface="Montserrat" panose="02000505000000020004" pitchFamily="2" charset="77"/>
              </a:rPr>
              <a:t>PER WARP*</a:t>
            </a:r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0684C7EA-D9D3-B929-728A-540FD4430F9A}"/>
              </a:ext>
            </a:extLst>
          </p:cNvPr>
          <p:cNvGrpSpPr/>
          <p:nvPr/>
        </p:nvGrpSpPr>
        <p:grpSpPr>
          <a:xfrm>
            <a:off x="6316356" y="282271"/>
            <a:ext cx="5657849" cy="2184493"/>
            <a:chOff x="6317640" y="209201"/>
            <a:chExt cx="5657849" cy="2184493"/>
          </a:xfrm>
        </p:grpSpPr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F39E033E-FAEE-9815-03CC-49756B5662A1}"/>
                </a:ext>
              </a:extLst>
            </p:cNvPr>
            <p:cNvSpPr txBox="1"/>
            <p:nvPr/>
          </p:nvSpPr>
          <p:spPr>
            <a:xfrm>
              <a:off x="7006826" y="209201"/>
              <a:ext cx="4274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32 THREADS x BLOCK</a:t>
              </a:r>
            </a:p>
          </p:txBody>
        </p: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1B7ADB4E-2ED5-A3FA-13FE-E63E5058ADD8}"/>
                </a:ext>
              </a:extLst>
            </p:cNvPr>
            <p:cNvGrpSpPr/>
            <p:nvPr/>
          </p:nvGrpSpPr>
          <p:grpSpPr>
            <a:xfrm>
              <a:off x="6317640" y="637608"/>
              <a:ext cx="5657849" cy="1756086"/>
              <a:chOff x="6707713" y="1192264"/>
              <a:chExt cx="4872573" cy="1512352"/>
            </a:xfrm>
          </p:grpSpPr>
          <p:pic>
            <p:nvPicPr>
              <p:cNvPr id="20" name="Immagine 19" descr="Immagine che contiene testo, schermata, software, Software multimediale&#10;&#10;Descrizione generata automaticamente">
                <a:extLst>
                  <a:ext uri="{FF2B5EF4-FFF2-40B4-BE49-F238E27FC236}">
                    <a16:creationId xmlns:a16="http://schemas.microsoft.com/office/drawing/2014/main" id="{03CC795F-1B9A-508C-BDEA-A5799C51BA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76" t="34564" r="42536" b="27517"/>
              <a:stretch/>
            </p:blipFill>
            <p:spPr>
              <a:xfrm>
                <a:off x="6707713" y="1192264"/>
                <a:ext cx="4872573" cy="1512352"/>
              </a:xfrm>
              <a:prstGeom prst="rect">
                <a:avLst/>
              </a:prstGeom>
            </p:spPr>
          </p:pic>
          <p:pic>
            <p:nvPicPr>
              <p:cNvPr id="22" name="Immagine 21" descr="Immagine che contiene testo, schermata, software, Software multimediale&#10;&#10;Descrizione generata automaticamente">
                <a:extLst>
                  <a:ext uri="{FF2B5EF4-FFF2-40B4-BE49-F238E27FC236}">
                    <a16:creationId xmlns:a16="http://schemas.microsoft.com/office/drawing/2014/main" id="{84289E6B-F593-7151-F02C-68D10690F5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76" t="32985" r="57386" b="62108"/>
              <a:stretch/>
            </p:blipFill>
            <p:spPr>
              <a:xfrm>
                <a:off x="6707713" y="1192264"/>
                <a:ext cx="4872573" cy="120032"/>
              </a:xfrm>
              <a:prstGeom prst="rect">
                <a:avLst/>
              </a:prstGeom>
            </p:spPr>
          </p:pic>
        </p:grp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309F13D-AB0E-9850-218A-4EC099298BA2}"/>
              </a:ext>
            </a:extLst>
          </p:cNvPr>
          <p:cNvGrpSpPr/>
          <p:nvPr/>
        </p:nvGrpSpPr>
        <p:grpSpPr>
          <a:xfrm>
            <a:off x="6316356" y="2682359"/>
            <a:ext cx="5660415" cy="2215592"/>
            <a:chOff x="6315074" y="3244334"/>
            <a:chExt cx="5660415" cy="221559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E817EB1A-2E7B-232B-8CB5-F92CAAEC06DD}"/>
                </a:ext>
              </a:extLst>
            </p:cNvPr>
            <p:cNvSpPr txBox="1"/>
            <p:nvPr/>
          </p:nvSpPr>
          <p:spPr>
            <a:xfrm>
              <a:off x="7006826" y="3244334"/>
              <a:ext cx="4274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64 THREADS x BLOCK</a:t>
              </a:r>
            </a:p>
          </p:txBody>
        </p: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BA3D242B-8AF1-2F9D-1A4E-9778CE9C36AB}"/>
                </a:ext>
              </a:extLst>
            </p:cNvPr>
            <p:cNvGrpSpPr/>
            <p:nvPr/>
          </p:nvGrpSpPr>
          <p:grpSpPr>
            <a:xfrm>
              <a:off x="6315074" y="3666568"/>
              <a:ext cx="5660415" cy="1793358"/>
              <a:chOff x="5071085" y="3604141"/>
              <a:chExt cx="5660415" cy="1793358"/>
            </a:xfrm>
          </p:grpSpPr>
          <p:pic>
            <p:nvPicPr>
              <p:cNvPr id="27" name="Immagine 26" descr="Immagine che contiene testo, schermata, software, Software multimediale&#10;&#10;Descrizione generata automaticamente">
                <a:extLst>
                  <a:ext uri="{FF2B5EF4-FFF2-40B4-BE49-F238E27FC236}">
                    <a16:creationId xmlns:a16="http://schemas.microsoft.com/office/drawing/2014/main" id="{0AFF4BE2-99DF-51AE-0071-FE61755F8B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852" t="41779" r="42040" b="19059"/>
              <a:stretch/>
            </p:blipFill>
            <p:spPr>
              <a:xfrm>
                <a:off x="5071085" y="3604141"/>
                <a:ext cx="5660415" cy="1793358"/>
              </a:xfrm>
              <a:prstGeom prst="rect">
                <a:avLst/>
              </a:prstGeom>
            </p:spPr>
          </p:pic>
          <p:pic>
            <p:nvPicPr>
              <p:cNvPr id="28" name="Immagine 27" descr="Immagine che contiene testo, schermata, software, Software multimediale&#10;&#10;Descrizione generata automaticamente">
                <a:extLst>
                  <a:ext uri="{FF2B5EF4-FFF2-40B4-BE49-F238E27FC236}">
                    <a16:creationId xmlns:a16="http://schemas.microsoft.com/office/drawing/2014/main" id="{14D523DD-A8F4-DC33-23CF-D25950EDDF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76" t="32985" r="57386" b="62108"/>
              <a:stretch/>
            </p:blipFill>
            <p:spPr>
              <a:xfrm>
                <a:off x="5073651" y="3604141"/>
                <a:ext cx="5657849" cy="139377"/>
              </a:xfrm>
              <a:prstGeom prst="rect">
                <a:avLst/>
              </a:prstGeom>
            </p:spPr>
          </p:pic>
        </p:grp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6F6625E-9C3C-E182-CDF0-B787B64DC043}"/>
              </a:ext>
            </a:extLst>
          </p:cNvPr>
          <p:cNvGrpSpPr/>
          <p:nvPr/>
        </p:nvGrpSpPr>
        <p:grpSpPr>
          <a:xfrm>
            <a:off x="6253489" y="5401856"/>
            <a:ext cx="4494611" cy="1003943"/>
            <a:chOff x="6253489" y="5401856"/>
            <a:chExt cx="4494611" cy="1003943"/>
          </a:xfrm>
        </p:grpSpPr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C26C13FC-F98E-A23E-F99E-A86991880A69}"/>
                </a:ext>
              </a:extLst>
            </p:cNvPr>
            <p:cNvSpPr txBox="1"/>
            <p:nvPr/>
          </p:nvSpPr>
          <p:spPr>
            <a:xfrm>
              <a:off x="6253491" y="5401856"/>
              <a:ext cx="4494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err="1">
                  <a:solidFill>
                    <a:srgbClr val="4F000B"/>
                  </a:solidFill>
                  <a:latin typeface="Montserrat" panose="02000505000000020004" pitchFamily="2" charset="77"/>
                </a:rPr>
                <a:t>max_blocks_per_multiprocessor</a:t>
              </a:r>
              <a:r>
                <a:rPr lang="it-IT" sz="1400">
                  <a:solidFill>
                    <a:srgbClr val="4F000B"/>
                  </a:solidFill>
                  <a:latin typeface="Montserrat" panose="02000505000000020004" pitchFamily="2" charset="77"/>
                </a:rPr>
                <a:t> </a:t>
              </a:r>
              <a:r>
                <a:rPr lang="it-IT" sz="1400" b="1">
                  <a:solidFill>
                    <a:srgbClr val="4F000B"/>
                  </a:solidFill>
                  <a:latin typeface="Montserrat" panose="02000505000000020004" pitchFamily="2" charset="77"/>
                </a:rPr>
                <a:t>16</a:t>
              </a:r>
              <a:r>
                <a:rPr lang="it-IT" sz="1400">
                  <a:solidFill>
                    <a:srgbClr val="4F000B"/>
                  </a:solidFill>
                  <a:latin typeface="Montserrat" panose="02000505000000020004" pitchFamily="2" charset="77"/>
                </a:rPr>
                <a:t> </a:t>
              </a:r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11B1A0AC-4972-3357-DF2E-919B068AF2A2}"/>
                </a:ext>
              </a:extLst>
            </p:cNvPr>
            <p:cNvSpPr txBox="1"/>
            <p:nvPr/>
          </p:nvSpPr>
          <p:spPr>
            <a:xfrm>
              <a:off x="6253489" y="5749939"/>
              <a:ext cx="4494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err="1">
                  <a:solidFill>
                    <a:srgbClr val="4F000B"/>
                  </a:solidFill>
                  <a:latin typeface="Montserrat" panose="02000505000000020004" pitchFamily="2" charset="77"/>
                </a:rPr>
                <a:t>max_warps_per_multiprocessor</a:t>
              </a:r>
              <a:r>
                <a:rPr lang="it-IT" sz="1400">
                  <a:solidFill>
                    <a:srgbClr val="4F000B"/>
                  </a:solidFill>
                  <a:latin typeface="Montserrat" panose="02000505000000020004" pitchFamily="2" charset="77"/>
                </a:rPr>
                <a:t> </a:t>
              </a:r>
              <a:r>
                <a:rPr lang="it-IT" sz="1400" b="1">
                  <a:solidFill>
                    <a:srgbClr val="4F000B"/>
                  </a:solidFill>
                  <a:latin typeface="Montserrat" panose="02000505000000020004" pitchFamily="2" charset="77"/>
                </a:rPr>
                <a:t>32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7FA62CBF-23C7-1E23-D818-B297461654C8}"/>
                </a:ext>
              </a:extLst>
            </p:cNvPr>
            <p:cNvSpPr txBox="1"/>
            <p:nvPr/>
          </p:nvSpPr>
          <p:spPr>
            <a:xfrm>
              <a:off x="6253489" y="6098022"/>
              <a:ext cx="4494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err="1">
                  <a:solidFill>
                    <a:srgbClr val="4F000B"/>
                  </a:solidFill>
                  <a:latin typeface="Montserrat" panose="02000505000000020004" pitchFamily="2" charset="77"/>
                </a:rPr>
                <a:t>max_warps_per_scheduler</a:t>
              </a:r>
              <a:r>
                <a:rPr lang="en-US" sz="1400">
                  <a:solidFill>
                    <a:srgbClr val="4F000B"/>
                  </a:solidFill>
                  <a:latin typeface="Montserrat" panose="02000505000000020004" pitchFamily="2" charset="77"/>
                </a:rPr>
                <a:t> </a:t>
              </a:r>
              <a:r>
                <a:rPr lang="en-US" sz="1400" b="1">
                  <a:solidFill>
                    <a:srgbClr val="4F000B"/>
                  </a:solidFill>
                  <a:latin typeface="Montserrat" panose="02000505000000020004" pitchFamily="2" charset="77"/>
                </a:rPr>
                <a:t>8</a:t>
              </a:r>
              <a:endParaRPr lang="it-IT" sz="1400" b="1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D1D3EC-C76A-0878-4CB4-119AAE703FA1}"/>
              </a:ext>
            </a:extLst>
          </p:cNvPr>
          <p:cNvSpPr txBox="1"/>
          <p:nvPr/>
        </p:nvSpPr>
        <p:spPr>
          <a:xfrm>
            <a:off x="681837" y="5722337"/>
            <a:ext cx="455610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rgbClr val="FFFFFF"/>
                </a:solidFill>
                <a:latin typeface="Montserrat" panose="02000505000000020004" pitchFamily="2" charset="77"/>
              </a:rPr>
              <a:t>*DIVERGENCE CAN HAPPEN BUT ITS EFFECT IS NEGLIGIBLE AS THE AVERAGE NUMBER OF NOT PREDICATED OFF THREADS PER WARP IS </a:t>
            </a:r>
            <a:r>
              <a:rPr lang="it-IT" sz="1400" b="1" dirty="0">
                <a:solidFill>
                  <a:srgbClr val="FFFFFF"/>
                </a:solidFill>
                <a:latin typeface="Montserrat" panose="02000505000000020004" pitchFamily="2" charset="77"/>
              </a:rPr>
              <a:t>31.64</a:t>
            </a:r>
            <a:r>
              <a:rPr lang="it-IT" sz="1500" dirty="0">
                <a:solidFill>
                  <a:srgbClr val="FFFFFF"/>
                </a:solidFill>
                <a:latin typeface="Montserrat" panose="02000505000000020004" pitchFamily="2" charset="77"/>
              </a:rPr>
              <a:t>	</a:t>
            </a:r>
            <a:endParaRPr lang="it-IT" sz="1400" dirty="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3670DD2-1E43-62F3-4799-5E3E3B98A531}"/>
              </a:ext>
            </a:extLst>
          </p:cNvPr>
          <p:cNvSpPr txBox="1"/>
          <p:nvPr/>
        </p:nvSpPr>
        <p:spPr>
          <a:xfrm>
            <a:off x="-151521" y="209201"/>
            <a:ext cx="4275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Montserrat" panose="02000505000000020004" pitchFamily="2" charset="77"/>
              </a:rPr>
              <a:t>OPTIMIZATIONS</a:t>
            </a:r>
            <a:endParaRPr lang="it-IT" sz="3600" b="1" dirty="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92593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7508787-3F66-FDBF-981F-124163E34B33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3. Nsight Compute — NsightCompute 12.4 documentation">
            <a:extLst>
              <a:ext uri="{FF2B5EF4-FFF2-40B4-BE49-F238E27FC236}">
                <a16:creationId xmlns:a16="http://schemas.microsoft.com/office/drawing/2014/main" id="{63DF6030-5B50-F30E-66FA-033510007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730" y="5635372"/>
            <a:ext cx="1500187" cy="77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62F792A-4461-34B6-856E-B9C7DC77A685}"/>
              </a:ext>
            </a:extLst>
          </p:cNvPr>
          <p:cNvSpPr txBox="1"/>
          <p:nvPr/>
        </p:nvSpPr>
        <p:spPr>
          <a:xfrm>
            <a:off x="1916905" y="1477396"/>
            <a:ext cx="208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solidFill>
                  <a:srgbClr val="FFFFFF"/>
                </a:solidFill>
                <a:latin typeface="Montserrat" panose="02000505000000020004" pitchFamily="2" charset="77"/>
              </a:rPr>
              <a:t>KERNEL</a:t>
            </a:r>
            <a:endParaRPr lang="it-IT" sz="150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E3BE955-D30E-A7F7-3276-27DCE528E188}"/>
              </a:ext>
            </a:extLst>
          </p:cNvPr>
          <p:cNvSpPr txBox="1"/>
          <p:nvPr/>
        </p:nvSpPr>
        <p:spPr>
          <a:xfrm>
            <a:off x="290512" y="1916958"/>
            <a:ext cx="5338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>
                <a:solidFill>
                  <a:schemeClr val="bg1"/>
                </a:solidFill>
                <a:latin typeface="Courier" pitchFamily="2" charset="0"/>
              </a:rPr>
              <a:t>__global__ void findPrimesInRange(...)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EAE7CAE-3BF4-3CE9-5F46-762F43D7D1F1}"/>
              </a:ext>
            </a:extLst>
          </p:cNvPr>
          <p:cNvSpPr txBox="1"/>
          <p:nvPr/>
        </p:nvSpPr>
        <p:spPr>
          <a:xfrm>
            <a:off x="822719" y="2954021"/>
            <a:ext cx="427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FFFFFF"/>
                </a:solidFill>
                <a:latin typeface="Montserrat" panose="02000505000000020004" pitchFamily="2" charset="77"/>
              </a:rPr>
              <a:t>JUST </a:t>
            </a:r>
            <a:r>
              <a:rPr lang="it-IT" sz="1400" b="1" dirty="0">
                <a:solidFill>
                  <a:srgbClr val="FF9B54"/>
                </a:solidFill>
                <a:latin typeface="Montserrat" panose="02000505000000020004" pitchFamily="2" charset="77"/>
              </a:rPr>
              <a:t>1 THREAD </a:t>
            </a:r>
            <a:r>
              <a:rPr lang="it-IT" sz="1400" dirty="0">
                <a:solidFill>
                  <a:srgbClr val="FFFFFF"/>
                </a:solidFill>
                <a:latin typeface="Montserrat" panose="02000505000000020004" pitchFamily="2" charset="77"/>
              </a:rPr>
              <a:t>PER WARP WAS WORKING</a:t>
            </a:r>
            <a:endParaRPr lang="it-IT" sz="1500" dirty="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pic>
        <p:nvPicPr>
          <p:cNvPr id="12" name="Elemento grafico 11" descr="Accento circonflesso verso il basso con riempimento a tinta unita">
            <a:extLst>
              <a:ext uri="{FF2B5EF4-FFF2-40B4-BE49-F238E27FC236}">
                <a16:creationId xmlns:a16="http://schemas.microsoft.com/office/drawing/2014/main" id="{B631E787-3256-C390-B81A-44CAEE6E2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9706" y="3338742"/>
            <a:ext cx="700369" cy="70036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BE642D-06EB-AF15-C207-0875A4C74473}"/>
              </a:ext>
            </a:extLst>
          </p:cNvPr>
          <p:cNvSpPr txBox="1"/>
          <p:nvPr/>
        </p:nvSpPr>
        <p:spPr>
          <a:xfrm>
            <a:off x="822719" y="4039111"/>
            <a:ext cx="427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9B54"/>
                </a:solidFill>
                <a:latin typeface="Montserrat" panose="02000505000000020004" pitchFamily="2" charset="77"/>
              </a:rPr>
              <a:t>32 THREADS </a:t>
            </a:r>
            <a:r>
              <a:rPr lang="it-IT" sz="2400" dirty="0">
                <a:solidFill>
                  <a:srgbClr val="FFFFFF"/>
                </a:solidFill>
                <a:latin typeface="Montserrat" panose="02000505000000020004" pitchFamily="2" charset="77"/>
              </a:rPr>
              <a:t>PER WARP*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A9C82C1-81B1-8A0B-D90C-8A6A1735FAC1}"/>
              </a:ext>
            </a:extLst>
          </p:cNvPr>
          <p:cNvSpPr txBox="1"/>
          <p:nvPr/>
        </p:nvSpPr>
        <p:spPr>
          <a:xfrm>
            <a:off x="681837" y="5722337"/>
            <a:ext cx="455610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rgbClr val="FFFFFF"/>
                </a:solidFill>
                <a:latin typeface="Montserrat" panose="02000505000000020004" pitchFamily="2" charset="77"/>
              </a:rPr>
              <a:t>*DIVERGENCE CAN HAPPEN BUT ITS EFFECT IS NEGLIGIBLE AS THE AVERAGE NUMBER OF NOT PREDICATED OFF THREADS PER WARP IS </a:t>
            </a:r>
            <a:r>
              <a:rPr lang="it-IT" sz="1400" b="1" dirty="0">
                <a:solidFill>
                  <a:srgbClr val="FFFFFF"/>
                </a:solidFill>
                <a:latin typeface="Montserrat" panose="02000505000000020004" pitchFamily="2" charset="77"/>
              </a:rPr>
              <a:t>31.64</a:t>
            </a:r>
            <a:r>
              <a:rPr lang="it-IT" sz="1500" dirty="0">
                <a:solidFill>
                  <a:srgbClr val="FFFFFF"/>
                </a:solidFill>
                <a:latin typeface="Montserrat" panose="02000505000000020004" pitchFamily="2" charset="77"/>
              </a:rPr>
              <a:t>	</a:t>
            </a:r>
            <a:endParaRPr lang="it-IT" sz="1400" dirty="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39E033E-FAEE-9815-03CC-49756B5662A1}"/>
              </a:ext>
            </a:extLst>
          </p:cNvPr>
          <p:cNvSpPr txBox="1"/>
          <p:nvPr/>
        </p:nvSpPr>
        <p:spPr>
          <a:xfrm>
            <a:off x="7006828" y="210487"/>
            <a:ext cx="427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32 THREADS x BLOCK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817EB1A-2E7B-232B-8CB5-F92CAAEC06DD}"/>
              </a:ext>
            </a:extLst>
          </p:cNvPr>
          <p:cNvSpPr txBox="1"/>
          <p:nvPr/>
        </p:nvSpPr>
        <p:spPr>
          <a:xfrm>
            <a:off x="6995371" y="2754910"/>
            <a:ext cx="427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64 THREADS x BLOCK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6F6625E-9C3C-E182-CDF0-B787B64DC043}"/>
              </a:ext>
            </a:extLst>
          </p:cNvPr>
          <p:cNvGrpSpPr/>
          <p:nvPr/>
        </p:nvGrpSpPr>
        <p:grpSpPr>
          <a:xfrm>
            <a:off x="6253489" y="5401856"/>
            <a:ext cx="4494611" cy="1003943"/>
            <a:chOff x="6253489" y="5401856"/>
            <a:chExt cx="4494611" cy="1003943"/>
          </a:xfrm>
        </p:grpSpPr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C26C13FC-F98E-A23E-F99E-A86991880A69}"/>
                </a:ext>
              </a:extLst>
            </p:cNvPr>
            <p:cNvSpPr txBox="1"/>
            <p:nvPr/>
          </p:nvSpPr>
          <p:spPr>
            <a:xfrm>
              <a:off x="6253491" y="5401856"/>
              <a:ext cx="4494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err="1">
                  <a:solidFill>
                    <a:srgbClr val="4F000B"/>
                  </a:solidFill>
                  <a:latin typeface="Montserrat" panose="02000505000000020004" pitchFamily="2" charset="77"/>
                </a:rPr>
                <a:t>max_blocks_per_multiprocessor</a:t>
              </a:r>
              <a:r>
                <a:rPr lang="it-IT" sz="1400" dirty="0">
                  <a:solidFill>
                    <a:srgbClr val="4F000B"/>
                  </a:solidFill>
                  <a:latin typeface="Montserrat" panose="02000505000000020004" pitchFamily="2" charset="77"/>
                </a:rPr>
                <a:t> </a:t>
              </a:r>
              <a:r>
                <a:rPr lang="it-IT" sz="1400" b="1" dirty="0">
                  <a:solidFill>
                    <a:srgbClr val="4F000B"/>
                  </a:solidFill>
                  <a:latin typeface="Montserrat" panose="02000505000000020004" pitchFamily="2" charset="77"/>
                </a:rPr>
                <a:t>16</a:t>
              </a:r>
              <a:r>
                <a:rPr lang="it-IT" sz="1400" dirty="0">
                  <a:solidFill>
                    <a:srgbClr val="4F000B"/>
                  </a:solidFill>
                  <a:latin typeface="Montserrat" panose="02000505000000020004" pitchFamily="2" charset="77"/>
                </a:rPr>
                <a:t> </a:t>
              </a:r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11B1A0AC-4972-3357-DF2E-919B068AF2A2}"/>
                </a:ext>
              </a:extLst>
            </p:cNvPr>
            <p:cNvSpPr txBox="1"/>
            <p:nvPr/>
          </p:nvSpPr>
          <p:spPr>
            <a:xfrm>
              <a:off x="6253489" y="5749939"/>
              <a:ext cx="4494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err="1">
                  <a:solidFill>
                    <a:srgbClr val="4F000B"/>
                  </a:solidFill>
                  <a:latin typeface="Montserrat" panose="02000505000000020004" pitchFamily="2" charset="77"/>
                </a:rPr>
                <a:t>max_warps_per_multiprocessor</a:t>
              </a:r>
              <a:r>
                <a:rPr lang="it-IT" sz="1400" dirty="0">
                  <a:solidFill>
                    <a:srgbClr val="4F000B"/>
                  </a:solidFill>
                  <a:latin typeface="Montserrat" panose="02000505000000020004" pitchFamily="2" charset="77"/>
                </a:rPr>
                <a:t> </a:t>
              </a:r>
              <a:r>
                <a:rPr lang="it-IT" sz="1400" b="1" dirty="0">
                  <a:solidFill>
                    <a:srgbClr val="4F000B"/>
                  </a:solidFill>
                  <a:latin typeface="Montserrat" panose="02000505000000020004" pitchFamily="2" charset="77"/>
                </a:rPr>
                <a:t>32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7FA62CBF-23C7-1E23-D818-B297461654C8}"/>
                </a:ext>
              </a:extLst>
            </p:cNvPr>
            <p:cNvSpPr txBox="1"/>
            <p:nvPr/>
          </p:nvSpPr>
          <p:spPr>
            <a:xfrm>
              <a:off x="6253489" y="6098022"/>
              <a:ext cx="4494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err="1">
                  <a:solidFill>
                    <a:srgbClr val="4F000B"/>
                  </a:solidFill>
                  <a:latin typeface="Montserrat" panose="02000505000000020004" pitchFamily="2" charset="77"/>
                </a:rPr>
                <a:t>max_warps_per_scheduler</a:t>
              </a:r>
              <a:r>
                <a:rPr lang="en-US" sz="1400">
                  <a:solidFill>
                    <a:srgbClr val="4F000B"/>
                  </a:solidFill>
                  <a:latin typeface="Montserrat" panose="02000505000000020004" pitchFamily="2" charset="77"/>
                </a:rPr>
                <a:t> </a:t>
              </a:r>
              <a:r>
                <a:rPr lang="en-US" sz="1400" b="1">
                  <a:solidFill>
                    <a:srgbClr val="4F000B"/>
                  </a:solidFill>
                  <a:latin typeface="Montserrat" panose="02000505000000020004" pitchFamily="2" charset="77"/>
                </a:rPr>
                <a:t>8</a:t>
              </a:r>
              <a:endParaRPr lang="it-IT" sz="1400" b="1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9F57A0F-19DF-F34C-825D-ACCA9A2195D7}"/>
              </a:ext>
            </a:extLst>
          </p:cNvPr>
          <p:cNvSpPr txBox="1"/>
          <p:nvPr/>
        </p:nvSpPr>
        <p:spPr>
          <a:xfrm>
            <a:off x="6315506" y="868196"/>
            <a:ext cx="1616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rgbClr val="4F000B"/>
                </a:solidFill>
                <a:latin typeface="Montserrat" panose="02000505000000020004" pitchFamily="2" charset="77"/>
              </a:rPr>
              <a:t>GPU Maximum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6E5AE5D-4A75-B04E-A382-C4A3DE6A5756}"/>
              </a:ext>
            </a:extLst>
          </p:cNvPr>
          <p:cNvSpPr txBox="1"/>
          <p:nvPr/>
        </p:nvSpPr>
        <p:spPr>
          <a:xfrm>
            <a:off x="6328027" y="1101699"/>
            <a:ext cx="138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rgbClr val="4F000B"/>
                </a:solidFill>
                <a:latin typeface="Montserrat" panose="02000505000000020004" pitchFamily="2" charset="77"/>
              </a:rPr>
              <a:t>Theoretical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1564EE6-1A60-2949-89C2-43E4F5B8AD81}"/>
              </a:ext>
            </a:extLst>
          </p:cNvPr>
          <p:cNvSpPr txBox="1"/>
          <p:nvPr/>
        </p:nvSpPr>
        <p:spPr>
          <a:xfrm>
            <a:off x="6340543" y="1350617"/>
            <a:ext cx="1382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rgbClr val="4F000B"/>
                </a:solidFill>
                <a:latin typeface="Montserrat" panose="02000505000000020004" pitchFamily="2" charset="77"/>
              </a:rPr>
              <a:t>Active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A784DAD-6AF8-604E-B35E-81D0D58D179B}"/>
              </a:ext>
            </a:extLst>
          </p:cNvPr>
          <p:cNvSpPr txBox="1"/>
          <p:nvPr/>
        </p:nvSpPr>
        <p:spPr>
          <a:xfrm>
            <a:off x="6328015" y="1581430"/>
            <a:ext cx="138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rgbClr val="4F000B"/>
                </a:solidFill>
                <a:latin typeface="Montserrat" panose="02000505000000020004" pitchFamily="2" charset="77"/>
              </a:rPr>
              <a:t>Eligible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98D62DC-46F0-2646-9797-C3F6D3C76C5E}"/>
              </a:ext>
            </a:extLst>
          </p:cNvPr>
          <p:cNvSpPr txBox="1"/>
          <p:nvPr/>
        </p:nvSpPr>
        <p:spPr>
          <a:xfrm>
            <a:off x="6330574" y="1818631"/>
            <a:ext cx="1382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rgbClr val="4F000B"/>
                </a:solidFill>
                <a:latin typeface="Montserrat" panose="02000505000000020004" pitchFamily="2" charset="77"/>
              </a:rPr>
              <a:t>Issued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2CF03E-2F03-9445-A679-D9DD9A6BFE17}"/>
              </a:ext>
            </a:extLst>
          </p:cNvPr>
          <p:cNvGrpSpPr/>
          <p:nvPr/>
        </p:nvGrpSpPr>
        <p:grpSpPr>
          <a:xfrm>
            <a:off x="7326545" y="599773"/>
            <a:ext cx="4648999" cy="1703316"/>
            <a:chOff x="7445489" y="607207"/>
            <a:chExt cx="4648999" cy="1703316"/>
          </a:xfrm>
        </p:grpSpPr>
        <p:cxnSp>
          <p:nvCxnSpPr>
            <p:cNvPr id="39" name="Connettore 1 38">
              <a:extLst>
                <a:ext uri="{FF2B5EF4-FFF2-40B4-BE49-F238E27FC236}">
                  <a16:creationId xmlns:a16="http://schemas.microsoft.com/office/drawing/2014/main" id="{B0D31D74-2617-994A-B6DC-F986345131CA}"/>
                </a:ext>
              </a:extLst>
            </p:cNvPr>
            <p:cNvCxnSpPr>
              <a:cxnSpLocks/>
            </p:cNvCxnSpPr>
            <p:nvPr/>
          </p:nvCxnSpPr>
          <p:spPr>
            <a:xfrm>
              <a:off x="7563917" y="2057584"/>
              <a:ext cx="4412854" cy="0"/>
            </a:xfrm>
            <a:prstGeom prst="line">
              <a:avLst/>
            </a:prstGeom>
            <a:ln w="19050" cap="rnd">
              <a:solidFill>
                <a:srgbClr val="4F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4266ACD3-1979-DC43-95E1-77A0557B18CC}"/>
                </a:ext>
              </a:extLst>
            </p:cNvPr>
            <p:cNvSpPr txBox="1"/>
            <p:nvPr/>
          </p:nvSpPr>
          <p:spPr>
            <a:xfrm>
              <a:off x="7445489" y="2045323"/>
              <a:ext cx="23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rgbClr val="4F000B"/>
                  </a:solidFill>
                  <a:latin typeface="Montserrat" panose="02000505000000020004" pitchFamily="2" charset="77"/>
                </a:rPr>
                <a:t>0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2A1E7580-B6F1-9349-9CE1-6747F4913272}"/>
                </a:ext>
              </a:extLst>
            </p:cNvPr>
            <p:cNvSpPr txBox="1"/>
            <p:nvPr/>
          </p:nvSpPr>
          <p:spPr>
            <a:xfrm>
              <a:off x="9631601" y="2061075"/>
              <a:ext cx="23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rgbClr val="4F000B"/>
                  </a:solidFill>
                  <a:latin typeface="Montserrat" panose="02000505000000020004" pitchFamily="2" charset="77"/>
                </a:rPr>
                <a:t>4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922D2D0B-FAF1-8442-AD1F-7D9BD366AE52}"/>
                </a:ext>
              </a:extLst>
            </p:cNvPr>
            <p:cNvSpPr txBox="1"/>
            <p:nvPr/>
          </p:nvSpPr>
          <p:spPr>
            <a:xfrm>
              <a:off x="11765217" y="2064302"/>
              <a:ext cx="23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rgbClr val="4F000B"/>
                  </a:solidFill>
                  <a:latin typeface="Montserrat" panose="02000505000000020004" pitchFamily="2" charset="77"/>
                </a:rPr>
                <a:t>8</a:t>
              </a:r>
            </a:p>
          </p:txBody>
        </p:sp>
        <p:cxnSp>
          <p:nvCxnSpPr>
            <p:cNvPr id="44" name="Connettore 1 43">
              <a:extLst>
                <a:ext uri="{FF2B5EF4-FFF2-40B4-BE49-F238E27FC236}">
                  <a16:creationId xmlns:a16="http://schemas.microsoft.com/office/drawing/2014/main" id="{3450976D-511C-D448-BCEF-01FC53EE831C}"/>
                </a:ext>
              </a:extLst>
            </p:cNvPr>
            <p:cNvCxnSpPr>
              <a:cxnSpLocks/>
            </p:cNvCxnSpPr>
            <p:nvPr/>
          </p:nvCxnSpPr>
          <p:spPr>
            <a:xfrm>
              <a:off x="9770344" y="809492"/>
              <a:ext cx="0" cy="1239713"/>
            </a:xfrm>
            <a:prstGeom prst="line">
              <a:avLst/>
            </a:prstGeom>
            <a:ln w="12700" cap="rnd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>
              <a:extLst>
                <a:ext uri="{FF2B5EF4-FFF2-40B4-BE49-F238E27FC236}">
                  <a16:creationId xmlns:a16="http://schemas.microsoft.com/office/drawing/2014/main" id="{22E89256-1406-FD40-90EB-0D93E67A59A6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769" y="805610"/>
              <a:ext cx="0" cy="1239713"/>
            </a:xfrm>
            <a:prstGeom prst="line">
              <a:avLst/>
            </a:prstGeom>
            <a:ln w="12700" cap="rnd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ttore 1 4">
              <a:extLst>
                <a:ext uri="{FF2B5EF4-FFF2-40B4-BE49-F238E27FC236}">
                  <a16:creationId xmlns:a16="http://schemas.microsoft.com/office/drawing/2014/main" id="{F879BE46-73C2-7747-82C0-D13574481898}"/>
                </a:ext>
              </a:extLst>
            </p:cNvPr>
            <p:cNvCxnSpPr>
              <a:cxnSpLocks/>
            </p:cNvCxnSpPr>
            <p:nvPr/>
          </p:nvCxnSpPr>
          <p:spPr>
            <a:xfrm>
              <a:off x="7563917" y="817871"/>
              <a:ext cx="0" cy="1239713"/>
            </a:xfrm>
            <a:prstGeom prst="line">
              <a:avLst/>
            </a:prstGeom>
            <a:ln w="19050" cap="rnd">
              <a:solidFill>
                <a:srgbClr val="4F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4165578A-A489-DB48-BFD9-2B7412A7A919}"/>
                </a:ext>
              </a:extLst>
            </p:cNvPr>
            <p:cNvSpPr/>
            <p:nvPr/>
          </p:nvSpPr>
          <p:spPr>
            <a:xfrm>
              <a:off x="7563891" y="1618266"/>
              <a:ext cx="515569" cy="142926"/>
            </a:xfrm>
            <a:prstGeom prst="rect">
              <a:avLst/>
            </a:prstGeom>
            <a:solidFill>
              <a:srgbClr val="4F000B"/>
            </a:solidFill>
            <a:ln>
              <a:solidFill>
                <a:srgbClr val="4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C57D2236-42C7-7946-AA01-75B39427E8F1}"/>
                </a:ext>
              </a:extLst>
            </p:cNvPr>
            <p:cNvSpPr/>
            <p:nvPr/>
          </p:nvSpPr>
          <p:spPr>
            <a:xfrm>
              <a:off x="7563891" y="1861364"/>
              <a:ext cx="363912" cy="142926"/>
            </a:xfrm>
            <a:prstGeom prst="rect">
              <a:avLst/>
            </a:prstGeom>
            <a:solidFill>
              <a:srgbClr val="4F000B"/>
            </a:solidFill>
            <a:ln>
              <a:solidFill>
                <a:srgbClr val="4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7BF3884F-2C73-1047-A3C2-E66AC8405172}"/>
                </a:ext>
              </a:extLst>
            </p:cNvPr>
            <p:cNvSpPr/>
            <p:nvPr/>
          </p:nvSpPr>
          <p:spPr>
            <a:xfrm>
              <a:off x="7568381" y="1387696"/>
              <a:ext cx="1746788" cy="142926"/>
            </a:xfrm>
            <a:prstGeom prst="rect">
              <a:avLst/>
            </a:prstGeom>
            <a:solidFill>
              <a:srgbClr val="4F000B"/>
            </a:solidFill>
            <a:ln>
              <a:solidFill>
                <a:srgbClr val="4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2ADC1014-A263-4043-9A64-BC4D41F00499}"/>
                </a:ext>
              </a:extLst>
            </p:cNvPr>
            <p:cNvSpPr/>
            <p:nvPr/>
          </p:nvSpPr>
          <p:spPr>
            <a:xfrm>
              <a:off x="7568380" y="1144041"/>
              <a:ext cx="2201929" cy="142926"/>
            </a:xfrm>
            <a:prstGeom prst="rect">
              <a:avLst/>
            </a:prstGeom>
            <a:solidFill>
              <a:srgbClr val="4F000B"/>
            </a:solidFill>
            <a:ln>
              <a:solidFill>
                <a:srgbClr val="4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4847DB82-3152-2445-94C4-5F45722A73DD}"/>
                </a:ext>
              </a:extLst>
            </p:cNvPr>
            <p:cNvSpPr/>
            <p:nvPr/>
          </p:nvSpPr>
          <p:spPr>
            <a:xfrm>
              <a:off x="7568380" y="916036"/>
              <a:ext cx="4335382" cy="142926"/>
            </a:xfrm>
            <a:prstGeom prst="rect">
              <a:avLst/>
            </a:prstGeom>
            <a:solidFill>
              <a:srgbClr val="4F000B"/>
            </a:solidFill>
            <a:ln>
              <a:solidFill>
                <a:srgbClr val="4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A86664BA-A8EC-974A-B381-20C1585A4B21}"/>
                </a:ext>
              </a:extLst>
            </p:cNvPr>
            <p:cNvSpPr txBox="1"/>
            <p:nvPr/>
          </p:nvSpPr>
          <p:spPr>
            <a:xfrm>
              <a:off x="10441453" y="607207"/>
              <a:ext cx="16530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err="1">
                  <a:solidFill>
                    <a:srgbClr val="4F000B"/>
                  </a:solidFill>
                  <a:latin typeface="Montserrat" panose="02000505000000020004" pitchFamily="2" charset="77"/>
                </a:rPr>
                <a:t>Warps</a:t>
              </a:r>
              <a:r>
                <a:rPr lang="it-IT" sz="1000">
                  <a:solidFill>
                    <a:srgbClr val="4F000B"/>
                  </a:solidFill>
                  <a:latin typeface="Montserrat" panose="02000505000000020004" pitchFamily="2" charset="77"/>
                </a:rPr>
                <a:t> per </a:t>
              </a:r>
              <a:r>
                <a:rPr lang="it-IT" sz="1000" err="1">
                  <a:solidFill>
                    <a:srgbClr val="4F000B"/>
                  </a:solidFill>
                  <a:latin typeface="Montserrat" panose="02000505000000020004" pitchFamily="2" charset="77"/>
                </a:rPr>
                <a:t>scheduler</a:t>
              </a:r>
              <a:endParaRPr lang="it-IT" sz="1000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D5F8E91D-1667-9C4F-8075-6FFC9E1C1C2B}"/>
              </a:ext>
            </a:extLst>
          </p:cNvPr>
          <p:cNvSpPr txBox="1"/>
          <p:nvPr/>
        </p:nvSpPr>
        <p:spPr>
          <a:xfrm>
            <a:off x="6330294" y="3413110"/>
            <a:ext cx="1616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rgbClr val="4F000B"/>
                </a:solidFill>
                <a:latin typeface="Montserrat" panose="02000505000000020004" pitchFamily="2" charset="77"/>
              </a:rPr>
              <a:t>GPU Maximum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B81448C1-EDBB-A549-87BF-388D511E4CC0}"/>
              </a:ext>
            </a:extLst>
          </p:cNvPr>
          <p:cNvSpPr txBox="1"/>
          <p:nvPr/>
        </p:nvSpPr>
        <p:spPr>
          <a:xfrm>
            <a:off x="6348531" y="3640077"/>
            <a:ext cx="138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rgbClr val="4F000B"/>
                </a:solidFill>
                <a:latin typeface="Montserrat" panose="02000505000000020004" pitchFamily="2" charset="77"/>
              </a:rPr>
              <a:t>Theoretical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58D69A58-57FD-5244-B418-DB5CE5595C81}"/>
              </a:ext>
            </a:extLst>
          </p:cNvPr>
          <p:cNvSpPr txBox="1"/>
          <p:nvPr/>
        </p:nvSpPr>
        <p:spPr>
          <a:xfrm>
            <a:off x="6348526" y="3873213"/>
            <a:ext cx="1382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rgbClr val="4F000B"/>
                </a:solidFill>
                <a:latin typeface="Montserrat" panose="02000505000000020004" pitchFamily="2" charset="77"/>
              </a:rPr>
              <a:t>Active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962675A-0486-CC4D-9D8A-1DA166783F87}"/>
              </a:ext>
            </a:extLst>
          </p:cNvPr>
          <p:cNvSpPr txBox="1"/>
          <p:nvPr/>
        </p:nvSpPr>
        <p:spPr>
          <a:xfrm>
            <a:off x="6340543" y="4112296"/>
            <a:ext cx="138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rgbClr val="4F000B"/>
                </a:solidFill>
                <a:latin typeface="Montserrat" panose="02000505000000020004" pitchFamily="2" charset="77"/>
              </a:rPr>
              <a:t>Eligible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0744AF22-7E0E-EE43-B907-4A9711630513}"/>
              </a:ext>
            </a:extLst>
          </p:cNvPr>
          <p:cNvSpPr txBox="1"/>
          <p:nvPr/>
        </p:nvSpPr>
        <p:spPr>
          <a:xfrm>
            <a:off x="6340543" y="4365234"/>
            <a:ext cx="1382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rgbClr val="4F000B"/>
                </a:solidFill>
                <a:latin typeface="Montserrat" panose="02000505000000020004" pitchFamily="2" charset="77"/>
              </a:rPr>
              <a:t>Issued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B0B2FE68-A45D-204C-B966-6DF81C90FC9A}"/>
              </a:ext>
            </a:extLst>
          </p:cNvPr>
          <p:cNvGrpSpPr/>
          <p:nvPr/>
        </p:nvGrpSpPr>
        <p:grpSpPr>
          <a:xfrm>
            <a:off x="7340472" y="3147345"/>
            <a:ext cx="4648999" cy="1703316"/>
            <a:chOff x="7445489" y="607207"/>
            <a:chExt cx="4648999" cy="1703316"/>
          </a:xfrm>
        </p:grpSpPr>
        <p:cxnSp>
          <p:nvCxnSpPr>
            <p:cNvPr id="73" name="Connettore 1 72">
              <a:extLst>
                <a:ext uri="{FF2B5EF4-FFF2-40B4-BE49-F238E27FC236}">
                  <a16:creationId xmlns:a16="http://schemas.microsoft.com/office/drawing/2014/main" id="{8B2D6A0F-44C6-2D47-BA59-75139623999B}"/>
                </a:ext>
              </a:extLst>
            </p:cNvPr>
            <p:cNvCxnSpPr>
              <a:cxnSpLocks/>
            </p:cNvCxnSpPr>
            <p:nvPr/>
          </p:nvCxnSpPr>
          <p:spPr>
            <a:xfrm>
              <a:off x="7563917" y="2057584"/>
              <a:ext cx="4412854" cy="0"/>
            </a:xfrm>
            <a:prstGeom prst="line">
              <a:avLst/>
            </a:prstGeom>
            <a:ln w="19050" cap="rnd">
              <a:solidFill>
                <a:srgbClr val="4F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7FEB8313-0EB0-5F4B-A749-7C89D46B3C0A}"/>
                </a:ext>
              </a:extLst>
            </p:cNvPr>
            <p:cNvSpPr txBox="1"/>
            <p:nvPr/>
          </p:nvSpPr>
          <p:spPr>
            <a:xfrm>
              <a:off x="7445489" y="2045323"/>
              <a:ext cx="23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rgbClr val="4F000B"/>
                  </a:solidFill>
                  <a:latin typeface="Montserrat" panose="02000505000000020004" pitchFamily="2" charset="77"/>
                </a:rPr>
                <a:t>0</a:t>
              </a:r>
            </a:p>
          </p:txBody>
        </p:sp>
        <p:sp>
          <p:nvSpPr>
            <p:cNvPr id="75" name="CasellaDiTesto 74">
              <a:extLst>
                <a:ext uri="{FF2B5EF4-FFF2-40B4-BE49-F238E27FC236}">
                  <a16:creationId xmlns:a16="http://schemas.microsoft.com/office/drawing/2014/main" id="{D65AA07D-138E-1847-AEB9-A411829D4B61}"/>
                </a:ext>
              </a:extLst>
            </p:cNvPr>
            <p:cNvSpPr txBox="1"/>
            <p:nvPr/>
          </p:nvSpPr>
          <p:spPr>
            <a:xfrm>
              <a:off x="9631601" y="2061075"/>
              <a:ext cx="23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rgbClr val="4F000B"/>
                  </a:solidFill>
                  <a:latin typeface="Montserrat" panose="02000505000000020004" pitchFamily="2" charset="77"/>
                </a:rPr>
                <a:t>4</a:t>
              </a:r>
            </a:p>
          </p:txBody>
        </p: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6D841E92-3569-F547-A625-B74AA0C31325}"/>
                </a:ext>
              </a:extLst>
            </p:cNvPr>
            <p:cNvSpPr txBox="1"/>
            <p:nvPr/>
          </p:nvSpPr>
          <p:spPr>
            <a:xfrm>
              <a:off x="11765217" y="2064302"/>
              <a:ext cx="23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rgbClr val="4F000B"/>
                  </a:solidFill>
                  <a:latin typeface="Montserrat" panose="02000505000000020004" pitchFamily="2" charset="77"/>
                </a:rPr>
                <a:t>8</a:t>
              </a:r>
            </a:p>
          </p:txBody>
        </p: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E42F2EBA-5FAD-C14F-AFC0-601BCCE2195E}"/>
                </a:ext>
              </a:extLst>
            </p:cNvPr>
            <p:cNvCxnSpPr>
              <a:cxnSpLocks/>
            </p:cNvCxnSpPr>
            <p:nvPr/>
          </p:nvCxnSpPr>
          <p:spPr>
            <a:xfrm>
              <a:off x="9770344" y="809492"/>
              <a:ext cx="0" cy="1239713"/>
            </a:xfrm>
            <a:prstGeom prst="line">
              <a:avLst/>
            </a:prstGeom>
            <a:ln w="12700" cap="rnd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>
              <a:extLst>
                <a:ext uri="{FF2B5EF4-FFF2-40B4-BE49-F238E27FC236}">
                  <a16:creationId xmlns:a16="http://schemas.microsoft.com/office/drawing/2014/main" id="{3D147A32-79AC-F346-BDDE-245B409147FE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769" y="805610"/>
              <a:ext cx="0" cy="1239713"/>
            </a:xfrm>
            <a:prstGeom prst="line">
              <a:avLst/>
            </a:prstGeom>
            <a:ln w="12700" cap="rnd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>
              <a:extLst>
                <a:ext uri="{FF2B5EF4-FFF2-40B4-BE49-F238E27FC236}">
                  <a16:creationId xmlns:a16="http://schemas.microsoft.com/office/drawing/2014/main" id="{AF5DEEF5-9242-E14C-83BF-17FEB89267EB}"/>
                </a:ext>
              </a:extLst>
            </p:cNvPr>
            <p:cNvCxnSpPr>
              <a:cxnSpLocks/>
            </p:cNvCxnSpPr>
            <p:nvPr/>
          </p:nvCxnSpPr>
          <p:spPr>
            <a:xfrm>
              <a:off x="7563917" y="817871"/>
              <a:ext cx="0" cy="1239713"/>
            </a:xfrm>
            <a:prstGeom prst="line">
              <a:avLst/>
            </a:prstGeom>
            <a:ln w="19050" cap="rnd">
              <a:solidFill>
                <a:srgbClr val="4F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65C73D6A-5C18-954A-9E37-4005D3FF0AB3}"/>
                </a:ext>
              </a:extLst>
            </p:cNvPr>
            <p:cNvSpPr/>
            <p:nvPr/>
          </p:nvSpPr>
          <p:spPr>
            <a:xfrm>
              <a:off x="7563891" y="1618266"/>
              <a:ext cx="770721" cy="142926"/>
            </a:xfrm>
            <a:prstGeom prst="rect">
              <a:avLst/>
            </a:prstGeom>
            <a:solidFill>
              <a:srgbClr val="4F000B"/>
            </a:solidFill>
            <a:ln>
              <a:solidFill>
                <a:srgbClr val="4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1" name="Rettangolo 80">
              <a:extLst>
                <a:ext uri="{FF2B5EF4-FFF2-40B4-BE49-F238E27FC236}">
                  <a16:creationId xmlns:a16="http://schemas.microsoft.com/office/drawing/2014/main" id="{6BDDB5F3-3F11-7D43-B132-35FBD654D1DA}"/>
                </a:ext>
              </a:extLst>
            </p:cNvPr>
            <p:cNvSpPr/>
            <p:nvPr/>
          </p:nvSpPr>
          <p:spPr>
            <a:xfrm>
              <a:off x="7563891" y="1861364"/>
              <a:ext cx="363912" cy="142926"/>
            </a:xfrm>
            <a:prstGeom prst="rect">
              <a:avLst/>
            </a:prstGeom>
            <a:solidFill>
              <a:srgbClr val="4F000B"/>
            </a:solidFill>
            <a:ln>
              <a:solidFill>
                <a:srgbClr val="4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Rettangolo 81">
              <a:extLst>
                <a:ext uri="{FF2B5EF4-FFF2-40B4-BE49-F238E27FC236}">
                  <a16:creationId xmlns:a16="http://schemas.microsoft.com/office/drawing/2014/main" id="{817A2CFC-08ED-9E42-8ADA-AFB659524EB3}"/>
                </a:ext>
              </a:extLst>
            </p:cNvPr>
            <p:cNvSpPr/>
            <p:nvPr/>
          </p:nvSpPr>
          <p:spPr>
            <a:xfrm>
              <a:off x="7568380" y="1387696"/>
              <a:ext cx="2859145" cy="142926"/>
            </a:xfrm>
            <a:prstGeom prst="rect">
              <a:avLst/>
            </a:prstGeom>
            <a:solidFill>
              <a:srgbClr val="4F000B"/>
            </a:solidFill>
            <a:ln>
              <a:solidFill>
                <a:srgbClr val="4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3" name="Rettangolo 82">
              <a:extLst>
                <a:ext uri="{FF2B5EF4-FFF2-40B4-BE49-F238E27FC236}">
                  <a16:creationId xmlns:a16="http://schemas.microsoft.com/office/drawing/2014/main" id="{72185BC4-EBCE-F540-8F0A-4CAED3B6E263}"/>
                </a:ext>
              </a:extLst>
            </p:cNvPr>
            <p:cNvSpPr/>
            <p:nvPr/>
          </p:nvSpPr>
          <p:spPr>
            <a:xfrm>
              <a:off x="7568379" y="1144041"/>
              <a:ext cx="4335379" cy="142926"/>
            </a:xfrm>
            <a:prstGeom prst="rect">
              <a:avLst/>
            </a:prstGeom>
            <a:solidFill>
              <a:srgbClr val="4F000B"/>
            </a:solidFill>
            <a:ln>
              <a:solidFill>
                <a:srgbClr val="4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Rettangolo 83">
              <a:extLst>
                <a:ext uri="{FF2B5EF4-FFF2-40B4-BE49-F238E27FC236}">
                  <a16:creationId xmlns:a16="http://schemas.microsoft.com/office/drawing/2014/main" id="{42650B9A-FC86-7A44-A9F3-E150EF30C140}"/>
                </a:ext>
              </a:extLst>
            </p:cNvPr>
            <p:cNvSpPr/>
            <p:nvPr/>
          </p:nvSpPr>
          <p:spPr>
            <a:xfrm>
              <a:off x="7568380" y="916036"/>
              <a:ext cx="4335382" cy="142926"/>
            </a:xfrm>
            <a:prstGeom prst="rect">
              <a:avLst/>
            </a:prstGeom>
            <a:solidFill>
              <a:srgbClr val="4F000B"/>
            </a:solidFill>
            <a:ln>
              <a:solidFill>
                <a:srgbClr val="4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2BB61FED-395F-7046-A56B-F2A60FE8E66E}"/>
                </a:ext>
              </a:extLst>
            </p:cNvPr>
            <p:cNvSpPr txBox="1"/>
            <p:nvPr/>
          </p:nvSpPr>
          <p:spPr>
            <a:xfrm>
              <a:off x="10441453" y="607207"/>
              <a:ext cx="16530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err="1">
                  <a:solidFill>
                    <a:srgbClr val="4F000B"/>
                  </a:solidFill>
                  <a:latin typeface="Montserrat" panose="02000505000000020004" pitchFamily="2" charset="77"/>
                </a:rPr>
                <a:t>Warps</a:t>
              </a:r>
              <a:r>
                <a:rPr lang="it-IT" sz="1000">
                  <a:solidFill>
                    <a:srgbClr val="4F000B"/>
                  </a:solidFill>
                  <a:latin typeface="Montserrat" panose="02000505000000020004" pitchFamily="2" charset="77"/>
                </a:rPr>
                <a:t> per </a:t>
              </a:r>
              <a:r>
                <a:rPr lang="it-IT" sz="1000" err="1">
                  <a:solidFill>
                    <a:srgbClr val="4F000B"/>
                  </a:solidFill>
                  <a:latin typeface="Montserrat" panose="02000505000000020004" pitchFamily="2" charset="77"/>
                </a:rPr>
                <a:t>scheduler</a:t>
              </a:r>
              <a:endParaRPr lang="it-IT" sz="1000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8480D83-348F-E5E1-0CEF-683B902CD92D}"/>
              </a:ext>
            </a:extLst>
          </p:cNvPr>
          <p:cNvSpPr txBox="1"/>
          <p:nvPr/>
        </p:nvSpPr>
        <p:spPr>
          <a:xfrm>
            <a:off x="-151521" y="209201"/>
            <a:ext cx="4275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Montserrat" panose="02000505000000020004" pitchFamily="2" charset="77"/>
              </a:rPr>
              <a:t>OPTIMIZATIONS</a:t>
            </a:r>
            <a:endParaRPr lang="it-IT" sz="3600" b="1" dirty="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9330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CCC3ABC5-2AF2-AE42-8115-5EB0BD266AF7}"/>
              </a:ext>
            </a:extLst>
          </p:cNvPr>
          <p:cNvSpPr>
            <a:spLocks/>
          </p:cNvSpPr>
          <p:nvPr/>
        </p:nvSpPr>
        <p:spPr>
          <a:xfrm>
            <a:off x="0" y="0"/>
            <a:ext cx="5176368" cy="685800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2E0A9F4-B5A0-5C33-F488-57A883865B50}"/>
              </a:ext>
            </a:extLst>
          </p:cNvPr>
          <p:cNvGrpSpPr/>
          <p:nvPr/>
        </p:nvGrpSpPr>
        <p:grpSpPr>
          <a:xfrm>
            <a:off x="1062031" y="795782"/>
            <a:ext cx="3052303" cy="1026293"/>
            <a:chOff x="1240366" y="670765"/>
            <a:chExt cx="3052303" cy="1026293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0FBBFD3-E9F7-0EDB-4E0D-CB3F96AD4FCB}"/>
                </a:ext>
              </a:extLst>
            </p:cNvPr>
            <p:cNvSpPr txBox="1"/>
            <p:nvPr/>
          </p:nvSpPr>
          <p:spPr>
            <a:xfrm>
              <a:off x="1240366" y="670765"/>
              <a:ext cx="30523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600" b="1">
                  <a:solidFill>
                    <a:schemeClr val="bg1"/>
                  </a:solidFill>
                  <a:latin typeface="Montserrat" panose="02000505000000020004" pitchFamily="2" charset="77"/>
                </a:rPr>
                <a:t>INTEGER</a:t>
              </a: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C998DE22-8E11-1ED7-3F2B-427C8C19E182}"/>
                </a:ext>
              </a:extLst>
            </p:cNvPr>
            <p:cNvSpPr txBox="1"/>
            <p:nvPr/>
          </p:nvSpPr>
          <p:spPr>
            <a:xfrm>
              <a:off x="1240366" y="1235393"/>
              <a:ext cx="3052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>
                  <a:solidFill>
                    <a:schemeClr val="bg1"/>
                  </a:solidFill>
                  <a:latin typeface="Montserrat" panose="02000505000000020004" pitchFamily="2" charset="77"/>
                </a:rPr>
                <a:t>FACTORIZATION</a:t>
              </a:r>
              <a:endParaRPr lang="it-IT" sz="4400" b="1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5C08A4-B805-1AE6-7606-F3799B4113E2}"/>
              </a:ext>
            </a:extLst>
          </p:cNvPr>
          <p:cNvSpPr txBox="1"/>
          <p:nvPr/>
        </p:nvSpPr>
        <p:spPr>
          <a:xfrm>
            <a:off x="-208602" y="4176026"/>
            <a:ext cx="5593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  <a:latin typeface="Montserrat" panose="02000505000000020004" pitchFamily="2" charset="77"/>
              </a:rPr>
              <a:t>MATHEMATICAL</a:t>
            </a:r>
            <a:r>
              <a:rPr lang="it-IT" sz="1600">
                <a:solidFill>
                  <a:schemeClr val="bg1"/>
                </a:solidFill>
                <a:latin typeface="Montserrat" panose="02000505000000020004" pitchFamily="2" charset="77"/>
              </a:rPr>
              <a:t> FORMULATION </a:t>
            </a:r>
            <a:endParaRPr lang="it-IT" sz="20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5BD684-142A-63D6-9022-5D01755A4826}"/>
              </a:ext>
            </a:extLst>
          </p:cNvPr>
          <p:cNvSpPr txBox="1"/>
          <p:nvPr/>
        </p:nvSpPr>
        <p:spPr>
          <a:xfrm>
            <a:off x="-463477" y="3084582"/>
            <a:ext cx="6095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«</a:t>
            </a:r>
            <a:r>
              <a:rPr lang="it-IT" sz="2000" err="1">
                <a:solidFill>
                  <a:schemeClr val="bg1"/>
                </a:solidFill>
                <a:latin typeface="Montserrat" panose="02000505000000020004" pitchFamily="2" charset="77"/>
              </a:rPr>
              <a:t>Every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 positive </a:t>
            </a:r>
            <a:r>
              <a:rPr lang="en-GB" sz="2000">
                <a:solidFill>
                  <a:srgbClr val="FF9B54"/>
                </a:solidFill>
                <a:latin typeface="Montserrat" panose="02000505000000020004" pitchFamily="2" charset="77"/>
              </a:rPr>
              <a:t>integer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 can be </a:t>
            </a:r>
            <a:r>
              <a:rPr lang="en-GB" sz="2000">
                <a:solidFill>
                  <a:schemeClr val="bg1"/>
                </a:solidFill>
                <a:latin typeface="Montserrat" panose="02000505000000020004" pitchFamily="2" charset="77"/>
              </a:rPr>
              <a:t>written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r>
              <a:rPr lang="en-GB" sz="2000">
                <a:solidFill>
                  <a:srgbClr val="FF9B54"/>
                </a:solidFill>
                <a:latin typeface="Montserrat" panose="02000505000000020004" pitchFamily="2" charset="77"/>
              </a:rPr>
              <a:t>uniquely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r>
              <a:rPr lang="it-IT" sz="2000" err="1">
                <a:solidFill>
                  <a:schemeClr val="bg1"/>
                </a:solidFill>
                <a:latin typeface="Montserrat" panose="02000505000000020004" pitchFamily="2" charset="77"/>
              </a:rPr>
              <a:t>as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 a product of </a:t>
            </a:r>
            <a:r>
              <a:rPr lang="it-IT" sz="2000" err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»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12E8B90D-1EC6-7FB9-0CB9-5E29374ED7B3}"/>
              </a:ext>
            </a:extLst>
          </p:cNvPr>
          <p:cNvGrpSpPr/>
          <p:nvPr/>
        </p:nvGrpSpPr>
        <p:grpSpPr>
          <a:xfrm>
            <a:off x="6095999" y="208561"/>
            <a:ext cx="6103320" cy="710810"/>
            <a:chOff x="6095999" y="503838"/>
            <a:chExt cx="6103320" cy="71081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B1CE16EE-080A-3240-9978-D853A4F411FD}"/>
                </a:ext>
              </a:extLst>
            </p:cNvPr>
            <p:cNvSpPr txBox="1"/>
            <p:nvPr/>
          </p:nvSpPr>
          <p:spPr>
            <a:xfrm>
              <a:off x="6095999" y="503838"/>
              <a:ext cx="6095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>
                  <a:solidFill>
                    <a:srgbClr val="4F000B"/>
                  </a:solidFill>
                  <a:latin typeface="Montserrat" panose="02000505000000020004" pitchFamily="2" charset="77"/>
                </a:rPr>
                <a:t>TRIAL DIVISION</a:t>
              </a:r>
              <a:endParaRPr lang="it-IT" sz="3200" b="1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28867E97-ABBF-B222-08B9-BBF4022790C9}"/>
                </a:ext>
              </a:extLst>
            </p:cNvPr>
            <p:cNvSpPr txBox="1"/>
            <p:nvPr/>
          </p:nvSpPr>
          <p:spPr>
            <a:xfrm>
              <a:off x="6103320" y="891483"/>
              <a:ext cx="60959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500">
                  <a:solidFill>
                    <a:srgbClr val="4F000B"/>
                  </a:solidFill>
                  <a:latin typeface="Montserrat" panose="02000505000000020004" pitchFamily="2" charset="77"/>
                </a:rPr>
                <a:t>[SEQUENTIAL]</a:t>
              </a:r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460EAB9-F4F4-5467-AB7C-BDC01E21603B}"/>
              </a:ext>
            </a:extLst>
          </p:cNvPr>
          <p:cNvSpPr txBox="1"/>
          <p:nvPr/>
        </p:nvSpPr>
        <p:spPr>
          <a:xfrm>
            <a:off x="6831707" y="2987107"/>
            <a:ext cx="295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while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mod </a:t>
            </a:r>
            <a:r>
              <a:rPr lang="it-IT" b="1" i="1">
                <a:solidFill>
                  <a:srgbClr val="4F000B"/>
                </a:solidFill>
                <a:latin typeface="Courier" pitchFamily="2" charset="0"/>
                <a:ea typeface="Brush Script MT" panose="03060802040406070304" pitchFamily="66" charset="-122"/>
                <a:cs typeface="Cavolini" panose="020B0604020202020204" pitchFamily="34" charset="0"/>
              </a:rPr>
              <a:t>i</a:t>
            </a:r>
            <a:r>
              <a:rPr lang="it-IT" sz="2400" i="1">
                <a:solidFill>
                  <a:srgbClr val="4F000B"/>
                </a:solidFill>
                <a:latin typeface="Montserrat" panose="02000505000000020004" pitchFamily="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== 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F6CAF46-A4FE-772F-060B-2D35C8B4C19E}"/>
              </a:ext>
            </a:extLst>
          </p:cNvPr>
          <p:cNvSpPr txBox="1"/>
          <p:nvPr/>
        </p:nvSpPr>
        <p:spPr>
          <a:xfrm>
            <a:off x="7329829" y="3500155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N = N / </a:t>
            </a:r>
            <a:r>
              <a:rPr kumimoji="0" lang="it-IT" b="1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Courier" pitchFamily="2" charset="0"/>
                <a:ea typeface="Brush Script MT" panose="03060802040406070304" pitchFamily="66" charset="-122"/>
                <a:cs typeface="Amasis MT Pro" panose="020F0502020204030204" pitchFamily="34" charset="0"/>
              </a:rPr>
              <a:t>i</a:t>
            </a:r>
            <a:endParaRPr lang="it-IT" b="1">
              <a:solidFill>
                <a:srgbClr val="4F000B"/>
              </a:solidFill>
              <a:latin typeface="Courier" pitchFamily="2" charset="0"/>
              <a:cs typeface="Amasis MT Pro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284AA33-DC24-F174-6333-481AC70F33E8}"/>
              </a:ext>
            </a:extLst>
          </p:cNvPr>
          <p:cNvSpPr txBox="1"/>
          <p:nvPr/>
        </p:nvSpPr>
        <p:spPr>
          <a:xfrm>
            <a:off x="7329700" y="3887657"/>
            <a:ext cx="295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Add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</a:t>
            </a:r>
            <a:r>
              <a:rPr kumimoji="0" lang="it-IT" b="1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Courier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  <a:r>
              <a:rPr kumimoji="0" lang="it-IT" sz="2400" b="0" i="1" u="none" strike="noStrike" kern="1200" cap="none" spc="0" normalizeH="0" baseline="0" noProof="0">
                <a:ln>
                  <a:noFill/>
                </a:ln>
                <a:solidFill>
                  <a:srgbClr val="4F000B"/>
                </a:solidFill>
                <a:effectLst/>
                <a:uLnTx/>
                <a:uFillTx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to </a:t>
            </a:r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5B7C28B-EFCC-77E1-0BDF-338D0CC64F78}"/>
              </a:ext>
            </a:extLst>
          </p:cNvPr>
          <p:cNvSpPr txBox="1"/>
          <p:nvPr/>
        </p:nvSpPr>
        <p:spPr>
          <a:xfrm>
            <a:off x="6337613" y="1294285"/>
            <a:ext cx="3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N 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D4AE94E-F5DA-D4C9-4674-3312CE35C7F8}"/>
              </a:ext>
            </a:extLst>
          </p:cNvPr>
          <p:cNvSpPr txBox="1"/>
          <p:nvPr/>
        </p:nvSpPr>
        <p:spPr>
          <a:xfrm>
            <a:off x="6337613" y="1044391"/>
            <a:ext cx="109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solidFill>
                  <a:srgbClr val="4F000B"/>
                </a:solidFill>
                <a:latin typeface="Montserrat" panose="02000505000000020004" pitchFamily="2" charset="77"/>
              </a:rPr>
              <a:t>INPUT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2A9A4CE4-4094-49CF-AD8A-AACCDD97B63F}"/>
              </a:ext>
            </a:extLst>
          </p:cNvPr>
          <p:cNvCxnSpPr/>
          <p:nvPr/>
        </p:nvCxnSpPr>
        <p:spPr>
          <a:xfrm>
            <a:off x="6655252" y="2987107"/>
            <a:ext cx="0" cy="1700141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CF2635C3-6777-55DD-D0D1-911009E1668D}"/>
              </a:ext>
            </a:extLst>
          </p:cNvPr>
          <p:cNvCxnSpPr>
            <a:cxnSpLocks/>
          </p:cNvCxnSpPr>
          <p:nvPr/>
        </p:nvCxnSpPr>
        <p:spPr>
          <a:xfrm>
            <a:off x="7123032" y="3440567"/>
            <a:ext cx="0" cy="993422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A6F8B1F-021E-5FBF-FBE3-BFF81AD4548E}"/>
              </a:ext>
            </a:extLst>
          </p:cNvPr>
          <p:cNvSpPr txBox="1"/>
          <p:nvPr/>
        </p:nvSpPr>
        <p:spPr>
          <a:xfrm>
            <a:off x="6360322" y="4790820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if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≠ 1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1BB0504-42D4-27B7-81C0-A0CE742F70D7}"/>
              </a:ext>
            </a:extLst>
          </p:cNvPr>
          <p:cNvSpPr txBox="1"/>
          <p:nvPr/>
        </p:nvSpPr>
        <p:spPr>
          <a:xfrm>
            <a:off x="6885347" y="5272496"/>
            <a:ext cx="29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Add</a:t>
            </a:r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 N to </a:t>
            </a:r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endParaRPr lang="it-IT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DABB313-355A-A4E0-6BC3-B36F8CF2AA75}"/>
              </a:ext>
            </a:extLst>
          </p:cNvPr>
          <p:cNvCxnSpPr>
            <a:cxnSpLocks/>
          </p:cNvCxnSpPr>
          <p:nvPr/>
        </p:nvCxnSpPr>
        <p:spPr>
          <a:xfrm>
            <a:off x="6655252" y="5232318"/>
            <a:ext cx="0" cy="443419"/>
          </a:xfrm>
          <a:prstGeom prst="line">
            <a:avLst/>
          </a:prstGeom>
          <a:ln w="190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8F0FAFE-639C-4D4D-BA92-B3B1C9F1471B}"/>
              </a:ext>
            </a:extLst>
          </p:cNvPr>
          <p:cNvSpPr txBox="1"/>
          <p:nvPr/>
        </p:nvSpPr>
        <p:spPr>
          <a:xfrm>
            <a:off x="8565455" y="2304592"/>
            <a:ext cx="453970" cy="322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. . .</a:t>
            </a:r>
          </a:p>
        </p:txBody>
      </p: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727EDBEE-09B5-EE40-9ABA-D69608F174F8}"/>
              </a:ext>
            </a:extLst>
          </p:cNvPr>
          <p:cNvCxnSpPr>
            <a:cxnSpLocks/>
          </p:cNvCxnSpPr>
          <p:nvPr/>
        </p:nvCxnSpPr>
        <p:spPr>
          <a:xfrm flipV="1">
            <a:off x="6482424" y="2516877"/>
            <a:ext cx="1907064" cy="5418"/>
          </a:xfrm>
          <a:prstGeom prst="line">
            <a:avLst/>
          </a:prstGeom>
          <a:ln w="444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57725ED-DD95-D746-ADEC-6912FBB627DE}"/>
              </a:ext>
            </a:extLst>
          </p:cNvPr>
          <p:cNvSpPr txBox="1"/>
          <p:nvPr/>
        </p:nvSpPr>
        <p:spPr>
          <a:xfrm>
            <a:off x="6337613" y="2504685"/>
            <a:ext cx="320922" cy="368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9BB206D9-033B-BF47-8825-674C18FE9A23}"/>
                  </a:ext>
                </a:extLst>
              </p:cNvPr>
              <p:cNvSpPr txBox="1"/>
              <p:nvPr/>
            </p:nvSpPr>
            <p:spPr>
              <a:xfrm>
                <a:off x="10725531" y="2446354"/>
                <a:ext cx="648062" cy="441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sz="2000" i="1" smtClean="0">
                              <a:solidFill>
                                <a:srgbClr val="4F000B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2000" b="0" i="1" smtClean="0">
                              <a:solidFill>
                                <a:srgbClr val="4F000B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lang="it-IT" sz="200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9BB206D9-033B-BF47-8825-674C18FE9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531" y="2446354"/>
                <a:ext cx="648062" cy="441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618458EC-DF12-1648-AD6B-C39C1512859C}"/>
              </a:ext>
            </a:extLst>
          </p:cNvPr>
          <p:cNvSpPr txBox="1"/>
          <p:nvPr/>
        </p:nvSpPr>
        <p:spPr>
          <a:xfrm>
            <a:off x="10941832" y="2548195"/>
            <a:ext cx="331557" cy="368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N</a:t>
            </a:r>
            <a:endParaRPr lang="it-IT"/>
          </a:p>
        </p:txBody>
      </p:sp>
      <p:cxnSp>
        <p:nvCxnSpPr>
          <p:cNvPr id="47" name="Connettore 1 46">
            <a:extLst>
              <a:ext uri="{FF2B5EF4-FFF2-40B4-BE49-F238E27FC236}">
                <a16:creationId xmlns:a16="http://schemas.microsoft.com/office/drawing/2014/main" id="{1DC51EEB-8BE5-C940-A46C-F138F212D30A}"/>
              </a:ext>
            </a:extLst>
          </p:cNvPr>
          <p:cNvCxnSpPr>
            <a:cxnSpLocks/>
          </p:cNvCxnSpPr>
          <p:nvPr/>
        </p:nvCxnSpPr>
        <p:spPr>
          <a:xfrm>
            <a:off x="9166217" y="2516877"/>
            <a:ext cx="2087558" cy="0"/>
          </a:xfrm>
          <a:prstGeom prst="line">
            <a:avLst/>
          </a:prstGeom>
          <a:ln w="44450" cap="rnd">
            <a:solidFill>
              <a:srgbClr val="4F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7DF7D322-0906-CA40-A76F-4F96831B018F}"/>
              </a:ext>
            </a:extLst>
          </p:cNvPr>
          <p:cNvCxnSpPr>
            <a:cxnSpLocks/>
          </p:cNvCxnSpPr>
          <p:nvPr/>
        </p:nvCxnSpPr>
        <p:spPr>
          <a:xfrm>
            <a:off x="6484351" y="2089501"/>
            <a:ext cx="0" cy="317758"/>
          </a:xfrm>
          <a:prstGeom prst="straightConnector1">
            <a:avLst/>
          </a:prstGeom>
          <a:ln w="28575" cap="rnd">
            <a:solidFill>
              <a:srgbClr val="4F000B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4E2153B6-49DD-AD4C-8BDE-73697EAB7306}"/>
              </a:ext>
            </a:extLst>
          </p:cNvPr>
          <p:cNvSpPr txBox="1"/>
          <p:nvPr/>
        </p:nvSpPr>
        <p:spPr>
          <a:xfrm>
            <a:off x="6294133" y="1796847"/>
            <a:ext cx="376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i="1">
                <a:solidFill>
                  <a:srgbClr val="4F000B"/>
                </a:solidFill>
                <a:latin typeface="Courier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A9658C4-8238-F421-7E54-02B85DBAD6D8}"/>
              </a:ext>
            </a:extLst>
          </p:cNvPr>
          <p:cNvSpPr txBox="1"/>
          <p:nvPr/>
        </p:nvSpPr>
        <p:spPr>
          <a:xfrm>
            <a:off x="6337613" y="5945776"/>
            <a:ext cx="109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solidFill>
                  <a:srgbClr val="4F000B"/>
                </a:solidFill>
                <a:latin typeface="Montserrat" panose="02000505000000020004" pitchFamily="2" charset="77"/>
              </a:rPr>
              <a:t>OUTPUT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A5687F0-2954-37EF-15EC-68871FEC4506}"/>
              </a:ext>
            </a:extLst>
          </p:cNvPr>
          <p:cNvSpPr txBox="1"/>
          <p:nvPr/>
        </p:nvSpPr>
        <p:spPr>
          <a:xfrm>
            <a:off x="6751955" y="1296051"/>
            <a:ext cx="3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Number to be Factorized</a:t>
            </a:r>
            <a:endParaRPr lang="it-IT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F20CACE-42C9-FFBA-16E5-4DB5FDB933EC}"/>
              </a:ext>
            </a:extLst>
          </p:cNvPr>
          <p:cNvSpPr txBox="1"/>
          <p:nvPr/>
        </p:nvSpPr>
        <p:spPr>
          <a:xfrm>
            <a:off x="6337612" y="6195670"/>
            <a:ext cx="537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r>
              <a:rPr lang="it-IT" b="1">
                <a:solidFill>
                  <a:srgbClr val="4F000B"/>
                </a:solidFill>
                <a:latin typeface="Montserrat" panose="02000505000000020004" pitchFamily="2" charset="77"/>
              </a:rPr>
              <a:t> : 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447D42E-2CA8-F9F2-E26E-742B33457F7B}"/>
              </a:ext>
            </a:extLst>
          </p:cNvPr>
          <p:cNvSpPr txBox="1"/>
          <p:nvPr/>
        </p:nvSpPr>
        <p:spPr>
          <a:xfrm>
            <a:off x="7381445" y="6186145"/>
            <a:ext cx="28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4F000B"/>
                </a:solidFill>
                <a:latin typeface="Montserrat" panose="02000505000000020004" pitchFamily="2" charset="77"/>
              </a:rPr>
              <a:t>Product of primes</a:t>
            </a:r>
            <a:endParaRPr lang="it-IT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cxnSp>
        <p:nvCxnSpPr>
          <p:cNvPr id="6" name="Connettore 1 37">
            <a:extLst>
              <a:ext uri="{FF2B5EF4-FFF2-40B4-BE49-F238E27FC236}">
                <a16:creationId xmlns:a16="http://schemas.microsoft.com/office/drawing/2014/main" id="{4481C707-B0EB-9995-6246-D6C74CEC539E}"/>
              </a:ext>
            </a:extLst>
          </p:cNvPr>
          <p:cNvCxnSpPr>
            <a:cxnSpLocks/>
          </p:cNvCxnSpPr>
          <p:nvPr/>
        </p:nvCxnSpPr>
        <p:spPr>
          <a:xfrm>
            <a:off x="180975" y="2939482"/>
            <a:ext cx="480076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37">
            <a:extLst>
              <a:ext uri="{FF2B5EF4-FFF2-40B4-BE49-F238E27FC236}">
                <a16:creationId xmlns:a16="http://schemas.microsoft.com/office/drawing/2014/main" id="{9FF68E23-56ED-B31D-0401-8AAC28F2FF72}"/>
              </a:ext>
            </a:extLst>
          </p:cNvPr>
          <p:cNvCxnSpPr>
            <a:cxnSpLocks/>
          </p:cNvCxnSpPr>
          <p:nvPr/>
        </p:nvCxnSpPr>
        <p:spPr>
          <a:xfrm>
            <a:off x="187799" y="3909722"/>
            <a:ext cx="480076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62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456BE4-3459-DB42-B22F-FF69214D5239}"/>
              </a:ext>
            </a:extLst>
          </p:cNvPr>
          <p:cNvSpPr txBox="1"/>
          <p:nvPr/>
        </p:nvSpPr>
        <p:spPr>
          <a:xfrm>
            <a:off x="-151521" y="209201"/>
            <a:ext cx="45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  <a:latin typeface="Montserrat" panose="02000505000000020004" pitchFamily="2" charset="77"/>
              </a:rPr>
              <a:t>EXECUTION TIME</a:t>
            </a:r>
            <a:endParaRPr lang="it-IT" sz="36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5A2667-3F69-DA4B-8D7E-995B0DB2C218}"/>
              </a:ext>
            </a:extLst>
          </p:cNvPr>
          <p:cNvSpPr txBox="1"/>
          <p:nvPr/>
        </p:nvSpPr>
        <p:spPr>
          <a:xfrm>
            <a:off x="220195" y="643749"/>
            <a:ext cx="4789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Montserrat" panose="02000505000000020004" pitchFamily="2" charset="77"/>
              </a:rPr>
              <a:t>OPTIMIZED</a:t>
            </a:r>
            <a:r>
              <a:rPr lang="it-IT" sz="1600" dirty="0">
                <a:solidFill>
                  <a:schemeClr val="bg1"/>
                </a:solidFill>
                <a:latin typeface="Montserrat" panose="02000505000000020004" pitchFamily="2" charset="77"/>
              </a:rPr>
              <a:t> VERSION ON GPU </a:t>
            </a:r>
            <a:endParaRPr lang="it-IT" dirty="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3379C32-B399-B045-AD77-A17E0570FA79}"/>
              </a:ext>
            </a:extLst>
          </p:cNvPr>
          <p:cNvSpPr txBox="1"/>
          <p:nvPr/>
        </p:nvSpPr>
        <p:spPr>
          <a:xfrm>
            <a:off x="8964" y="2975219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Mean Execution Time [ms]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97BAD21-4472-474B-8C4B-D01A2F6C1509}"/>
              </a:ext>
            </a:extLst>
          </p:cNvPr>
          <p:cNvSpPr/>
          <p:nvPr/>
        </p:nvSpPr>
        <p:spPr>
          <a:xfrm>
            <a:off x="1742661" y="4631635"/>
            <a:ext cx="424069" cy="334987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75E8584-D01F-638C-05A6-CDA8990B9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7" b="4258"/>
          <a:stretch/>
        </p:blipFill>
        <p:spPr>
          <a:xfrm>
            <a:off x="1797943" y="1140998"/>
            <a:ext cx="10014541" cy="511054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4AD7D110-30FB-B24A-A664-B89EB99F9032}"/>
              </a:ext>
            </a:extLst>
          </p:cNvPr>
          <p:cNvSpPr/>
          <p:nvPr/>
        </p:nvSpPr>
        <p:spPr>
          <a:xfrm>
            <a:off x="1683064" y="3720087"/>
            <a:ext cx="360405" cy="339316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BC2721-0EB1-E2D6-5E6F-4F201119A866}"/>
              </a:ext>
            </a:extLst>
          </p:cNvPr>
          <p:cNvSpPr txBox="1"/>
          <p:nvPr/>
        </p:nvSpPr>
        <p:spPr>
          <a:xfrm>
            <a:off x="1156727" y="3658004"/>
            <a:ext cx="151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>
                <a:solidFill>
                  <a:srgbClr val="FF9B54"/>
                </a:solidFill>
                <a:latin typeface="Montserrat" panose="02000505000000020004" pitchFamily="2" charset="77"/>
              </a:rPr>
              <a:t>211</a:t>
            </a:r>
            <a:endParaRPr lang="it-IT" sz="1500" b="1">
              <a:solidFill>
                <a:srgbClr val="FF9B54"/>
              </a:solidFill>
              <a:latin typeface="Montserrat" panose="02000505000000020004" pitchFamily="2" charset="77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6C8D1CB-C9E1-4861-2E35-2B0B558A7DB6}"/>
              </a:ext>
            </a:extLst>
          </p:cNvPr>
          <p:cNvSpPr txBox="1"/>
          <p:nvPr/>
        </p:nvSpPr>
        <p:spPr>
          <a:xfrm>
            <a:off x="5867400" y="6240419"/>
            <a:ext cx="24864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#CUDA </a:t>
            </a:r>
            <a:r>
              <a:rPr lang="it-IT" sz="1500" err="1">
                <a:solidFill>
                  <a:schemeClr val="bg1"/>
                </a:solidFill>
                <a:latin typeface="Montserrat" panose="02000505000000020004" pitchFamily="2" charset="77"/>
              </a:rPr>
              <a:t>Blocks</a:t>
            </a:r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</a:p>
          <a:p>
            <a:pPr algn="ctr"/>
            <a:r>
              <a:rPr lang="it-IT" sz="1200">
                <a:solidFill>
                  <a:schemeClr val="bg1"/>
                </a:solidFill>
                <a:latin typeface="Montserrat" panose="02000505000000020004" pitchFamily="2" charset="77"/>
              </a:rPr>
              <a:t>(64 </a:t>
            </a:r>
            <a:r>
              <a:rPr lang="it-IT" sz="1200" err="1">
                <a:solidFill>
                  <a:schemeClr val="bg1"/>
                </a:solidFill>
                <a:latin typeface="Montserrat" panose="02000505000000020004" pitchFamily="2" charset="77"/>
              </a:rPr>
              <a:t>Threads</a:t>
            </a:r>
            <a:r>
              <a:rPr lang="it-IT" sz="1200">
                <a:solidFill>
                  <a:schemeClr val="bg1"/>
                </a:solidFill>
                <a:latin typeface="Montserrat" panose="02000505000000020004" pitchFamily="2" charset="77"/>
              </a:rPr>
              <a:t> x Block)</a:t>
            </a:r>
            <a:endParaRPr lang="it-IT" sz="14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3D34FB0-380D-6414-B575-2E84B2ADFF57}"/>
              </a:ext>
            </a:extLst>
          </p:cNvPr>
          <p:cNvSpPr txBox="1"/>
          <p:nvPr/>
        </p:nvSpPr>
        <p:spPr>
          <a:xfrm>
            <a:off x="7700233" y="5018096"/>
            <a:ext cx="3441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Mean </a:t>
            </a:r>
            <a:r>
              <a:rPr lang="it-IT" sz="1500" b="1">
                <a:solidFill>
                  <a:schemeClr val="bg1"/>
                </a:solidFill>
                <a:latin typeface="Montserrat" panose="02000505000000020004" pitchFamily="2" charset="77"/>
              </a:rPr>
              <a:t>GPU</a:t>
            </a:r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r>
              <a:rPr lang="it-IT" sz="1500" err="1">
                <a:solidFill>
                  <a:schemeClr val="bg1"/>
                </a:solidFill>
                <a:latin typeface="Montserrat" panose="02000505000000020004" pitchFamily="2" charset="77"/>
              </a:rPr>
              <a:t>Execution</a:t>
            </a:r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 Time: 26ms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76ECE84-CBCB-68EB-DD18-FCFAC470E41F}"/>
              </a:ext>
            </a:extLst>
          </p:cNvPr>
          <p:cNvSpPr txBox="1"/>
          <p:nvPr/>
        </p:nvSpPr>
        <p:spPr>
          <a:xfrm>
            <a:off x="7888094" y="480210"/>
            <a:ext cx="391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chemeClr val="bg1"/>
                </a:solidFill>
                <a:latin typeface="Montserrat" panose="02000505000000020004" pitchFamily="2" charset="77"/>
              </a:rPr>
              <a:t>18 DIGITS  </a:t>
            </a:r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975734686214396237</a:t>
            </a:r>
            <a:endParaRPr lang="it-IT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309025B-EBB9-B11D-0206-D37FB8947DCB}"/>
              </a:ext>
            </a:extLst>
          </p:cNvPr>
          <p:cNvSpPr txBox="1"/>
          <p:nvPr/>
        </p:nvSpPr>
        <p:spPr>
          <a:xfrm>
            <a:off x="8609080" y="204204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FFFFFF"/>
                </a:solidFill>
                <a:latin typeface="Montserrat" panose="02000505000000020004" pitchFamily="2" charset="77"/>
              </a:rPr>
              <a:t>#ITERATIONS : </a:t>
            </a:r>
            <a:r>
              <a:rPr lang="it-IT" sz="1500" b="1">
                <a:solidFill>
                  <a:srgbClr val="FFFFFF"/>
                </a:solidFill>
                <a:latin typeface="Montserrat" panose="02000505000000020004" pitchFamily="2" charset="77"/>
              </a:rPr>
              <a:t>30</a:t>
            </a:r>
            <a:endParaRPr lang="it-IT" sz="150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47C81F19-E760-717D-86B3-85D6906E9AED}"/>
              </a:ext>
            </a:extLst>
          </p:cNvPr>
          <p:cNvSpPr/>
          <p:nvPr/>
        </p:nvSpPr>
        <p:spPr>
          <a:xfrm>
            <a:off x="7126511" y="5713827"/>
            <a:ext cx="99789" cy="9978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449EF788-94E7-FF6C-D9BF-D20D2791E862}"/>
              </a:ext>
            </a:extLst>
          </p:cNvPr>
          <p:cNvCxnSpPr>
            <a:cxnSpLocks/>
          </p:cNvCxnSpPr>
          <p:nvPr/>
        </p:nvCxnSpPr>
        <p:spPr>
          <a:xfrm flipV="1">
            <a:off x="7176405" y="5266646"/>
            <a:ext cx="643620" cy="49707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971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456BE4-3459-DB42-B22F-FF69214D5239}"/>
              </a:ext>
            </a:extLst>
          </p:cNvPr>
          <p:cNvSpPr txBox="1"/>
          <p:nvPr/>
        </p:nvSpPr>
        <p:spPr>
          <a:xfrm>
            <a:off x="-151521" y="209201"/>
            <a:ext cx="45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  <a:latin typeface="Montserrat" panose="02000505000000020004" pitchFamily="2" charset="77"/>
              </a:rPr>
              <a:t>EXECUTION TIME</a:t>
            </a:r>
            <a:endParaRPr lang="it-IT" sz="36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5A2667-3F69-DA4B-8D7E-995B0DB2C218}"/>
              </a:ext>
            </a:extLst>
          </p:cNvPr>
          <p:cNvSpPr txBox="1"/>
          <p:nvPr/>
        </p:nvSpPr>
        <p:spPr>
          <a:xfrm>
            <a:off x="220195" y="643749"/>
            <a:ext cx="4789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Montserrat" panose="02000505000000020004" pitchFamily="2" charset="77"/>
              </a:rPr>
              <a:t>OPTIMIZED</a:t>
            </a:r>
            <a:r>
              <a:rPr lang="it-IT" sz="1600" dirty="0">
                <a:solidFill>
                  <a:schemeClr val="bg1"/>
                </a:solidFill>
                <a:latin typeface="Montserrat" panose="02000505000000020004" pitchFamily="2" charset="77"/>
              </a:rPr>
              <a:t> VERSION ON GPU </a:t>
            </a:r>
            <a:endParaRPr lang="it-IT" dirty="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3379C32-B399-B045-AD77-A17E0570FA79}"/>
              </a:ext>
            </a:extLst>
          </p:cNvPr>
          <p:cNvSpPr txBox="1"/>
          <p:nvPr/>
        </p:nvSpPr>
        <p:spPr>
          <a:xfrm>
            <a:off x="0" y="3373707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Mean Execution Time [ms]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97BAD21-4472-474B-8C4B-D01A2F6C1509}"/>
              </a:ext>
            </a:extLst>
          </p:cNvPr>
          <p:cNvSpPr/>
          <p:nvPr/>
        </p:nvSpPr>
        <p:spPr>
          <a:xfrm>
            <a:off x="1742661" y="4631635"/>
            <a:ext cx="424069" cy="334987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04A0E5A-1FA4-D34C-91B1-9813AC76B05D}"/>
              </a:ext>
            </a:extLst>
          </p:cNvPr>
          <p:cNvSpPr/>
          <p:nvPr/>
        </p:nvSpPr>
        <p:spPr>
          <a:xfrm>
            <a:off x="1905000" y="1033066"/>
            <a:ext cx="316706" cy="26161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84F384-5298-8F8A-7EFF-F3594F1FF49D}"/>
              </a:ext>
            </a:extLst>
          </p:cNvPr>
          <p:cNvSpPr txBox="1"/>
          <p:nvPr/>
        </p:nvSpPr>
        <p:spPr>
          <a:xfrm>
            <a:off x="7914989" y="498140"/>
            <a:ext cx="391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chemeClr val="bg1"/>
                </a:solidFill>
                <a:latin typeface="Montserrat" panose="02000505000000020004" pitchFamily="2" charset="77"/>
              </a:rPr>
              <a:t>20 DIGITS  </a:t>
            </a:r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17975734686214396237</a:t>
            </a:r>
            <a:endParaRPr lang="it-IT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4D7B4B-824A-9289-11BA-79F7F0CA8293}"/>
              </a:ext>
            </a:extLst>
          </p:cNvPr>
          <p:cNvSpPr txBox="1"/>
          <p:nvPr/>
        </p:nvSpPr>
        <p:spPr>
          <a:xfrm>
            <a:off x="8635975" y="222134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FFFFFF"/>
                </a:solidFill>
                <a:latin typeface="Montserrat" panose="02000505000000020004" pitchFamily="2" charset="77"/>
              </a:rPr>
              <a:t>#ITERATIONS : </a:t>
            </a:r>
            <a:r>
              <a:rPr lang="it-IT" sz="1500" b="1">
                <a:solidFill>
                  <a:srgbClr val="FFFFFF"/>
                </a:solidFill>
                <a:latin typeface="Montserrat" panose="02000505000000020004" pitchFamily="2" charset="77"/>
              </a:rPr>
              <a:t>30</a:t>
            </a:r>
            <a:endParaRPr lang="it-IT" sz="150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0F5B5EB-66EA-7E60-A9D5-EEE81AAFB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" r="-1" b="3979"/>
          <a:stretch/>
        </p:blipFill>
        <p:spPr>
          <a:xfrm>
            <a:off x="1810389" y="1068926"/>
            <a:ext cx="10063140" cy="5138179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89C3E43-F31F-9735-8406-DFED1EB4CECB}"/>
              </a:ext>
            </a:extLst>
          </p:cNvPr>
          <p:cNvSpPr txBox="1"/>
          <p:nvPr/>
        </p:nvSpPr>
        <p:spPr>
          <a:xfrm>
            <a:off x="5759823" y="6266833"/>
            <a:ext cx="24864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#CUDA </a:t>
            </a:r>
            <a:r>
              <a:rPr lang="it-IT" sz="1500" err="1">
                <a:solidFill>
                  <a:schemeClr val="bg1"/>
                </a:solidFill>
                <a:latin typeface="Montserrat" panose="02000505000000020004" pitchFamily="2" charset="77"/>
              </a:rPr>
              <a:t>Blocks</a:t>
            </a:r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</a:p>
          <a:p>
            <a:pPr algn="ctr"/>
            <a:r>
              <a:rPr lang="it-IT" sz="1200">
                <a:solidFill>
                  <a:schemeClr val="bg1"/>
                </a:solidFill>
                <a:latin typeface="Montserrat" panose="02000505000000020004" pitchFamily="2" charset="77"/>
              </a:rPr>
              <a:t>(64 </a:t>
            </a:r>
            <a:r>
              <a:rPr lang="it-IT" sz="1200" err="1">
                <a:solidFill>
                  <a:schemeClr val="bg1"/>
                </a:solidFill>
                <a:latin typeface="Montserrat" panose="02000505000000020004" pitchFamily="2" charset="77"/>
              </a:rPr>
              <a:t>Threads</a:t>
            </a:r>
            <a:r>
              <a:rPr lang="it-IT" sz="1200">
                <a:solidFill>
                  <a:schemeClr val="bg1"/>
                </a:solidFill>
                <a:latin typeface="Montserrat" panose="02000505000000020004" pitchFamily="2" charset="77"/>
              </a:rPr>
              <a:t> x Block)</a:t>
            </a:r>
            <a:endParaRPr lang="it-IT" sz="14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5DFBA01-6D1D-EC41-81F4-E946C0D1CFA0}"/>
              </a:ext>
            </a:extLst>
          </p:cNvPr>
          <p:cNvSpPr/>
          <p:nvPr/>
        </p:nvSpPr>
        <p:spPr>
          <a:xfrm>
            <a:off x="1627189" y="1088588"/>
            <a:ext cx="461012" cy="195458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BC2721-0EB1-E2D6-5E6F-4F201119A866}"/>
              </a:ext>
            </a:extLst>
          </p:cNvPr>
          <p:cNvSpPr txBox="1"/>
          <p:nvPr/>
        </p:nvSpPr>
        <p:spPr>
          <a:xfrm>
            <a:off x="1197457" y="1250970"/>
            <a:ext cx="151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b="1">
                <a:solidFill>
                  <a:srgbClr val="FF9B54"/>
                </a:solidFill>
                <a:latin typeface="Montserrat" panose="02000505000000020004" pitchFamily="2" charset="77"/>
              </a:rPr>
              <a:t>861</a:t>
            </a:r>
            <a:endParaRPr lang="it-IT" sz="1500" b="1">
              <a:solidFill>
                <a:srgbClr val="FF9B54"/>
              </a:solidFill>
              <a:latin typeface="Montserrat" panose="02000505000000020004" pitchFamily="2" charset="77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EC50EFA6-7BA0-BB0B-D2AC-3668E306AA23}"/>
              </a:ext>
            </a:extLst>
          </p:cNvPr>
          <p:cNvCxnSpPr>
            <a:cxnSpLocks/>
          </p:cNvCxnSpPr>
          <p:nvPr/>
        </p:nvCxnSpPr>
        <p:spPr>
          <a:xfrm>
            <a:off x="8388163" y="802941"/>
            <a:ext cx="816162" cy="0"/>
          </a:xfrm>
          <a:prstGeom prst="line">
            <a:avLst/>
          </a:prstGeom>
          <a:ln w="19050">
            <a:solidFill>
              <a:srgbClr val="FF9B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804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456BE4-3459-DB42-B22F-FF69214D5239}"/>
              </a:ext>
            </a:extLst>
          </p:cNvPr>
          <p:cNvSpPr txBox="1"/>
          <p:nvPr/>
        </p:nvSpPr>
        <p:spPr>
          <a:xfrm>
            <a:off x="-151521" y="209201"/>
            <a:ext cx="3109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  <a:latin typeface="Montserrat" panose="02000505000000020004" pitchFamily="2" charset="77"/>
              </a:rPr>
              <a:t>SPEED-UP</a:t>
            </a:r>
            <a:endParaRPr lang="it-IT" sz="36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5A2667-3F69-DA4B-8D7E-995B0DB2C218}"/>
              </a:ext>
            </a:extLst>
          </p:cNvPr>
          <p:cNvSpPr txBox="1"/>
          <p:nvPr/>
        </p:nvSpPr>
        <p:spPr>
          <a:xfrm>
            <a:off x="220195" y="643749"/>
            <a:ext cx="4789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Montserrat" panose="02000505000000020004" pitchFamily="2" charset="77"/>
              </a:rPr>
              <a:t>OPTIMIZED</a:t>
            </a:r>
            <a:r>
              <a:rPr lang="it-IT" sz="1600" dirty="0">
                <a:solidFill>
                  <a:schemeClr val="bg1"/>
                </a:solidFill>
                <a:latin typeface="Montserrat" panose="02000505000000020004" pitchFamily="2" charset="77"/>
              </a:rPr>
              <a:t> VERSION ON GPU </a:t>
            </a:r>
            <a:endParaRPr lang="it-IT" dirty="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3379C32-B399-B045-AD77-A17E0570FA79}"/>
              </a:ext>
            </a:extLst>
          </p:cNvPr>
          <p:cNvSpPr txBox="1"/>
          <p:nvPr/>
        </p:nvSpPr>
        <p:spPr>
          <a:xfrm>
            <a:off x="0" y="3337847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Cumulative Speed-Up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97BAD21-4472-474B-8C4B-D01A2F6C1509}"/>
              </a:ext>
            </a:extLst>
          </p:cNvPr>
          <p:cNvSpPr/>
          <p:nvPr/>
        </p:nvSpPr>
        <p:spPr>
          <a:xfrm>
            <a:off x="1742661" y="4631635"/>
            <a:ext cx="424069" cy="334987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89C3E43-F31F-9735-8406-DFED1EB4CECB}"/>
              </a:ext>
            </a:extLst>
          </p:cNvPr>
          <p:cNvSpPr txBox="1"/>
          <p:nvPr/>
        </p:nvSpPr>
        <p:spPr>
          <a:xfrm>
            <a:off x="5759823" y="6273722"/>
            <a:ext cx="24864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#CUDA </a:t>
            </a:r>
            <a:r>
              <a:rPr lang="it-IT" sz="1500" err="1">
                <a:solidFill>
                  <a:schemeClr val="bg1"/>
                </a:solidFill>
                <a:latin typeface="Montserrat" panose="02000505000000020004" pitchFamily="2" charset="77"/>
              </a:rPr>
              <a:t>Blocks</a:t>
            </a:r>
            <a:r>
              <a:rPr lang="it-IT" sz="15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</a:p>
          <a:p>
            <a:pPr algn="ctr"/>
            <a:r>
              <a:rPr lang="it-IT" sz="1200">
                <a:solidFill>
                  <a:schemeClr val="bg1"/>
                </a:solidFill>
                <a:latin typeface="Montserrat" panose="02000505000000020004" pitchFamily="2" charset="77"/>
              </a:rPr>
              <a:t>(64 </a:t>
            </a:r>
            <a:r>
              <a:rPr lang="it-IT" sz="1200" err="1">
                <a:solidFill>
                  <a:schemeClr val="bg1"/>
                </a:solidFill>
                <a:latin typeface="Montserrat" panose="02000505000000020004" pitchFamily="2" charset="77"/>
              </a:rPr>
              <a:t>Threads</a:t>
            </a:r>
            <a:r>
              <a:rPr lang="it-IT" sz="1200">
                <a:solidFill>
                  <a:schemeClr val="bg1"/>
                </a:solidFill>
                <a:latin typeface="Montserrat" panose="02000505000000020004" pitchFamily="2" charset="77"/>
              </a:rPr>
              <a:t> x Block)</a:t>
            </a:r>
            <a:endParaRPr lang="it-IT" sz="14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17E1ECA-FB8F-5C7D-C789-544F782B1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7" r="-1" b="4277"/>
          <a:stretch/>
        </p:blipFill>
        <p:spPr>
          <a:xfrm>
            <a:off x="1742661" y="1093000"/>
            <a:ext cx="10134899" cy="513800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C7F1697-A3B3-E744-A12D-3F7849A592BB}"/>
              </a:ext>
            </a:extLst>
          </p:cNvPr>
          <p:cNvSpPr txBox="1"/>
          <p:nvPr/>
        </p:nvSpPr>
        <p:spPr>
          <a:xfrm>
            <a:off x="131585" y="6445740"/>
            <a:ext cx="54085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solidFill>
                  <a:schemeClr val="bg1"/>
                </a:solidFill>
                <a:latin typeface="Montserrat" panose="02000505000000020004" pitchFamily="2" charset="77"/>
              </a:rPr>
              <a:t>(CI </a:t>
            </a:r>
            <a:r>
              <a:rPr lang="it-IT" sz="1300" dirty="0" err="1">
                <a:solidFill>
                  <a:schemeClr val="bg1"/>
                </a:solidFill>
                <a:latin typeface="Montserrat" panose="02000505000000020004" pitchFamily="2" charset="77"/>
              </a:rPr>
              <a:t>omitted</a:t>
            </a:r>
            <a:r>
              <a:rPr lang="it-IT" sz="1300" dirty="0">
                <a:solidFill>
                  <a:schemeClr val="bg1"/>
                </a:solidFill>
                <a:latin typeface="Montserrat" panose="02000505000000020004" pitchFamily="2" charset="77"/>
              </a:rPr>
              <a:t> due to non-</a:t>
            </a:r>
            <a:r>
              <a:rPr lang="it-IT" sz="1300" dirty="0" err="1">
                <a:solidFill>
                  <a:schemeClr val="bg1"/>
                </a:solidFill>
                <a:latin typeface="Montserrat" panose="02000505000000020004" pitchFamily="2" charset="77"/>
              </a:rPr>
              <a:t>normal</a:t>
            </a:r>
            <a:r>
              <a:rPr lang="it-IT" sz="1300" dirty="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r>
              <a:rPr lang="it-IT" sz="1300" dirty="0" err="1">
                <a:solidFill>
                  <a:schemeClr val="bg1"/>
                </a:solidFill>
                <a:latin typeface="Montserrat" panose="02000505000000020004" pitchFamily="2" charset="77"/>
              </a:rPr>
              <a:t>distribution</a:t>
            </a:r>
            <a:r>
              <a:rPr lang="it-IT" sz="1300" dirty="0">
                <a:solidFill>
                  <a:schemeClr val="bg1"/>
                </a:solidFill>
                <a:latin typeface="Montserrat" panose="02000505000000020004" pitchFamily="2" charset="77"/>
              </a:rPr>
              <a:t>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1EFAD05-BAB1-B220-83ED-5769DBF5007B}"/>
              </a:ext>
            </a:extLst>
          </p:cNvPr>
          <p:cNvSpPr txBox="1"/>
          <p:nvPr/>
        </p:nvSpPr>
        <p:spPr>
          <a:xfrm>
            <a:off x="7914989" y="498140"/>
            <a:ext cx="391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>
                <a:solidFill>
                  <a:schemeClr val="bg1"/>
                </a:solidFill>
                <a:latin typeface="Montserrat" panose="02000505000000020004" pitchFamily="2" charset="77"/>
              </a:rPr>
              <a:t>20 DIGITS  </a:t>
            </a:r>
            <a:r>
              <a:rPr lang="it-IT" sz="1600" b="1">
                <a:solidFill>
                  <a:schemeClr val="bg1"/>
                </a:solidFill>
                <a:latin typeface="Montserrat" panose="02000505000000020004" pitchFamily="2" charset="77"/>
              </a:rPr>
              <a:t>17975734686214396237</a:t>
            </a:r>
            <a:endParaRPr lang="it-IT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C13BDA2-4CC0-3A31-A4C4-3ECBA6907FF1}"/>
              </a:ext>
            </a:extLst>
          </p:cNvPr>
          <p:cNvSpPr txBox="1"/>
          <p:nvPr/>
        </p:nvSpPr>
        <p:spPr>
          <a:xfrm>
            <a:off x="8635975" y="222134"/>
            <a:ext cx="4565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FFFFFF"/>
                </a:solidFill>
                <a:latin typeface="Montserrat" panose="02000505000000020004" pitchFamily="2" charset="77"/>
              </a:rPr>
              <a:t>#ITERATIONS : </a:t>
            </a:r>
            <a:r>
              <a:rPr lang="it-IT" sz="1500" b="1">
                <a:solidFill>
                  <a:srgbClr val="FFFFFF"/>
                </a:solidFill>
                <a:latin typeface="Montserrat" panose="02000505000000020004" pitchFamily="2" charset="77"/>
              </a:rPr>
              <a:t>30</a:t>
            </a:r>
            <a:endParaRPr lang="it-IT" sz="1500">
              <a:solidFill>
                <a:srgbClr val="FFFFFF"/>
              </a:solidFill>
              <a:latin typeface="Montserrat" panose="02000505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67360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456BE4-3459-DB42-B22F-FF69214D5239}"/>
              </a:ext>
            </a:extLst>
          </p:cNvPr>
          <p:cNvSpPr txBox="1"/>
          <p:nvPr/>
        </p:nvSpPr>
        <p:spPr>
          <a:xfrm>
            <a:off x="-420147" y="220923"/>
            <a:ext cx="45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  <a:latin typeface="Montserrat" panose="02000505000000020004" pitchFamily="2" charset="77"/>
              </a:rPr>
              <a:t>CONCLUSIONS</a:t>
            </a:r>
            <a:endParaRPr lang="it-IT" sz="36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97331BEF-BA16-3382-3B7B-0DA0656C7D09}"/>
              </a:ext>
            </a:extLst>
          </p:cNvPr>
          <p:cNvGrpSpPr/>
          <p:nvPr/>
        </p:nvGrpSpPr>
        <p:grpSpPr>
          <a:xfrm>
            <a:off x="2346481" y="4723714"/>
            <a:ext cx="5395385" cy="1612652"/>
            <a:chOff x="2229940" y="1496982"/>
            <a:chExt cx="5395385" cy="1612652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5D341ED8-9610-634B-AADD-DCE25442A15B}"/>
                </a:ext>
              </a:extLst>
            </p:cNvPr>
            <p:cNvSpPr txBox="1"/>
            <p:nvPr/>
          </p:nvSpPr>
          <p:spPr>
            <a:xfrm>
              <a:off x="2229940" y="1914712"/>
              <a:ext cx="21755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500">
                  <a:solidFill>
                    <a:schemeClr val="bg1"/>
                  </a:solidFill>
                  <a:latin typeface="Montserrat" pitchFamily="2" charset="77"/>
                </a:rPr>
                <a:t>LIMITATION</a:t>
              </a:r>
              <a:endParaRPr lang="it-IT" sz="2500">
                <a:solidFill>
                  <a:schemeClr val="bg1"/>
                </a:solidFill>
              </a:endParaRPr>
            </a:p>
          </p:txBody>
        </p: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79798BF7-6745-4245-BED0-A070BC8A7575}"/>
                </a:ext>
              </a:extLst>
            </p:cNvPr>
            <p:cNvGrpSpPr/>
            <p:nvPr/>
          </p:nvGrpSpPr>
          <p:grpSpPr>
            <a:xfrm>
              <a:off x="4533830" y="1496982"/>
              <a:ext cx="3091495" cy="1612652"/>
              <a:chOff x="8432234" y="1788109"/>
              <a:chExt cx="3091495" cy="1612652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C82F8860-B739-EF4F-A090-21D069324EAB}"/>
                  </a:ext>
                </a:extLst>
              </p:cNvPr>
              <p:cNvGrpSpPr/>
              <p:nvPr/>
            </p:nvGrpSpPr>
            <p:grpSpPr>
              <a:xfrm>
                <a:off x="8432234" y="1788109"/>
                <a:ext cx="3091495" cy="939688"/>
                <a:chOff x="5666208" y="3866228"/>
                <a:chExt cx="3091495" cy="939688"/>
              </a:xfrm>
            </p:grpSpPr>
            <p:sp>
              <p:nvSpPr>
                <p:cNvPr id="3" name="Rettangolo con angoli arrotondati 2">
                  <a:extLst>
                    <a:ext uri="{FF2B5EF4-FFF2-40B4-BE49-F238E27FC236}">
                      <a16:creationId xmlns:a16="http://schemas.microsoft.com/office/drawing/2014/main" id="{BBCF3C5A-95CE-A842-A6CF-24955311243C}"/>
                    </a:ext>
                  </a:extLst>
                </p:cNvPr>
                <p:cNvSpPr/>
                <p:nvPr/>
              </p:nvSpPr>
              <p:spPr>
                <a:xfrm>
                  <a:off x="5709684" y="4221125"/>
                  <a:ext cx="3048019" cy="584791"/>
                </a:xfrm>
                <a:prstGeom prst="round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B2D16E21-932B-B943-A532-DC889B2410B8}"/>
                    </a:ext>
                  </a:extLst>
                </p:cNvPr>
                <p:cNvSpPr txBox="1"/>
                <p:nvPr/>
              </p:nvSpPr>
              <p:spPr>
                <a:xfrm>
                  <a:off x="5753159" y="4328854"/>
                  <a:ext cx="29610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t-IT" sz="1800" b="1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17975734686214396237</a:t>
                  </a:r>
                  <a:endParaRPr lang="it-IT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60EF981E-9A6A-6F42-BC0C-ECAF7152ADF7}"/>
                    </a:ext>
                  </a:extLst>
                </p:cNvPr>
                <p:cNvSpPr txBox="1"/>
                <p:nvPr/>
              </p:nvSpPr>
              <p:spPr>
                <a:xfrm>
                  <a:off x="5666208" y="3866228"/>
                  <a:ext cx="30480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b="1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64-bit </a:t>
                  </a:r>
                  <a:r>
                    <a:rPr lang="it-IT" sz="1600">
                      <a:solidFill>
                        <a:schemeClr val="bg1"/>
                      </a:solidFill>
                      <a:latin typeface="Montserrat" panose="02000505000000020004" pitchFamily="2" charset="77"/>
                    </a:rPr>
                    <a:t>REGISTER</a:t>
                  </a:r>
                  <a:endParaRPr lang="it-IT">
                    <a:solidFill>
                      <a:schemeClr val="bg1"/>
                    </a:solidFill>
                    <a:latin typeface="Montserrat" panose="02000505000000020004" pitchFamily="2" charset="77"/>
                  </a:endParaRPr>
                </a:p>
              </p:txBody>
            </p:sp>
          </p:grpSp>
          <p:sp>
            <p:nvSpPr>
              <p:cNvPr id="12" name="Parentesi graffa aperta 11">
                <a:extLst>
                  <a:ext uri="{FF2B5EF4-FFF2-40B4-BE49-F238E27FC236}">
                    <a16:creationId xmlns:a16="http://schemas.microsoft.com/office/drawing/2014/main" id="{0CF9BAF1-BA34-EA4B-8E77-5535906374A7}"/>
                  </a:ext>
                </a:extLst>
              </p:cNvPr>
              <p:cNvSpPr/>
              <p:nvPr/>
            </p:nvSpPr>
            <p:spPr>
              <a:xfrm rot="16200000">
                <a:off x="9905944" y="1406322"/>
                <a:ext cx="188581" cy="3046988"/>
              </a:xfrm>
              <a:prstGeom prst="leftBrace">
                <a:avLst>
                  <a:gd name="adj1" fmla="val 37515"/>
                  <a:gd name="adj2" fmla="val 50000"/>
                </a:avLst>
              </a:prstGeom>
              <a:ln w="28575" cap="rnd">
                <a:solidFill>
                  <a:srgbClr val="FF9B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CE6A0D9-951E-E146-8402-0E52DE2254AC}"/>
                  </a:ext>
                </a:extLst>
              </p:cNvPr>
              <p:cNvSpPr txBox="1"/>
              <p:nvPr/>
            </p:nvSpPr>
            <p:spPr>
              <a:xfrm>
                <a:off x="8863461" y="3062207"/>
                <a:ext cx="2272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20 </a:t>
                </a:r>
                <a:r>
                  <a:rPr lang="it-IT" sz="16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DIGITS</a:t>
                </a:r>
                <a:endParaRPr lang="it-IT">
                  <a:solidFill>
                    <a:srgbClr val="FF9B54"/>
                  </a:solidFill>
                  <a:latin typeface="Montserrat" panose="02000505000000020004" pitchFamily="2" charset="77"/>
                </a:endParaRPr>
              </a:p>
            </p:txBody>
          </p:sp>
        </p:grpSp>
      </p:grpSp>
      <p:pic>
        <p:nvPicPr>
          <p:cNvPr id="5" name="Immagine 4" descr="Immagine che contiene simbolo, Elementi grafici, logo, schermata&#10;&#10;Descrizione generata automaticamente">
            <a:extLst>
              <a:ext uri="{FF2B5EF4-FFF2-40B4-BE49-F238E27FC236}">
                <a16:creationId xmlns:a16="http://schemas.microsoft.com/office/drawing/2014/main" id="{B63AC606-AF1B-90EC-8E56-3985C78D8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518"/>
          <a:stretch/>
        </p:blipFill>
        <p:spPr>
          <a:xfrm>
            <a:off x="7340970" y="1476453"/>
            <a:ext cx="1874295" cy="1414753"/>
          </a:xfrm>
          <a:prstGeom prst="rect">
            <a:avLst/>
          </a:prstGeom>
        </p:spPr>
      </p:pic>
      <p:pic>
        <p:nvPicPr>
          <p:cNvPr id="16" name="Elemento grafico 15" descr="Processore con riempimento a tinta unita">
            <a:extLst>
              <a:ext uri="{FF2B5EF4-FFF2-40B4-BE49-F238E27FC236}">
                <a16:creationId xmlns:a16="http://schemas.microsoft.com/office/drawing/2014/main" id="{F2FBB37C-165F-DA48-8537-E05E417E3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7081" y="1258461"/>
            <a:ext cx="1706996" cy="1706996"/>
          </a:xfrm>
          <a:prstGeom prst="rect">
            <a:avLst/>
          </a:prstGeom>
        </p:spPr>
      </p:pic>
      <p:cxnSp>
        <p:nvCxnSpPr>
          <p:cNvPr id="7" name="Connettore 1 24">
            <a:extLst>
              <a:ext uri="{FF2B5EF4-FFF2-40B4-BE49-F238E27FC236}">
                <a16:creationId xmlns:a16="http://schemas.microsoft.com/office/drawing/2014/main" id="{82FF425E-71AD-D2B6-465B-9B8D8DE361BA}"/>
              </a:ext>
            </a:extLst>
          </p:cNvPr>
          <p:cNvCxnSpPr>
            <a:cxnSpLocks/>
          </p:cNvCxnSpPr>
          <p:nvPr/>
        </p:nvCxnSpPr>
        <p:spPr>
          <a:xfrm>
            <a:off x="1244260" y="3081620"/>
            <a:ext cx="8563128" cy="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10209B0-351A-7EBA-5316-A45D0A056A33}"/>
              </a:ext>
            </a:extLst>
          </p:cNvPr>
          <p:cNvSpPr txBox="1"/>
          <p:nvPr/>
        </p:nvSpPr>
        <p:spPr>
          <a:xfrm>
            <a:off x="5487617" y="3401099"/>
            <a:ext cx="2272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FF9B54"/>
                </a:solidFill>
                <a:latin typeface="Montserrat" panose="02000505000000020004" pitchFamily="2" charset="77"/>
              </a:rPr>
              <a:t>18 </a:t>
            </a:r>
            <a:r>
              <a:rPr lang="it-IT" sz="1600">
                <a:solidFill>
                  <a:srgbClr val="FF9B54"/>
                </a:solidFill>
                <a:latin typeface="Montserrat" panose="02000505000000020004" pitchFamily="2" charset="77"/>
              </a:rPr>
              <a:t>DIGITS</a:t>
            </a:r>
            <a:endParaRPr lang="it-IT">
              <a:solidFill>
                <a:srgbClr val="FF9B54"/>
              </a:solidFill>
              <a:latin typeface="Montserrat" panose="02000505000000020004" pitchFamily="2" charset="77"/>
            </a:endParaRPr>
          </a:p>
        </p:txBody>
      </p:sp>
      <p:cxnSp>
        <p:nvCxnSpPr>
          <p:cNvPr id="19" name="Connettore 1 24">
            <a:extLst>
              <a:ext uri="{FF2B5EF4-FFF2-40B4-BE49-F238E27FC236}">
                <a16:creationId xmlns:a16="http://schemas.microsoft.com/office/drawing/2014/main" id="{4236B21F-BAD4-3874-BD03-1C0CF4B63C83}"/>
              </a:ext>
            </a:extLst>
          </p:cNvPr>
          <p:cNvCxnSpPr>
            <a:cxnSpLocks/>
          </p:cNvCxnSpPr>
          <p:nvPr/>
        </p:nvCxnSpPr>
        <p:spPr>
          <a:xfrm flipV="1">
            <a:off x="6623874" y="2783466"/>
            <a:ext cx="0" cy="582669"/>
          </a:xfrm>
          <a:prstGeom prst="line">
            <a:avLst/>
          </a:prstGeom>
          <a:ln w="381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75425D37-0921-30CE-4826-31E38A6A4771}"/>
              </a:ext>
            </a:extLst>
          </p:cNvPr>
          <p:cNvGrpSpPr/>
          <p:nvPr/>
        </p:nvGrpSpPr>
        <p:grpSpPr>
          <a:xfrm>
            <a:off x="5996850" y="2179245"/>
            <a:ext cx="606256" cy="1015663"/>
            <a:chOff x="5989049" y="1856850"/>
            <a:chExt cx="606256" cy="1015663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3F36CD35-9655-FD43-B6BD-DE2707D61A25}"/>
                </a:ext>
              </a:extLst>
            </p:cNvPr>
            <p:cNvSpPr txBox="1"/>
            <p:nvPr/>
          </p:nvSpPr>
          <p:spPr>
            <a:xfrm rot="20072844">
              <a:off x="5989049" y="1856850"/>
              <a:ext cx="60625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6000">
                  <a:solidFill>
                    <a:schemeClr val="bg1"/>
                  </a:solidFill>
                </a:rPr>
                <a:t>&lt;</a:t>
              </a:r>
            </a:p>
          </p:txBody>
        </p:sp>
        <p:cxnSp>
          <p:nvCxnSpPr>
            <p:cNvPr id="20" name="Connettore 1 19">
              <a:extLst>
                <a:ext uri="{FF2B5EF4-FFF2-40B4-BE49-F238E27FC236}">
                  <a16:creationId xmlns:a16="http://schemas.microsoft.com/office/drawing/2014/main" id="{0F650036-2B8B-2D4E-995E-8A46DCC26B4A}"/>
                </a:ext>
              </a:extLst>
            </p:cNvPr>
            <p:cNvCxnSpPr>
              <a:cxnSpLocks/>
            </p:cNvCxnSpPr>
            <p:nvPr/>
          </p:nvCxnSpPr>
          <p:spPr>
            <a:xfrm rot="20003391">
              <a:off x="6185703" y="2534461"/>
              <a:ext cx="274320" cy="137160"/>
            </a:xfrm>
            <a:prstGeom prst="line">
              <a:avLst/>
            </a:prstGeom>
            <a:ln w="444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06D504B-D696-9C3C-8C65-D2F02FB6B076}"/>
              </a:ext>
            </a:extLst>
          </p:cNvPr>
          <p:cNvCxnSpPr>
            <a:cxnSpLocks/>
          </p:cNvCxnSpPr>
          <p:nvPr/>
        </p:nvCxnSpPr>
        <p:spPr>
          <a:xfrm flipV="1">
            <a:off x="7741866" y="3401099"/>
            <a:ext cx="2065522" cy="1645287"/>
          </a:xfrm>
          <a:prstGeom prst="line">
            <a:avLst/>
          </a:prstGeom>
          <a:ln w="28575">
            <a:solidFill>
              <a:srgbClr val="FFFF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24">
            <a:extLst>
              <a:ext uri="{FF2B5EF4-FFF2-40B4-BE49-F238E27FC236}">
                <a16:creationId xmlns:a16="http://schemas.microsoft.com/office/drawing/2014/main" id="{50301031-4A97-CDC7-E7C5-4E6D04061247}"/>
              </a:ext>
            </a:extLst>
          </p:cNvPr>
          <p:cNvCxnSpPr>
            <a:cxnSpLocks/>
          </p:cNvCxnSpPr>
          <p:nvPr/>
        </p:nvCxnSpPr>
        <p:spPr>
          <a:xfrm flipV="1">
            <a:off x="9824773" y="2783465"/>
            <a:ext cx="0" cy="582669"/>
          </a:xfrm>
          <a:prstGeom prst="line">
            <a:avLst/>
          </a:prstGeom>
          <a:ln w="38100" cap="rnd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29C1B3C-EEA1-F547-A775-E4CEFB681653}"/>
              </a:ext>
            </a:extLst>
          </p:cNvPr>
          <p:cNvSpPr txBox="1"/>
          <p:nvPr/>
        </p:nvSpPr>
        <p:spPr>
          <a:xfrm>
            <a:off x="9935267" y="2819159"/>
            <a:ext cx="53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>
                <a:solidFill>
                  <a:schemeClr val="bg1"/>
                </a:solidFill>
                <a:latin typeface="Montserrat" panose="02000505000000020004" pitchFamily="2" charset="77"/>
              </a:rPr>
              <a:t>. . .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F735E28-11C0-35B0-779A-752482889DC1}"/>
              </a:ext>
            </a:extLst>
          </p:cNvPr>
          <p:cNvSpPr txBox="1"/>
          <p:nvPr/>
        </p:nvSpPr>
        <p:spPr>
          <a:xfrm>
            <a:off x="1613135" y="1819571"/>
            <a:ext cx="1520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>
                <a:solidFill>
                  <a:schemeClr val="bg1"/>
                </a:solidFill>
                <a:latin typeface="Montserrat" pitchFamily="2" charset="77"/>
              </a:rPr>
              <a:t>CPU</a:t>
            </a:r>
            <a:endParaRPr lang="it-IT" sz="2500">
              <a:solidFill>
                <a:schemeClr val="bg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AC9622CF-B7F0-C242-96C1-5F91F3FCB0FE}"/>
              </a:ext>
            </a:extLst>
          </p:cNvPr>
          <p:cNvSpPr txBox="1"/>
          <p:nvPr/>
        </p:nvSpPr>
        <p:spPr>
          <a:xfrm>
            <a:off x="7973921" y="1054734"/>
            <a:ext cx="1520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>
                <a:solidFill>
                  <a:schemeClr val="bg1"/>
                </a:solidFill>
                <a:latin typeface="Montserrat" pitchFamily="2" charset="77"/>
              </a:rPr>
              <a:t>GPU</a:t>
            </a:r>
            <a:endParaRPr lang="it-IT" sz="2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51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AABB10-526A-6448-A169-C29499EFBB4F}"/>
              </a:ext>
            </a:extLst>
          </p:cNvPr>
          <p:cNvSpPr txBox="1"/>
          <p:nvPr/>
        </p:nvSpPr>
        <p:spPr>
          <a:xfrm>
            <a:off x="3476974" y="2875002"/>
            <a:ext cx="51417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200" dirty="0">
                <a:solidFill>
                  <a:schemeClr val="bg1"/>
                </a:solidFill>
                <a:latin typeface="Montserrat" pitchFamily="2" charset="77"/>
              </a:rPr>
              <a:t>FOR THE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2356A7-C3AC-414A-A36D-743F41E1CB27}"/>
              </a:ext>
            </a:extLst>
          </p:cNvPr>
          <p:cNvSpPr txBox="1"/>
          <p:nvPr/>
        </p:nvSpPr>
        <p:spPr>
          <a:xfrm>
            <a:off x="4102466" y="2164594"/>
            <a:ext cx="38908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dirty="0">
                <a:solidFill>
                  <a:schemeClr val="bg1"/>
                </a:solidFill>
                <a:latin typeface="Montserrat" pitchFamily="2" charset="77"/>
              </a:rPr>
              <a:t>THANKS</a:t>
            </a:r>
            <a:endParaRPr lang="it-IT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51D1ED5-8A9D-3D46-B89E-A0F209CE09F5}"/>
              </a:ext>
            </a:extLst>
          </p:cNvPr>
          <p:cNvSpPr txBox="1"/>
          <p:nvPr/>
        </p:nvSpPr>
        <p:spPr>
          <a:xfrm>
            <a:off x="4102465" y="3634625"/>
            <a:ext cx="3890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Montserrat" pitchFamily="2" charset="77"/>
              </a:rPr>
              <a:t>ATTENTION</a:t>
            </a:r>
            <a:endParaRPr lang="it-IT" sz="2000" dirty="0"/>
          </a:p>
        </p:txBody>
      </p:sp>
      <p:pic>
        <p:nvPicPr>
          <p:cNvPr id="27" name="Elemento grafico 26" descr="Tiro a segno con riempimento a tinta unita">
            <a:extLst>
              <a:ext uri="{FF2B5EF4-FFF2-40B4-BE49-F238E27FC236}">
                <a16:creationId xmlns:a16="http://schemas.microsoft.com/office/drawing/2014/main" id="{48701F8A-F5ED-144A-8597-5A8827D4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036" y="429685"/>
            <a:ext cx="1595814" cy="1595814"/>
          </a:xfrm>
          <a:prstGeom prst="rect">
            <a:avLst/>
          </a:prstGeom>
        </p:spPr>
      </p:pic>
      <p:pic>
        <p:nvPicPr>
          <p:cNvPr id="35" name="Elemento grafico 34" descr="Programmatrice con riempimento a tinta unita">
            <a:extLst>
              <a:ext uri="{FF2B5EF4-FFF2-40B4-BE49-F238E27FC236}">
                <a16:creationId xmlns:a16="http://schemas.microsoft.com/office/drawing/2014/main" id="{C4172689-C20F-E940-B302-D4BDFAF77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1334" y="326222"/>
            <a:ext cx="1619251" cy="1619251"/>
          </a:xfrm>
          <a:prstGeom prst="rect">
            <a:avLst/>
          </a:prstGeom>
        </p:spPr>
      </p:pic>
      <p:pic>
        <p:nvPicPr>
          <p:cNvPr id="37" name="Elemento grafico 36" descr="Processore con riempimento a tinta unita">
            <a:extLst>
              <a:ext uri="{FF2B5EF4-FFF2-40B4-BE49-F238E27FC236}">
                <a16:creationId xmlns:a16="http://schemas.microsoft.com/office/drawing/2014/main" id="{5BA8B960-4572-6246-992D-472DE09F2F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036" y="4623888"/>
            <a:ext cx="1595814" cy="1595814"/>
          </a:xfrm>
          <a:prstGeom prst="rect">
            <a:avLst/>
          </a:prstGeom>
        </p:spPr>
      </p:pic>
      <p:pic>
        <p:nvPicPr>
          <p:cNvPr id="38" name="Elemento grafico 37" descr="Insetto sotto lente d'ingrandimento con riempimento a tinta unita">
            <a:extLst>
              <a:ext uri="{FF2B5EF4-FFF2-40B4-BE49-F238E27FC236}">
                <a16:creationId xmlns:a16="http://schemas.microsoft.com/office/drawing/2014/main" id="{45C894B4-CC7B-2445-BE78-C1C632F1F1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11334" y="4623888"/>
            <a:ext cx="1595814" cy="159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8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o 30">
            <a:extLst>
              <a:ext uri="{FF2B5EF4-FFF2-40B4-BE49-F238E27FC236}">
                <a16:creationId xmlns:a16="http://schemas.microsoft.com/office/drawing/2014/main" id="{99985E77-2D6F-8A4D-B1ED-DBFCB3A0808F}"/>
              </a:ext>
            </a:extLst>
          </p:cNvPr>
          <p:cNvGrpSpPr/>
          <p:nvPr/>
        </p:nvGrpSpPr>
        <p:grpSpPr>
          <a:xfrm>
            <a:off x="6318563" y="1276645"/>
            <a:ext cx="3884664" cy="896225"/>
            <a:chOff x="6754915" y="1671989"/>
            <a:chExt cx="3884664" cy="896225"/>
          </a:xfrm>
        </p:grpSpPr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30A357CA-2F3D-7F4C-9C99-FCF96DFDBE09}"/>
                </a:ext>
              </a:extLst>
            </p:cNvPr>
            <p:cNvSpPr txBox="1"/>
            <p:nvPr/>
          </p:nvSpPr>
          <p:spPr>
            <a:xfrm>
              <a:off x="6754915" y="1921883"/>
              <a:ext cx="3884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rgbClr val="4F000B"/>
                  </a:solidFill>
                  <a:latin typeface="Montserrat" panose="02000505000000020004" pitchFamily="2" charset="77"/>
                </a:rPr>
                <a:t>N : </a:t>
              </a:r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Number to be Factorized</a:t>
              </a:r>
            </a:p>
            <a:p>
              <a:r>
                <a:rPr lang="it-IT" b="1">
                  <a:solidFill>
                    <a:srgbClr val="4F000B"/>
                  </a:solidFill>
                  <a:latin typeface="Montserrat" panose="02000505000000020004" pitchFamily="2" charset="77"/>
                </a:rPr>
                <a:t>K :</a:t>
              </a:r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 Number of Threads</a:t>
              </a:r>
              <a:endParaRPr lang="it-IT" b="1">
                <a:solidFill>
                  <a:srgbClr val="4F000B"/>
                </a:solidFill>
                <a:latin typeface="Montserrat" panose="02000505000000020004" pitchFamily="2" charset="77"/>
              </a:endParaRP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AB6591CA-F453-0D47-BA93-CC709E3FCCE9}"/>
                </a:ext>
              </a:extLst>
            </p:cNvPr>
            <p:cNvSpPr txBox="1"/>
            <p:nvPr/>
          </p:nvSpPr>
          <p:spPr>
            <a:xfrm>
              <a:off x="6754915" y="1671989"/>
              <a:ext cx="1095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>
                  <a:solidFill>
                    <a:srgbClr val="4F000B"/>
                  </a:solidFill>
                  <a:latin typeface="Montserrat" panose="02000505000000020004" pitchFamily="2" charset="77"/>
                </a:rPr>
                <a:t>INPUT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E6A0934B-C90D-FC41-A2C2-9B8D58A1091B}"/>
              </a:ext>
            </a:extLst>
          </p:cNvPr>
          <p:cNvGrpSpPr/>
          <p:nvPr/>
        </p:nvGrpSpPr>
        <p:grpSpPr>
          <a:xfrm>
            <a:off x="6119106" y="2926196"/>
            <a:ext cx="5226225" cy="1590037"/>
            <a:chOff x="6647640" y="2388312"/>
            <a:chExt cx="5226225" cy="1590037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61FD923-2CA0-DB40-81D6-0C1A45B6F473}"/>
                </a:ext>
              </a:extLst>
            </p:cNvPr>
            <p:cNvGrpSpPr/>
            <p:nvPr/>
          </p:nvGrpSpPr>
          <p:grpSpPr>
            <a:xfrm>
              <a:off x="6691120" y="2896057"/>
              <a:ext cx="5182745" cy="1082292"/>
              <a:chOff x="6714725" y="1806667"/>
              <a:chExt cx="5182745" cy="1082292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3C1EB91-B4BF-AE41-94F4-648CB613ED94}"/>
                  </a:ext>
                </a:extLst>
              </p:cNvPr>
              <p:cNvSpPr txBox="1"/>
              <p:nvPr/>
            </p:nvSpPr>
            <p:spPr>
              <a:xfrm>
                <a:off x="8942567" y="1806667"/>
                <a:ext cx="45397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5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. . .</a:t>
                </a:r>
              </a:p>
            </p:txBody>
          </p:sp>
          <p:cxnSp>
            <p:nvCxnSpPr>
              <p:cNvPr id="9" name="Connettore 1 8">
                <a:extLst>
                  <a:ext uri="{FF2B5EF4-FFF2-40B4-BE49-F238E27FC236}">
                    <a16:creationId xmlns:a16="http://schemas.microsoft.com/office/drawing/2014/main" id="{9C07C453-CC8F-8248-AFFF-4B998C407F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59536" y="2019491"/>
                <a:ext cx="1907064" cy="5432"/>
              </a:xfrm>
              <a:prstGeom prst="line">
                <a:avLst/>
              </a:prstGeom>
              <a:ln w="44450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C3BA25A-55C0-5A4A-A4D4-234BA15F173C}"/>
                  </a:ext>
                </a:extLst>
              </p:cNvPr>
              <p:cNvSpPr txBox="1"/>
              <p:nvPr/>
            </p:nvSpPr>
            <p:spPr>
              <a:xfrm>
                <a:off x="6714725" y="2007268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F5CB236-6A55-B448-A361-5D05D57EC40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02643" y="1948789"/>
                    <a:ext cx="648062" cy="4427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it-IT" sz="2000" i="1" smtClean="0">
                                  <a:solidFill>
                                    <a:srgbClr val="4F000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solidFill>
                                    <a:srgbClr val="4F000B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rad>
                        </m:oMath>
                      </m:oMathPara>
                    </a14:m>
                    <a:endParaRPr lang="it-IT" sz="2000">
                      <a:solidFill>
                        <a:srgbClr val="4F000B"/>
                      </a:solidFill>
                      <a:latin typeface="Montserrat" panose="02000505000000020004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F5CB236-6A55-B448-A361-5D05D57EC4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02643" y="1948789"/>
                    <a:ext cx="648062" cy="44275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A7A8D27-CD26-6947-81CC-058CF17C4B73}"/>
                  </a:ext>
                </a:extLst>
              </p:cNvPr>
              <p:cNvSpPr txBox="1"/>
              <p:nvPr/>
            </p:nvSpPr>
            <p:spPr>
              <a:xfrm>
                <a:off x="11318944" y="2050889"/>
                <a:ext cx="3315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N</a:t>
                </a:r>
                <a:endParaRPr lang="it-IT"/>
              </a:p>
            </p:txBody>
          </p:sp>
          <p:cxnSp>
            <p:nvCxnSpPr>
              <p:cNvPr id="16" name="Connettore 1 15">
                <a:extLst>
                  <a:ext uri="{FF2B5EF4-FFF2-40B4-BE49-F238E27FC236}">
                    <a16:creationId xmlns:a16="http://schemas.microsoft.com/office/drawing/2014/main" id="{C8C6642E-73BD-3C4C-9C86-78EC3D138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5563" y="2032230"/>
                <a:ext cx="0" cy="74960"/>
              </a:xfrm>
              <a:prstGeom prst="line">
                <a:avLst/>
              </a:prstGeom>
              <a:ln w="28575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1 17">
                <a:extLst>
                  <a:ext uri="{FF2B5EF4-FFF2-40B4-BE49-F238E27FC236}">
                    <a16:creationId xmlns:a16="http://schemas.microsoft.com/office/drawing/2014/main" id="{483803DA-B0C0-944E-B9BA-78FE7DFC0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845" y="2040575"/>
                <a:ext cx="0" cy="74960"/>
              </a:xfrm>
              <a:prstGeom prst="line">
                <a:avLst/>
              </a:prstGeom>
              <a:ln w="28575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ttore 1 16">
                <a:extLst>
                  <a:ext uri="{FF2B5EF4-FFF2-40B4-BE49-F238E27FC236}">
                    <a16:creationId xmlns:a16="http://schemas.microsoft.com/office/drawing/2014/main" id="{9478EB21-FDE6-4B46-8D48-D4234F2DD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4940" y="2032230"/>
                <a:ext cx="0" cy="74960"/>
              </a:xfrm>
              <a:prstGeom prst="line">
                <a:avLst/>
              </a:prstGeom>
              <a:ln w="28575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ttore 1 19">
                <a:extLst>
                  <a:ext uri="{FF2B5EF4-FFF2-40B4-BE49-F238E27FC236}">
                    <a16:creationId xmlns:a16="http://schemas.microsoft.com/office/drawing/2014/main" id="{3A519E27-0C3A-FD40-8C8F-3462479D5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0975" y="2032230"/>
                <a:ext cx="0" cy="74960"/>
              </a:xfrm>
              <a:prstGeom prst="line">
                <a:avLst/>
              </a:prstGeom>
              <a:ln w="28575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1 20">
                <a:extLst>
                  <a:ext uri="{FF2B5EF4-FFF2-40B4-BE49-F238E27FC236}">
                    <a16:creationId xmlns:a16="http://schemas.microsoft.com/office/drawing/2014/main" id="{0F1D83CC-4C25-2540-96AC-CBED0E31F9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3329" y="2019491"/>
                <a:ext cx="2087558" cy="0"/>
              </a:xfrm>
              <a:prstGeom prst="line">
                <a:avLst/>
              </a:prstGeom>
              <a:ln w="44450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Parentesi graffa aperta 6">
                <a:extLst>
                  <a:ext uri="{FF2B5EF4-FFF2-40B4-BE49-F238E27FC236}">
                    <a16:creationId xmlns:a16="http://schemas.microsoft.com/office/drawing/2014/main" id="{D9235261-6910-C04E-A404-137959DFFB37}"/>
                  </a:ext>
                </a:extLst>
              </p:cNvPr>
              <p:cNvSpPr/>
              <p:nvPr/>
            </p:nvSpPr>
            <p:spPr>
              <a:xfrm rot="16200000">
                <a:off x="7166586" y="2078395"/>
                <a:ext cx="188581" cy="789375"/>
              </a:xfrm>
              <a:prstGeom prst="leftBrace">
                <a:avLst>
                  <a:gd name="adj1" fmla="val 37515"/>
                  <a:gd name="adj2" fmla="val 50000"/>
                </a:avLst>
              </a:prstGeom>
              <a:ln w="28575" cap="rnd">
                <a:solidFill>
                  <a:srgbClr val="FF9B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3" name="Parentesi graffa aperta 22">
                <a:extLst>
                  <a:ext uri="{FF2B5EF4-FFF2-40B4-BE49-F238E27FC236}">
                    <a16:creationId xmlns:a16="http://schemas.microsoft.com/office/drawing/2014/main" id="{EB1636A1-58A2-374E-833E-660CEED8FBFC}"/>
                  </a:ext>
                </a:extLst>
              </p:cNvPr>
              <p:cNvSpPr/>
              <p:nvPr/>
            </p:nvSpPr>
            <p:spPr>
              <a:xfrm rot="16200000">
                <a:off x="8018018" y="2065545"/>
                <a:ext cx="188581" cy="815071"/>
              </a:xfrm>
              <a:prstGeom prst="leftBrace">
                <a:avLst>
                  <a:gd name="adj1" fmla="val 37515"/>
                  <a:gd name="adj2" fmla="val 50000"/>
                </a:avLst>
              </a:prstGeom>
              <a:ln w="28575" cap="rnd">
                <a:solidFill>
                  <a:srgbClr val="FF9B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Parentesi graffa aperta 23">
                <a:extLst>
                  <a:ext uri="{FF2B5EF4-FFF2-40B4-BE49-F238E27FC236}">
                    <a16:creationId xmlns:a16="http://schemas.microsoft.com/office/drawing/2014/main" id="{28978A74-8E4E-8444-9A94-85DCD0EFE53A}"/>
                  </a:ext>
                </a:extLst>
              </p:cNvPr>
              <p:cNvSpPr/>
              <p:nvPr/>
            </p:nvSpPr>
            <p:spPr>
              <a:xfrm rot="16200000">
                <a:off x="10198667" y="2044921"/>
                <a:ext cx="188581" cy="856034"/>
              </a:xfrm>
              <a:prstGeom prst="leftBrace">
                <a:avLst>
                  <a:gd name="adj1" fmla="val 37515"/>
                  <a:gd name="adj2" fmla="val 50000"/>
                </a:avLst>
              </a:prstGeom>
              <a:ln w="28575" cap="rnd">
                <a:solidFill>
                  <a:srgbClr val="FF9B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Parentesi graffa aperta 24">
                <a:extLst>
                  <a:ext uri="{FF2B5EF4-FFF2-40B4-BE49-F238E27FC236}">
                    <a16:creationId xmlns:a16="http://schemas.microsoft.com/office/drawing/2014/main" id="{166129CF-FA2C-F84E-B9F0-1CF1F854BF46}"/>
                  </a:ext>
                </a:extLst>
              </p:cNvPr>
              <p:cNvSpPr/>
              <p:nvPr/>
            </p:nvSpPr>
            <p:spPr>
              <a:xfrm rot="16200000">
                <a:off x="11108580" y="2044920"/>
                <a:ext cx="188581" cy="856035"/>
              </a:xfrm>
              <a:prstGeom prst="leftBrace">
                <a:avLst>
                  <a:gd name="adj1" fmla="val 37515"/>
                  <a:gd name="adj2" fmla="val 50000"/>
                </a:avLst>
              </a:prstGeom>
              <a:ln w="28575" cap="rnd">
                <a:solidFill>
                  <a:srgbClr val="FF9B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88E768C7-724B-EB42-AA22-87CC52F51638}"/>
                  </a:ext>
                </a:extLst>
              </p:cNvPr>
              <p:cNvSpPr txBox="1"/>
              <p:nvPr/>
            </p:nvSpPr>
            <p:spPr>
              <a:xfrm>
                <a:off x="6714726" y="2587208"/>
                <a:ext cx="102126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Thread[0]</a:t>
                </a:r>
              </a:p>
            </p:txBody>
          </p:sp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E80E9A8-B9D4-7A41-B101-EF1789F3274C}"/>
                  </a:ext>
                </a:extLst>
              </p:cNvPr>
              <p:cNvSpPr txBox="1"/>
              <p:nvPr/>
            </p:nvSpPr>
            <p:spPr>
              <a:xfrm>
                <a:off x="9576778" y="2587208"/>
                <a:ext cx="125913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Thread[K-2]</a:t>
                </a:r>
              </a:p>
            </p:txBody>
          </p:sp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E47280A7-5A53-5240-9CFD-BD100B36B98D}"/>
                  </a:ext>
                </a:extLst>
              </p:cNvPr>
              <p:cNvSpPr txBox="1"/>
              <p:nvPr/>
            </p:nvSpPr>
            <p:spPr>
              <a:xfrm>
                <a:off x="8947687" y="2232188"/>
                <a:ext cx="45397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5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. . .</a:t>
                </a:r>
              </a:p>
            </p:txBody>
          </p:sp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89712AE-10F7-2A41-AFC8-5C91E7FE1AC2}"/>
                  </a:ext>
                </a:extLst>
              </p:cNvPr>
              <p:cNvSpPr txBox="1"/>
              <p:nvPr/>
            </p:nvSpPr>
            <p:spPr>
              <a:xfrm>
                <a:off x="10638339" y="2596571"/>
                <a:ext cx="125913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MainThread</a:t>
                </a:r>
              </a:p>
            </p:txBody>
          </p:sp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3AD7A5CD-8078-F145-97D9-9D8617D64EFC}"/>
                  </a:ext>
                </a:extLst>
              </p:cNvPr>
              <p:cNvSpPr txBox="1"/>
              <p:nvPr/>
            </p:nvSpPr>
            <p:spPr>
              <a:xfrm>
                <a:off x="7637194" y="2595553"/>
                <a:ext cx="95022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Thread[1]</a:t>
                </a:r>
              </a:p>
            </p:txBody>
          </p:sp>
        </p:grp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36F92F5F-CDB8-3D44-ACC6-EA6BEDB846AE}"/>
                </a:ext>
              </a:extLst>
            </p:cNvPr>
            <p:cNvCxnSpPr>
              <a:cxnSpLocks/>
            </p:cNvCxnSpPr>
            <p:nvPr/>
          </p:nvCxnSpPr>
          <p:spPr>
            <a:xfrm>
              <a:off x="6837858" y="2680966"/>
              <a:ext cx="0" cy="317758"/>
            </a:xfrm>
            <a:prstGeom prst="straightConnector1">
              <a:avLst/>
            </a:prstGeom>
            <a:ln w="28575" cap="rnd">
              <a:solidFill>
                <a:srgbClr val="4F000B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173D20CE-FC54-2040-9C3E-2411D4B4BC87}"/>
                </a:ext>
              </a:extLst>
            </p:cNvPr>
            <p:cNvSpPr txBox="1"/>
            <p:nvPr/>
          </p:nvSpPr>
          <p:spPr>
            <a:xfrm>
              <a:off x="6647640" y="2388312"/>
              <a:ext cx="37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i="1">
                  <a:solidFill>
                    <a:srgbClr val="4F000B"/>
                  </a:solidFill>
                  <a:latin typeface="Courier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</a:t>
              </a:r>
            </a:p>
          </p:txBody>
        </p: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491DA1E7-659F-674D-90E5-D3E3F91EE9D9}"/>
                </a:ext>
              </a:extLst>
            </p:cNvPr>
            <p:cNvCxnSpPr>
              <a:cxnSpLocks/>
            </p:cNvCxnSpPr>
            <p:nvPr/>
          </p:nvCxnSpPr>
          <p:spPr>
            <a:xfrm>
              <a:off x="7646790" y="2684133"/>
              <a:ext cx="0" cy="317758"/>
            </a:xfrm>
            <a:prstGeom prst="straightConnector1">
              <a:avLst/>
            </a:prstGeom>
            <a:ln w="28575" cap="rnd">
              <a:solidFill>
                <a:srgbClr val="4F000B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CCB1D706-C2EB-3249-BF15-B8F51D25BE00}"/>
                </a:ext>
              </a:extLst>
            </p:cNvPr>
            <p:cNvSpPr txBox="1"/>
            <p:nvPr/>
          </p:nvSpPr>
          <p:spPr>
            <a:xfrm>
              <a:off x="7456572" y="2391479"/>
              <a:ext cx="37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i="1">
                  <a:solidFill>
                    <a:srgbClr val="4F000B"/>
                  </a:solidFill>
                  <a:latin typeface="Courier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</a:t>
              </a:r>
            </a:p>
          </p:txBody>
        </p:sp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1D4BC2E0-B6AD-D74C-AE8D-CBCEA52B4291}"/>
                </a:ext>
              </a:extLst>
            </p:cNvPr>
            <p:cNvCxnSpPr>
              <a:cxnSpLocks/>
            </p:cNvCxnSpPr>
            <p:nvPr/>
          </p:nvCxnSpPr>
          <p:spPr>
            <a:xfrm>
              <a:off x="9843262" y="2680966"/>
              <a:ext cx="0" cy="317758"/>
            </a:xfrm>
            <a:prstGeom prst="straightConnector1">
              <a:avLst/>
            </a:prstGeom>
            <a:ln w="28575" cap="rnd">
              <a:solidFill>
                <a:srgbClr val="4F000B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77EE0EAF-07D0-2F41-B3B6-5E2137B6FF51}"/>
                </a:ext>
              </a:extLst>
            </p:cNvPr>
            <p:cNvSpPr txBox="1"/>
            <p:nvPr/>
          </p:nvSpPr>
          <p:spPr>
            <a:xfrm>
              <a:off x="9653044" y="2388312"/>
              <a:ext cx="37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i="1">
                  <a:solidFill>
                    <a:srgbClr val="4F000B"/>
                  </a:solidFill>
                  <a:latin typeface="Courier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</a:t>
              </a:r>
            </a:p>
          </p:txBody>
        </p: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22C9F4B1-52B6-AB44-9176-6C673E467A5C}"/>
                </a:ext>
              </a:extLst>
            </p:cNvPr>
            <p:cNvCxnSpPr>
              <a:cxnSpLocks/>
            </p:cNvCxnSpPr>
            <p:nvPr/>
          </p:nvCxnSpPr>
          <p:spPr>
            <a:xfrm>
              <a:off x="10699297" y="2685212"/>
              <a:ext cx="0" cy="317758"/>
            </a:xfrm>
            <a:prstGeom prst="straightConnector1">
              <a:avLst/>
            </a:prstGeom>
            <a:ln w="28575" cap="rnd">
              <a:solidFill>
                <a:srgbClr val="4F000B"/>
              </a:solidFill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AA392378-901A-914E-97A6-7F444BC91261}"/>
                </a:ext>
              </a:extLst>
            </p:cNvPr>
            <p:cNvSpPr txBox="1"/>
            <p:nvPr/>
          </p:nvSpPr>
          <p:spPr>
            <a:xfrm>
              <a:off x="10509079" y="2392558"/>
              <a:ext cx="37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i="1">
                  <a:solidFill>
                    <a:srgbClr val="4F000B"/>
                  </a:solidFill>
                  <a:latin typeface="Courier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</a:t>
              </a:r>
            </a:p>
          </p:txBody>
        </p:sp>
      </p:grpSp>
      <p:grpSp>
        <p:nvGrpSpPr>
          <p:cNvPr id="86" name="Gruppo 85">
            <a:extLst>
              <a:ext uri="{FF2B5EF4-FFF2-40B4-BE49-F238E27FC236}">
                <a16:creationId xmlns:a16="http://schemas.microsoft.com/office/drawing/2014/main" id="{FBCCAD2C-76C8-FC42-A4EB-06102C856DC6}"/>
              </a:ext>
            </a:extLst>
          </p:cNvPr>
          <p:cNvGrpSpPr/>
          <p:nvPr/>
        </p:nvGrpSpPr>
        <p:grpSpPr>
          <a:xfrm>
            <a:off x="6252053" y="5433200"/>
            <a:ext cx="5378137" cy="619226"/>
            <a:chOff x="6737662" y="5926726"/>
            <a:chExt cx="5378137" cy="619226"/>
          </a:xfrm>
        </p:grpSpPr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350D6AEA-3025-8947-BDE5-F94D969C4E66}"/>
                </a:ext>
              </a:extLst>
            </p:cNvPr>
            <p:cNvSpPr txBox="1"/>
            <p:nvPr/>
          </p:nvSpPr>
          <p:spPr>
            <a:xfrm>
              <a:off x="6737662" y="6176620"/>
              <a:ext cx="5378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>
                  <a:solidFill>
                    <a:srgbClr val="FF9B54"/>
                  </a:solidFill>
                  <a:latin typeface="Montserrat" panose="02000505000000020004" pitchFamily="2" charset="77"/>
                </a:rPr>
                <a:t>Primes</a:t>
              </a:r>
              <a:r>
                <a:rPr lang="it-IT" b="1">
                  <a:solidFill>
                    <a:srgbClr val="4F000B"/>
                  </a:solidFill>
                  <a:latin typeface="Montserrat" panose="02000505000000020004" pitchFamily="2" charset="77"/>
                </a:rPr>
                <a:t> : </a:t>
              </a:r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Product of primes</a:t>
              </a:r>
              <a:r>
                <a:rPr lang="it-IT" b="1">
                  <a:solidFill>
                    <a:srgbClr val="4F000B"/>
                  </a:solidFill>
                  <a:latin typeface="Montserrat" panose="02000505000000020004" pitchFamily="2" charset="77"/>
                </a:rPr>
                <a:t> </a:t>
              </a:r>
            </a:p>
          </p:txBody>
        </p:sp>
        <p:sp>
          <p:nvSpPr>
            <p:cNvPr id="88" name="CasellaDiTesto 87">
              <a:extLst>
                <a:ext uri="{FF2B5EF4-FFF2-40B4-BE49-F238E27FC236}">
                  <a16:creationId xmlns:a16="http://schemas.microsoft.com/office/drawing/2014/main" id="{43DF6014-548E-BA4A-A74E-48FE691A827C}"/>
                </a:ext>
              </a:extLst>
            </p:cNvPr>
            <p:cNvSpPr txBox="1"/>
            <p:nvPr/>
          </p:nvSpPr>
          <p:spPr>
            <a:xfrm>
              <a:off x="6737663" y="5926726"/>
              <a:ext cx="1095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>
                  <a:solidFill>
                    <a:srgbClr val="4F000B"/>
                  </a:solidFill>
                  <a:latin typeface="Montserrat" panose="02000505000000020004" pitchFamily="2" charset="77"/>
                </a:rPr>
                <a:t>OUTPUT</a:t>
              </a:r>
            </a:p>
          </p:txBody>
        </p:sp>
      </p:grp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2D2F67EB-F68A-BA94-6882-8479B16E91EE}"/>
              </a:ext>
            </a:extLst>
          </p:cNvPr>
          <p:cNvSpPr txBox="1"/>
          <p:nvPr/>
        </p:nvSpPr>
        <p:spPr>
          <a:xfrm>
            <a:off x="6095999" y="208561"/>
            <a:ext cx="609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rgbClr val="4F000B"/>
                </a:solidFill>
                <a:latin typeface="Montserrat" panose="02000505000000020004" pitchFamily="2" charset="77"/>
              </a:rPr>
              <a:t>TRIAL DIVISION</a:t>
            </a:r>
            <a:endParaRPr lang="it-IT" sz="3200" b="1">
              <a:solidFill>
                <a:srgbClr val="4F000B"/>
              </a:solidFill>
              <a:latin typeface="Montserrat" panose="02000505000000020004" pitchFamily="2" charset="77"/>
            </a:endParaRPr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F3522532-3E3F-9525-8032-5E2415DA0BB6}"/>
              </a:ext>
            </a:extLst>
          </p:cNvPr>
          <p:cNvGrpSpPr/>
          <p:nvPr/>
        </p:nvGrpSpPr>
        <p:grpSpPr>
          <a:xfrm>
            <a:off x="9631622" y="5636928"/>
            <a:ext cx="1332379" cy="461664"/>
            <a:chOff x="10663831" y="4761850"/>
            <a:chExt cx="1332379" cy="461664"/>
          </a:xfrm>
        </p:grpSpPr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C954FE72-482E-3C46-AAEF-4C8A0EA3992C}"/>
                </a:ext>
              </a:extLst>
            </p:cNvPr>
            <p:cNvSpPr txBox="1"/>
            <p:nvPr/>
          </p:nvSpPr>
          <p:spPr>
            <a:xfrm>
              <a:off x="11031767" y="4813938"/>
              <a:ext cx="964443" cy="355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700">
                  <a:solidFill>
                    <a:srgbClr val="4F000B"/>
                  </a:solidFill>
                  <a:latin typeface="Montserrat" panose="02000505000000020004" pitchFamily="2" charset="77"/>
                </a:rPr>
                <a:t>Mutex</a:t>
              </a:r>
            </a:p>
          </p:txBody>
        </p:sp>
        <p:pic>
          <p:nvPicPr>
            <p:cNvPr id="8" name="Elemento grafico 7" descr="Blocca con riempimento a tinta unita">
              <a:extLst>
                <a:ext uri="{FF2B5EF4-FFF2-40B4-BE49-F238E27FC236}">
                  <a16:creationId xmlns:a16="http://schemas.microsoft.com/office/drawing/2014/main" id="{3443C4CA-96BC-3085-259D-6364B14E6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63831" y="4761850"/>
              <a:ext cx="461664" cy="461664"/>
            </a:xfrm>
            <a:prstGeom prst="rect">
              <a:avLst/>
            </a:prstGeom>
          </p:spPr>
        </p:pic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B7B6E9-DC30-5282-A931-C8BD4A718AD0}"/>
              </a:ext>
            </a:extLst>
          </p:cNvPr>
          <p:cNvSpPr txBox="1"/>
          <p:nvPr/>
        </p:nvSpPr>
        <p:spPr>
          <a:xfrm>
            <a:off x="6103320" y="596206"/>
            <a:ext cx="60959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>
                <a:solidFill>
                  <a:srgbClr val="4F000B"/>
                </a:solidFill>
                <a:latin typeface="Montserrat" panose="02000505000000020004" pitchFamily="2" charset="77"/>
              </a:rPr>
              <a:t>[PARALLEL]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8D4290C9-4142-D69F-DAB8-E1D55655294F}"/>
              </a:ext>
            </a:extLst>
          </p:cNvPr>
          <p:cNvSpPr>
            <a:spLocks/>
          </p:cNvSpPr>
          <p:nvPr/>
        </p:nvSpPr>
        <p:spPr>
          <a:xfrm>
            <a:off x="0" y="0"/>
            <a:ext cx="5176368" cy="685800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D89DC753-786A-7BD1-8EB2-83243AFE2734}"/>
              </a:ext>
            </a:extLst>
          </p:cNvPr>
          <p:cNvGrpSpPr/>
          <p:nvPr/>
        </p:nvGrpSpPr>
        <p:grpSpPr>
          <a:xfrm>
            <a:off x="1062031" y="795782"/>
            <a:ext cx="3052303" cy="1026293"/>
            <a:chOff x="1240366" y="670765"/>
            <a:chExt cx="3052303" cy="1026293"/>
          </a:xfrm>
        </p:grpSpPr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C862318A-338D-D350-E5C0-B0921433F309}"/>
                </a:ext>
              </a:extLst>
            </p:cNvPr>
            <p:cNvSpPr txBox="1"/>
            <p:nvPr/>
          </p:nvSpPr>
          <p:spPr>
            <a:xfrm>
              <a:off x="1240366" y="670765"/>
              <a:ext cx="30523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600" b="1">
                  <a:solidFill>
                    <a:schemeClr val="bg1"/>
                  </a:solidFill>
                  <a:latin typeface="Montserrat" panose="02000505000000020004" pitchFamily="2" charset="77"/>
                </a:rPr>
                <a:t>INTEGER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78438FD8-14D3-56C7-BD0D-4346BF0A1DC0}"/>
                </a:ext>
              </a:extLst>
            </p:cNvPr>
            <p:cNvSpPr txBox="1"/>
            <p:nvPr/>
          </p:nvSpPr>
          <p:spPr>
            <a:xfrm>
              <a:off x="1240366" y="1235393"/>
              <a:ext cx="3052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>
                  <a:solidFill>
                    <a:schemeClr val="bg1"/>
                  </a:solidFill>
                  <a:latin typeface="Montserrat" panose="02000505000000020004" pitchFamily="2" charset="77"/>
                </a:rPr>
                <a:t>FACTORIZATION</a:t>
              </a:r>
              <a:endParaRPr lang="it-IT" sz="4400" b="1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B6FC224-2500-9084-70EF-C7436EA8296E}"/>
              </a:ext>
            </a:extLst>
          </p:cNvPr>
          <p:cNvSpPr txBox="1"/>
          <p:nvPr/>
        </p:nvSpPr>
        <p:spPr>
          <a:xfrm>
            <a:off x="-208602" y="4176026"/>
            <a:ext cx="5593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  <a:latin typeface="Montserrat" panose="02000505000000020004" pitchFamily="2" charset="77"/>
              </a:rPr>
              <a:t>MATHEMATICAL</a:t>
            </a:r>
            <a:r>
              <a:rPr lang="it-IT" sz="1600">
                <a:solidFill>
                  <a:schemeClr val="bg1"/>
                </a:solidFill>
                <a:latin typeface="Montserrat" panose="02000505000000020004" pitchFamily="2" charset="77"/>
              </a:rPr>
              <a:t> FORMULATION </a:t>
            </a:r>
            <a:endParaRPr lang="it-IT" sz="20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5744F2A-8778-3907-2789-A254180289C0}"/>
              </a:ext>
            </a:extLst>
          </p:cNvPr>
          <p:cNvSpPr txBox="1"/>
          <p:nvPr/>
        </p:nvSpPr>
        <p:spPr>
          <a:xfrm>
            <a:off x="-463477" y="3084582"/>
            <a:ext cx="6095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«</a:t>
            </a:r>
            <a:r>
              <a:rPr lang="it-IT" sz="2000" err="1">
                <a:solidFill>
                  <a:schemeClr val="bg1"/>
                </a:solidFill>
                <a:latin typeface="Montserrat" panose="02000505000000020004" pitchFamily="2" charset="77"/>
              </a:rPr>
              <a:t>Every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 positive </a:t>
            </a:r>
            <a:r>
              <a:rPr lang="en-GB" sz="2000">
                <a:solidFill>
                  <a:srgbClr val="FF9B54"/>
                </a:solidFill>
                <a:latin typeface="Montserrat" panose="02000505000000020004" pitchFamily="2" charset="77"/>
              </a:rPr>
              <a:t>integer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 can be </a:t>
            </a:r>
            <a:r>
              <a:rPr lang="en-GB" sz="2000">
                <a:solidFill>
                  <a:schemeClr val="bg1"/>
                </a:solidFill>
                <a:latin typeface="Montserrat" panose="02000505000000020004" pitchFamily="2" charset="77"/>
              </a:rPr>
              <a:t>written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r>
              <a:rPr lang="en-GB" sz="2000">
                <a:solidFill>
                  <a:srgbClr val="FF9B54"/>
                </a:solidFill>
                <a:latin typeface="Montserrat" panose="02000505000000020004" pitchFamily="2" charset="77"/>
              </a:rPr>
              <a:t>uniquely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 </a:t>
            </a:r>
            <a:r>
              <a:rPr lang="it-IT" sz="2000" err="1">
                <a:solidFill>
                  <a:schemeClr val="bg1"/>
                </a:solidFill>
                <a:latin typeface="Montserrat" panose="02000505000000020004" pitchFamily="2" charset="77"/>
              </a:rPr>
              <a:t>as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 a product of </a:t>
            </a:r>
            <a:r>
              <a:rPr lang="it-IT" sz="2000" err="1">
                <a:solidFill>
                  <a:srgbClr val="FF9B54"/>
                </a:solidFill>
                <a:latin typeface="Montserrat" panose="02000505000000020004" pitchFamily="2" charset="77"/>
              </a:rPr>
              <a:t>primes</a:t>
            </a:r>
            <a:r>
              <a:rPr lang="it-IT" sz="2000">
                <a:solidFill>
                  <a:schemeClr val="bg1"/>
                </a:solidFill>
                <a:latin typeface="Montserrat" panose="02000505000000020004" pitchFamily="2" charset="77"/>
              </a:rPr>
              <a:t>»</a:t>
            </a:r>
          </a:p>
        </p:txBody>
      </p:sp>
      <p:cxnSp>
        <p:nvCxnSpPr>
          <p:cNvPr id="55" name="Connettore 1 37">
            <a:extLst>
              <a:ext uri="{FF2B5EF4-FFF2-40B4-BE49-F238E27FC236}">
                <a16:creationId xmlns:a16="http://schemas.microsoft.com/office/drawing/2014/main" id="{E05D3FFF-76A1-6772-8DEE-7444CC72429C}"/>
              </a:ext>
            </a:extLst>
          </p:cNvPr>
          <p:cNvCxnSpPr>
            <a:cxnSpLocks/>
          </p:cNvCxnSpPr>
          <p:nvPr/>
        </p:nvCxnSpPr>
        <p:spPr>
          <a:xfrm>
            <a:off x="180975" y="2939482"/>
            <a:ext cx="480076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37">
            <a:extLst>
              <a:ext uri="{FF2B5EF4-FFF2-40B4-BE49-F238E27FC236}">
                <a16:creationId xmlns:a16="http://schemas.microsoft.com/office/drawing/2014/main" id="{2938D932-EB57-7368-045E-3AE30CAC1EBC}"/>
              </a:ext>
            </a:extLst>
          </p:cNvPr>
          <p:cNvCxnSpPr>
            <a:cxnSpLocks/>
          </p:cNvCxnSpPr>
          <p:nvPr/>
        </p:nvCxnSpPr>
        <p:spPr>
          <a:xfrm>
            <a:off x="187799" y="3909722"/>
            <a:ext cx="480076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40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afico 2" descr="Tiro a segno con riempimento a tinta unita">
            <a:extLst>
              <a:ext uri="{FF2B5EF4-FFF2-40B4-BE49-F238E27FC236}">
                <a16:creationId xmlns:a16="http://schemas.microsoft.com/office/drawing/2014/main" id="{7E2EB0BA-6291-01DD-97F8-579EA5E8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5829" y="1449060"/>
            <a:ext cx="3959880" cy="395988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2356A7-C3AC-414A-A36D-743F41E1CB27}"/>
              </a:ext>
            </a:extLst>
          </p:cNvPr>
          <p:cNvSpPr txBox="1"/>
          <p:nvPr/>
        </p:nvSpPr>
        <p:spPr>
          <a:xfrm>
            <a:off x="1735745" y="2767280"/>
            <a:ext cx="39004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>
                <a:solidFill>
                  <a:schemeClr val="bg1"/>
                </a:solidFill>
                <a:latin typeface="Montserrat" pitchFamily="2" charset="77"/>
              </a:rPr>
              <a:t>GOALS</a:t>
            </a:r>
            <a:endParaRPr lang="it-IT" sz="7200" b="1"/>
          </a:p>
        </p:txBody>
      </p:sp>
    </p:spTree>
    <p:extLst>
      <p:ext uri="{BB962C8B-B14F-4D97-AF65-F5344CB8AC3E}">
        <p14:creationId xmlns:p14="http://schemas.microsoft.com/office/powerpoint/2010/main" val="279113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CCC3ABC5-2AF2-AE42-8115-5EB0BD266AF7}"/>
              </a:ext>
            </a:extLst>
          </p:cNvPr>
          <p:cNvSpPr>
            <a:spLocks/>
          </p:cNvSpPr>
          <p:nvPr/>
        </p:nvSpPr>
        <p:spPr>
          <a:xfrm>
            <a:off x="0" y="0"/>
            <a:ext cx="4029076" cy="6858000"/>
          </a:xfrm>
          <a:prstGeom prst="rect">
            <a:avLst/>
          </a:prstGeom>
          <a:solidFill>
            <a:srgbClr val="4F00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2D2F67EB-F68A-BA94-6882-8479B16E91EE}"/>
              </a:ext>
            </a:extLst>
          </p:cNvPr>
          <p:cNvSpPr txBox="1"/>
          <p:nvPr/>
        </p:nvSpPr>
        <p:spPr>
          <a:xfrm>
            <a:off x="-1033463" y="1532809"/>
            <a:ext cx="6095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b="1">
                <a:solidFill>
                  <a:schemeClr val="bg1"/>
                </a:solidFill>
                <a:latin typeface="Montserrat" panose="02000505000000020004" pitchFamily="2" charset="77"/>
              </a:rPr>
              <a:t>GOALS</a:t>
            </a:r>
            <a:endParaRPr lang="it-IT" sz="7200" b="1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pic>
        <p:nvPicPr>
          <p:cNvPr id="4" name="Elemento grafico 3" descr="Tiro a segno con riempimento a tinta unita">
            <a:extLst>
              <a:ext uri="{FF2B5EF4-FFF2-40B4-BE49-F238E27FC236}">
                <a16:creationId xmlns:a16="http://schemas.microsoft.com/office/drawing/2014/main" id="{D885FE64-0D09-894A-A0DC-FF4C15ED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236" y="2640805"/>
            <a:ext cx="1747839" cy="1747839"/>
          </a:xfrm>
          <a:prstGeom prst="rect">
            <a:avLst/>
          </a:prstGeom>
        </p:spPr>
      </p:pic>
      <p:grpSp>
        <p:nvGrpSpPr>
          <p:cNvPr id="74" name="Gruppo 73">
            <a:extLst>
              <a:ext uri="{FF2B5EF4-FFF2-40B4-BE49-F238E27FC236}">
                <a16:creationId xmlns:a16="http://schemas.microsoft.com/office/drawing/2014/main" id="{397307E2-8B95-E4C2-5993-5FED73C21042}"/>
              </a:ext>
            </a:extLst>
          </p:cNvPr>
          <p:cNvGrpSpPr/>
          <p:nvPr/>
        </p:nvGrpSpPr>
        <p:grpSpPr>
          <a:xfrm>
            <a:off x="3841617" y="892712"/>
            <a:ext cx="3026573" cy="1967200"/>
            <a:chOff x="4184517" y="892712"/>
            <a:chExt cx="3026573" cy="1967200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4893DC33-3AB3-32E1-C31B-EA5E6DF026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0168" y="1107630"/>
              <a:ext cx="0" cy="1638300"/>
            </a:xfrm>
            <a:prstGeom prst="line">
              <a:avLst/>
            </a:prstGeom>
            <a:ln w="57150" cap="rnd">
              <a:solidFill>
                <a:srgbClr val="4F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09F67F43-372A-7E6D-E527-A332EE7CB4F5}"/>
                </a:ext>
              </a:extLst>
            </p:cNvPr>
            <p:cNvGrpSpPr/>
            <p:nvPr/>
          </p:nvGrpSpPr>
          <p:grpSpPr>
            <a:xfrm>
              <a:off x="4184517" y="892712"/>
              <a:ext cx="3026573" cy="1967200"/>
              <a:chOff x="4761148" y="1072436"/>
              <a:chExt cx="3026573" cy="1967200"/>
            </a:xfrm>
          </p:grpSpPr>
          <p:pic>
            <p:nvPicPr>
              <p:cNvPr id="45" name="Elemento grafico 44" descr="Utente con riempimento a tinta unita">
                <a:extLst>
                  <a:ext uri="{FF2B5EF4-FFF2-40B4-BE49-F238E27FC236}">
                    <a16:creationId xmlns:a16="http://schemas.microsoft.com/office/drawing/2014/main" id="{D35C07FE-DF90-CE6A-F42C-45999B9D5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06941" y="1072436"/>
                <a:ext cx="1357918" cy="1357918"/>
              </a:xfrm>
              <a:prstGeom prst="rect">
                <a:avLst/>
              </a:prstGeom>
            </p:spPr>
          </p:pic>
          <p:grpSp>
            <p:nvGrpSpPr>
              <p:cNvPr id="50" name="Gruppo 49">
                <a:extLst>
                  <a:ext uri="{FF2B5EF4-FFF2-40B4-BE49-F238E27FC236}">
                    <a16:creationId xmlns:a16="http://schemas.microsoft.com/office/drawing/2014/main" id="{3FF0BE5A-784C-1AF3-6BA2-3C9F75F70472}"/>
                  </a:ext>
                </a:extLst>
              </p:cNvPr>
              <p:cNvGrpSpPr/>
              <p:nvPr/>
            </p:nvGrpSpPr>
            <p:grpSpPr>
              <a:xfrm>
                <a:off x="4761148" y="2187794"/>
                <a:ext cx="3026573" cy="851842"/>
                <a:chOff x="4772465" y="2294503"/>
                <a:chExt cx="3026573" cy="851842"/>
              </a:xfrm>
            </p:grpSpPr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EF43C49E-B1B9-B0D2-860E-BF4A25A4C06F}"/>
                    </a:ext>
                  </a:extLst>
                </p:cNvPr>
                <p:cNvSpPr txBox="1"/>
                <p:nvPr/>
              </p:nvSpPr>
              <p:spPr>
                <a:xfrm>
                  <a:off x="5038570" y="2653902"/>
                  <a:ext cx="249436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600" b="1">
                      <a:solidFill>
                        <a:srgbClr val="4F000B"/>
                      </a:solidFill>
                      <a:latin typeface="Montserrat" panose="02000505000000020004" pitchFamily="2" charset="77"/>
                    </a:rPr>
                    <a:t>USER</a:t>
                  </a:r>
                </a:p>
              </p:txBody>
            </p:sp>
            <p:sp>
              <p:nvSpPr>
                <p:cNvPr id="46" name="CasellaDiTesto 45">
                  <a:extLst>
                    <a:ext uri="{FF2B5EF4-FFF2-40B4-BE49-F238E27FC236}">
                      <a16:creationId xmlns:a16="http://schemas.microsoft.com/office/drawing/2014/main" id="{AFA6E542-E0AD-5387-0E28-2CD544EB290C}"/>
                    </a:ext>
                  </a:extLst>
                </p:cNvPr>
                <p:cNvSpPr txBox="1"/>
                <p:nvPr/>
              </p:nvSpPr>
              <p:spPr>
                <a:xfrm>
                  <a:off x="4772465" y="2294503"/>
                  <a:ext cx="302657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3200" b="1">
                      <a:solidFill>
                        <a:srgbClr val="4F000B"/>
                      </a:solidFill>
                      <a:latin typeface="Montserrat" panose="02000505000000020004" pitchFamily="2" charset="77"/>
                    </a:rPr>
                    <a:t>END</a:t>
                  </a:r>
                  <a:endParaRPr lang="it-IT" sz="3400" b="1">
                    <a:solidFill>
                      <a:srgbClr val="4F000B"/>
                    </a:solidFill>
                    <a:latin typeface="Montserrat" panose="02000505000000020004" pitchFamily="2" charset="77"/>
                  </a:endParaRPr>
                </a:p>
              </p:txBody>
            </p:sp>
          </p:grpSp>
        </p:grpSp>
      </p:grp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395B6BC5-3083-48AF-AFAB-DBFA7306D652}"/>
              </a:ext>
            </a:extLst>
          </p:cNvPr>
          <p:cNvGrpSpPr/>
          <p:nvPr/>
        </p:nvGrpSpPr>
        <p:grpSpPr>
          <a:xfrm>
            <a:off x="3969851" y="3953487"/>
            <a:ext cx="2793036" cy="1762399"/>
            <a:chOff x="4312751" y="3953487"/>
            <a:chExt cx="2793036" cy="1762399"/>
          </a:xfrm>
        </p:grpSpPr>
        <p:grpSp>
          <p:nvGrpSpPr>
            <p:cNvPr id="68" name="Gruppo 67">
              <a:extLst>
                <a:ext uri="{FF2B5EF4-FFF2-40B4-BE49-F238E27FC236}">
                  <a16:creationId xmlns:a16="http://schemas.microsoft.com/office/drawing/2014/main" id="{B63A6A3C-7D9E-9EF1-B839-3C5B46E70F91}"/>
                </a:ext>
              </a:extLst>
            </p:cNvPr>
            <p:cNvGrpSpPr/>
            <p:nvPr/>
          </p:nvGrpSpPr>
          <p:grpSpPr>
            <a:xfrm>
              <a:off x="4312751" y="3953487"/>
              <a:ext cx="2793036" cy="1762399"/>
              <a:chOff x="4722410" y="3531535"/>
              <a:chExt cx="2793036" cy="1762399"/>
            </a:xfrm>
          </p:grpSpPr>
          <p:pic>
            <p:nvPicPr>
              <p:cNvPr id="5" name="Elemento grafico 4" descr="Programmatrice con riempimento a tinta unita">
                <a:extLst>
                  <a:ext uri="{FF2B5EF4-FFF2-40B4-BE49-F238E27FC236}">
                    <a16:creationId xmlns:a16="http://schemas.microsoft.com/office/drawing/2014/main" id="{8296D89C-F18D-C640-8405-7368774895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89582" y="3531535"/>
                <a:ext cx="1435761" cy="1435761"/>
              </a:xfrm>
              <a:prstGeom prst="rect">
                <a:avLst/>
              </a:prstGeom>
            </p:spPr>
          </p:pic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EBF73DF-7AD7-BB44-BDB6-8422D2A075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2410" y="4955380"/>
                <a:ext cx="27930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DEVELOPER</a:t>
                </a:r>
                <a:endParaRPr lang="it-IT" sz="1200" b="1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p:grpSp>
        <p:cxnSp>
          <p:nvCxnSpPr>
            <p:cNvPr id="66" name="Connettore diritto 65">
              <a:extLst>
                <a:ext uri="{FF2B5EF4-FFF2-40B4-BE49-F238E27FC236}">
                  <a16:creationId xmlns:a16="http://schemas.microsoft.com/office/drawing/2014/main" id="{F5A9B0F0-DB3B-474B-487B-B7A38205F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0168" y="4004156"/>
              <a:ext cx="0" cy="1644169"/>
            </a:xfrm>
            <a:prstGeom prst="line">
              <a:avLst/>
            </a:prstGeom>
            <a:ln w="57150" cap="rnd">
              <a:solidFill>
                <a:srgbClr val="4F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5CF2C925-A752-9A25-1AAD-748944BF1310}"/>
              </a:ext>
            </a:extLst>
          </p:cNvPr>
          <p:cNvGrpSpPr/>
          <p:nvPr/>
        </p:nvGrpSpPr>
        <p:grpSpPr>
          <a:xfrm>
            <a:off x="6727693" y="1373738"/>
            <a:ext cx="2537447" cy="1268664"/>
            <a:chOff x="7078076" y="1104406"/>
            <a:chExt cx="2537447" cy="1268664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8866C6C0-CA32-6C49-A6D2-7FF1A365F23B}"/>
                </a:ext>
              </a:extLst>
            </p:cNvPr>
            <p:cNvSpPr txBox="1"/>
            <p:nvPr/>
          </p:nvSpPr>
          <p:spPr>
            <a:xfrm>
              <a:off x="7098167" y="1104406"/>
              <a:ext cx="224525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50" err="1">
                  <a:solidFill>
                    <a:srgbClr val="4F000B"/>
                  </a:solidFill>
                  <a:latin typeface="Montserrat" panose="02000505000000020004" pitchFamily="2" charset="77"/>
                </a:rPr>
                <a:t>Execution</a:t>
              </a:r>
              <a:r>
                <a:rPr lang="it-IT" sz="1850">
                  <a:solidFill>
                    <a:srgbClr val="4F000B"/>
                  </a:solidFill>
                  <a:latin typeface="Montserrat" panose="02000505000000020004" pitchFamily="2" charset="77"/>
                </a:rPr>
                <a:t> Time </a:t>
              </a:r>
            </a:p>
          </p:txBody>
        </p:sp>
        <p:grpSp>
          <p:nvGrpSpPr>
            <p:cNvPr id="77" name="Gruppo 76">
              <a:extLst>
                <a:ext uri="{FF2B5EF4-FFF2-40B4-BE49-F238E27FC236}">
                  <a16:creationId xmlns:a16="http://schemas.microsoft.com/office/drawing/2014/main" id="{1499625A-C58F-8FA5-0BB4-D0D42480C692}"/>
                </a:ext>
              </a:extLst>
            </p:cNvPr>
            <p:cNvGrpSpPr/>
            <p:nvPr/>
          </p:nvGrpSpPr>
          <p:grpSpPr>
            <a:xfrm>
              <a:off x="7606413" y="1275422"/>
              <a:ext cx="2009110" cy="980187"/>
              <a:chOff x="9781057" y="1186950"/>
              <a:chExt cx="2009110" cy="980187"/>
            </a:xfrm>
          </p:grpSpPr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8DDDB5D-DC12-942B-363A-162EB7D6DEAB}"/>
                  </a:ext>
                </a:extLst>
              </p:cNvPr>
              <p:cNvSpPr txBox="1"/>
              <p:nvPr/>
            </p:nvSpPr>
            <p:spPr>
              <a:xfrm>
                <a:off x="9781057" y="1186950"/>
                <a:ext cx="20091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4800" b="1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1</a:t>
                </a:r>
                <a:endParaRPr lang="it-IT" sz="2000">
                  <a:solidFill>
                    <a:srgbClr val="FF9B54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0642A62C-8393-217E-D613-007633470267}"/>
                  </a:ext>
                </a:extLst>
              </p:cNvPr>
              <p:cNvSpPr txBox="1"/>
              <p:nvPr/>
            </p:nvSpPr>
            <p:spPr>
              <a:xfrm>
                <a:off x="9781057" y="1705472"/>
                <a:ext cx="1505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second</a:t>
                </a:r>
                <a:endParaRPr lang="it-IT" sz="1050">
                  <a:solidFill>
                    <a:srgbClr val="4F000B"/>
                  </a:solidFill>
                  <a:latin typeface="Montserrat" panose="02000505000000020004" pitchFamily="2" charset="77"/>
                </a:endParaRPr>
              </a:p>
            </p:txBody>
          </p:sp>
        </p:grpSp>
        <p:grpSp>
          <p:nvGrpSpPr>
            <p:cNvPr id="96" name="Gruppo 95">
              <a:extLst>
                <a:ext uri="{FF2B5EF4-FFF2-40B4-BE49-F238E27FC236}">
                  <a16:creationId xmlns:a16="http://schemas.microsoft.com/office/drawing/2014/main" id="{EEB3635A-50FD-AD56-290D-D02F8464A97A}"/>
                </a:ext>
              </a:extLst>
            </p:cNvPr>
            <p:cNvGrpSpPr/>
            <p:nvPr/>
          </p:nvGrpSpPr>
          <p:grpSpPr>
            <a:xfrm rot="20003391">
              <a:off x="7078076" y="1357407"/>
              <a:ext cx="606256" cy="1015663"/>
              <a:chOff x="8548672" y="5376264"/>
              <a:chExt cx="606256" cy="1015663"/>
            </a:xfrm>
          </p:grpSpPr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9D8DBB0-6D22-FB42-BF87-1BDFDDE979BF}"/>
                  </a:ext>
                </a:extLst>
              </p:cNvPr>
              <p:cNvSpPr txBox="1"/>
              <p:nvPr/>
            </p:nvSpPr>
            <p:spPr>
              <a:xfrm>
                <a:off x="8548672" y="5376264"/>
                <a:ext cx="6062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6000">
                    <a:solidFill>
                      <a:srgbClr val="4F000B"/>
                    </a:solidFill>
                  </a:rPr>
                  <a:t>&lt;</a:t>
                </a:r>
              </a:p>
            </p:txBody>
          </p:sp>
          <p:cxnSp>
            <p:nvCxnSpPr>
              <p:cNvPr id="7" name="Connettore 1 6">
                <a:extLst>
                  <a:ext uri="{FF2B5EF4-FFF2-40B4-BE49-F238E27FC236}">
                    <a16:creationId xmlns:a16="http://schemas.microsoft.com/office/drawing/2014/main" id="{07588300-59EC-7341-AE90-2B47639D5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9393" y="6014258"/>
                <a:ext cx="274320" cy="137160"/>
              </a:xfrm>
              <a:prstGeom prst="line">
                <a:avLst/>
              </a:prstGeom>
              <a:ln w="44450" cap="rnd">
                <a:solidFill>
                  <a:srgbClr val="4F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599422C2-8367-51F9-07E4-9828076502A1}"/>
              </a:ext>
            </a:extLst>
          </p:cNvPr>
          <p:cNvGrpSpPr/>
          <p:nvPr/>
        </p:nvGrpSpPr>
        <p:grpSpPr>
          <a:xfrm>
            <a:off x="9294758" y="1259438"/>
            <a:ext cx="2425662" cy="1048370"/>
            <a:chOff x="9537738" y="1360088"/>
            <a:chExt cx="2425662" cy="1048370"/>
          </a:xfrm>
        </p:grpSpPr>
        <p:sp>
          <p:nvSpPr>
            <p:cNvPr id="79" name="CasellaDiTesto 78">
              <a:extLst>
                <a:ext uri="{FF2B5EF4-FFF2-40B4-BE49-F238E27FC236}">
                  <a16:creationId xmlns:a16="http://schemas.microsoft.com/office/drawing/2014/main" id="{C18BA743-C17D-3E4D-519A-7E6301D54C3F}"/>
                </a:ext>
              </a:extLst>
            </p:cNvPr>
            <p:cNvSpPr txBox="1"/>
            <p:nvPr/>
          </p:nvSpPr>
          <p:spPr>
            <a:xfrm>
              <a:off x="9537738" y="1360088"/>
              <a:ext cx="2425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>
                  <a:solidFill>
                    <a:srgbClr val="4F000B"/>
                  </a:solidFill>
                  <a:latin typeface="Montserrat" panose="02000505000000020004" pitchFamily="2" charset="77"/>
                </a:rPr>
                <a:t>For numbers up to</a:t>
              </a:r>
            </a:p>
          </p:txBody>
        </p:sp>
        <p:grpSp>
          <p:nvGrpSpPr>
            <p:cNvPr id="80" name="Gruppo 79">
              <a:extLst>
                <a:ext uri="{FF2B5EF4-FFF2-40B4-BE49-F238E27FC236}">
                  <a16:creationId xmlns:a16="http://schemas.microsoft.com/office/drawing/2014/main" id="{1C827003-D72C-2299-12CB-03B741DD5239}"/>
                </a:ext>
              </a:extLst>
            </p:cNvPr>
            <p:cNvGrpSpPr/>
            <p:nvPr/>
          </p:nvGrpSpPr>
          <p:grpSpPr>
            <a:xfrm>
              <a:off x="9997701" y="1532445"/>
              <a:ext cx="1505736" cy="876013"/>
              <a:chOff x="9436737" y="1121164"/>
              <a:chExt cx="1505736" cy="876013"/>
            </a:xfrm>
          </p:grpSpPr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243266A3-E0D0-D10D-EA7E-6D852E2E0B18}"/>
                  </a:ext>
                </a:extLst>
              </p:cNvPr>
              <p:cNvSpPr txBox="1"/>
              <p:nvPr/>
            </p:nvSpPr>
            <p:spPr>
              <a:xfrm>
                <a:off x="9732572" y="1121164"/>
                <a:ext cx="91406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4400" b="1">
                    <a:solidFill>
                      <a:srgbClr val="FF9B54"/>
                    </a:solidFill>
                    <a:latin typeface="Montserrat" panose="02000505000000020004" pitchFamily="2" charset="77"/>
                  </a:rPr>
                  <a:t>18</a:t>
                </a:r>
                <a:endParaRPr lang="it-IT" sz="2000">
                  <a:solidFill>
                    <a:srgbClr val="FF9B54"/>
                  </a:solidFill>
                  <a:latin typeface="Montserrat" panose="02000505000000020004" pitchFamily="2" charset="77"/>
                </a:endParaRPr>
              </a:p>
            </p:txBody>
          </p:sp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C349DB4A-BBA3-7487-9CC2-07E9733F6187}"/>
                  </a:ext>
                </a:extLst>
              </p:cNvPr>
              <p:cNvSpPr txBox="1"/>
              <p:nvPr/>
            </p:nvSpPr>
            <p:spPr>
              <a:xfrm>
                <a:off x="9436737" y="1689400"/>
                <a:ext cx="15057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>
                    <a:solidFill>
                      <a:srgbClr val="4F000B"/>
                    </a:solidFill>
                    <a:latin typeface="Montserrat" panose="02000505000000020004" pitchFamily="2" charset="77"/>
                  </a:rPr>
                  <a:t>DIGITS</a:t>
                </a:r>
              </a:p>
            </p:txBody>
          </p:sp>
        </p:grpSp>
      </p:grp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39755E84-BCBF-F695-FB37-1641E7674A56}"/>
              </a:ext>
            </a:extLst>
          </p:cNvPr>
          <p:cNvSpPr txBox="1"/>
          <p:nvPr/>
        </p:nvSpPr>
        <p:spPr>
          <a:xfrm>
            <a:off x="8425900" y="2352242"/>
            <a:ext cx="4163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solidFill>
                  <a:srgbClr val="4F000B"/>
                </a:solidFill>
                <a:latin typeface="Montserrat" panose="02000505000000020004" pitchFamily="2" charset="77"/>
              </a:rPr>
              <a:t>e.g. </a:t>
            </a:r>
            <a:r>
              <a:rPr lang="it-IT" sz="1400" b="1">
                <a:solidFill>
                  <a:srgbClr val="4F000B"/>
                </a:solidFill>
                <a:latin typeface="Montserrat" panose="02000505000000020004" pitchFamily="2" charset="77"/>
              </a:rPr>
              <a:t>975734686214396237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BEFA38-44A2-5AA0-9909-B3A7532109E3}"/>
              </a:ext>
            </a:extLst>
          </p:cNvPr>
          <p:cNvSpPr txBox="1"/>
          <p:nvPr/>
        </p:nvSpPr>
        <p:spPr>
          <a:xfrm>
            <a:off x="6432186" y="5078068"/>
            <a:ext cx="474056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50" dirty="0" err="1">
                <a:solidFill>
                  <a:srgbClr val="4F000B"/>
                </a:solidFill>
                <a:latin typeface="Montserrat" pitchFamily="2" charset="77"/>
              </a:rPr>
              <a:t>Develop</a:t>
            </a:r>
            <a:r>
              <a:rPr lang="it-IT" sz="1850" dirty="0">
                <a:solidFill>
                  <a:srgbClr val="4F000B"/>
                </a:solidFill>
                <a:latin typeface="Montserrat" pitchFamily="2" charset="77"/>
              </a:rPr>
              <a:t> a </a:t>
            </a:r>
            <a:r>
              <a:rPr lang="it-IT" sz="1850" dirty="0">
                <a:solidFill>
                  <a:srgbClr val="4F000B"/>
                </a:solidFill>
                <a:latin typeface="Montserrat Medium" pitchFamily="2" charset="77"/>
              </a:rPr>
              <a:t>GPU</a:t>
            </a:r>
            <a:r>
              <a:rPr lang="it-IT" sz="1850" dirty="0">
                <a:solidFill>
                  <a:srgbClr val="4F000B"/>
                </a:solidFill>
                <a:latin typeface="Montserrat" pitchFamily="2" charset="77"/>
              </a:rPr>
              <a:t> </a:t>
            </a:r>
            <a:r>
              <a:rPr lang="it-IT" sz="1850" dirty="0" err="1">
                <a:solidFill>
                  <a:srgbClr val="4F000B"/>
                </a:solidFill>
                <a:latin typeface="Montserrat" pitchFamily="2" charset="77"/>
              </a:rPr>
              <a:t>version</a:t>
            </a:r>
            <a:r>
              <a:rPr lang="it-IT" sz="1850" dirty="0">
                <a:solidFill>
                  <a:srgbClr val="4F000B"/>
                </a:solidFill>
                <a:latin typeface="Montserrat" pitchFamily="2" charset="77"/>
              </a:rPr>
              <a:t> </a:t>
            </a:r>
            <a:r>
              <a:rPr lang="it-IT" sz="1850" dirty="0" err="1">
                <a:solidFill>
                  <a:srgbClr val="4F000B"/>
                </a:solidFill>
                <a:latin typeface="Montserrat" pitchFamily="2" charset="77"/>
              </a:rPr>
              <a:t>that</a:t>
            </a:r>
            <a:r>
              <a:rPr lang="it-IT" sz="1850" dirty="0">
                <a:solidFill>
                  <a:srgbClr val="4F000B"/>
                </a:solidFill>
                <a:latin typeface="Montserrat" pitchFamily="2" charset="77"/>
              </a:rPr>
              <a:t> </a:t>
            </a:r>
            <a:r>
              <a:rPr lang="it-IT" sz="1850" b="1" dirty="0" err="1">
                <a:solidFill>
                  <a:srgbClr val="FF9B54"/>
                </a:solidFill>
                <a:latin typeface="Montserrat" panose="00000500000000000000" pitchFamily="2" charset="0"/>
              </a:rPr>
              <a:t>outperforms</a:t>
            </a:r>
            <a:r>
              <a:rPr lang="it-IT" sz="1850" dirty="0">
                <a:solidFill>
                  <a:srgbClr val="4F000B"/>
                </a:solidFill>
                <a:latin typeface="Montserrat" pitchFamily="2" charset="77"/>
              </a:rPr>
              <a:t> the </a:t>
            </a:r>
            <a:r>
              <a:rPr lang="it-IT" sz="1850" dirty="0">
                <a:solidFill>
                  <a:srgbClr val="4F000B"/>
                </a:solidFill>
                <a:latin typeface="Montserrat Medium" pitchFamily="2" charset="77"/>
              </a:rPr>
              <a:t>CPU</a:t>
            </a:r>
            <a:r>
              <a:rPr lang="it-IT" sz="1850" dirty="0">
                <a:solidFill>
                  <a:srgbClr val="4F000B"/>
                </a:solidFill>
                <a:latin typeface="Montserrat" pitchFamily="2" charset="77"/>
              </a:rPr>
              <a:t> </a:t>
            </a:r>
            <a:r>
              <a:rPr lang="it-IT" sz="1850" dirty="0" err="1">
                <a:solidFill>
                  <a:srgbClr val="4F000B"/>
                </a:solidFill>
                <a:latin typeface="Montserrat" pitchFamily="2" charset="77"/>
              </a:rPr>
              <a:t>version</a:t>
            </a:r>
            <a:endParaRPr lang="it-IT" sz="1850" dirty="0">
              <a:solidFill>
                <a:srgbClr val="4F000B"/>
              </a:solidFill>
              <a:latin typeface="Montserrat" pitchFamily="2" charset="77"/>
            </a:endParaRPr>
          </a:p>
        </p:txBody>
      </p:sp>
      <p:pic>
        <p:nvPicPr>
          <p:cNvPr id="32" name="Elemento grafico 31" descr="Processore con riempimento a tinta unita">
            <a:extLst>
              <a:ext uri="{FF2B5EF4-FFF2-40B4-BE49-F238E27FC236}">
                <a16:creationId xmlns:a16="http://schemas.microsoft.com/office/drawing/2014/main" id="{DC81CE87-3F91-6D46-9333-804BEEB81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92156" y="3991111"/>
            <a:ext cx="1107711" cy="1107711"/>
          </a:xfrm>
          <a:prstGeom prst="rect">
            <a:avLst/>
          </a:prstGeom>
        </p:spPr>
      </p:pic>
      <p:pic>
        <p:nvPicPr>
          <p:cNvPr id="13" name="Immagine 12" descr="Immagine che contiene Elementi grafici, design, Carattere, testo&#10;&#10;Descrizione generata automaticamente">
            <a:extLst>
              <a:ext uri="{FF2B5EF4-FFF2-40B4-BE49-F238E27FC236}">
                <a16:creationId xmlns:a16="http://schemas.microsoft.com/office/drawing/2014/main" id="{7CEAC5F5-7EC8-9E4F-AD6F-0E722512AFC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2142"/>
          <a:stretch/>
        </p:blipFill>
        <p:spPr>
          <a:xfrm>
            <a:off x="6987949" y="4117718"/>
            <a:ext cx="1107711" cy="862443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C3FAD30-9CE3-2349-8965-5096ECE5451C}"/>
              </a:ext>
            </a:extLst>
          </p:cNvPr>
          <p:cNvSpPr txBox="1"/>
          <p:nvPr/>
        </p:nvSpPr>
        <p:spPr>
          <a:xfrm rot="1506111">
            <a:off x="8621260" y="3849120"/>
            <a:ext cx="606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>
                <a:solidFill>
                  <a:srgbClr val="FF9B54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0350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 descr="Processore con riempimento a tinta unita">
            <a:extLst>
              <a:ext uri="{FF2B5EF4-FFF2-40B4-BE49-F238E27FC236}">
                <a16:creationId xmlns:a16="http://schemas.microsoft.com/office/drawing/2014/main" id="{32B2EF6A-762C-9D44-B7F9-C42D71EE0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1760" y="1365806"/>
            <a:ext cx="4126388" cy="4126388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D83EFC19-0498-3574-ACD2-2D135A2DA98E}"/>
              </a:ext>
            </a:extLst>
          </p:cNvPr>
          <p:cNvGrpSpPr/>
          <p:nvPr/>
        </p:nvGrpSpPr>
        <p:grpSpPr>
          <a:xfrm>
            <a:off x="1082967" y="2301259"/>
            <a:ext cx="6292266" cy="2064983"/>
            <a:chOff x="1168692" y="2058413"/>
            <a:chExt cx="6292266" cy="2064983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62356A7-C3AC-414A-A36D-743F41E1CB27}"/>
                </a:ext>
              </a:extLst>
            </p:cNvPr>
            <p:cNvSpPr txBox="1"/>
            <p:nvPr/>
          </p:nvSpPr>
          <p:spPr>
            <a:xfrm>
              <a:off x="2533728" y="2058413"/>
              <a:ext cx="350608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500" b="1">
                  <a:solidFill>
                    <a:schemeClr val="bg1"/>
                  </a:solidFill>
                  <a:latin typeface="Montserrat" pitchFamily="2" charset="77"/>
                </a:rPr>
                <a:t>CPU</a:t>
              </a:r>
              <a:endParaRPr lang="it-IT" sz="11500" b="1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51D1ED5-8A9D-3D46-B89E-A0F209CE09F5}"/>
                </a:ext>
              </a:extLst>
            </p:cNvPr>
            <p:cNvSpPr txBox="1"/>
            <p:nvPr/>
          </p:nvSpPr>
          <p:spPr>
            <a:xfrm>
              <a:off x="1168692" y="3630953"/>
              <a:ext cx="629226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600">
                  <a:solidFill>
                    <a:schemeClr val="bg1"/>
                  </a:solidFill>
                  <a:latin typeface="Montserrat" pitchFamily="2" charset="77"/>
                </a:rPr>
                <a:t>IMPLEMENTATION</a:t>
              </a:r>
              <a:endParaRPr lang="it-IT" sz="2600"/>
            </a:p>
          </p:txBody>
        </p:sp>
      </p:grpSp>
    </p:spTree>
    <p:extLst>
      <p:ext uri="{BB962C8B-B14F-4D97-AF65-F5344CB8AC3E}">
        <p14:creationId xmlns:p14="http://schemas.microsoft.com/office/powerpoint/2010/main" val="395612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15A5963-FB52-5D3B-9435-941ED5B7327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rgbClr val="4F00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>
              <a:latin typeface="Montserrat" panose="02000505000000020004" pitchFamily="2" charset="77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4916B57-F826-894A-B581-A78508FD6634}"/>
              </a:ext>
            </a:extLst>
          </p:cNvPr>
          <p:cNvSpPr txBox="1"/>
          <p:nvPr/>
        </p:nvSpPr>
        <p:spPr>
          <a:xfrm>
            <a:off x="1300159" y="5933835"/>
            <a:ext cx="959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>
                <a:solidFill>
                  <a:schemeClr val="bg1"/>
                </a:solidFill>
                <a:latin typeface="Montserrat" panose="02000505000000020004" pitchFamily="2" charset="77"/>
              </a:rPr>
              <a:t>HARDWARE</a:t>
            </a:r>
            <a:r>
              <a:rPr lang="it-IT" sz="3600">
                <a:solidFill>
                  <a:schemeClr val="bg1"/>
                </a:solidFill>
                <a:latin typeface="Montserrat" panose="02000505000000020004" pitchFamily="2" charset="77"/>
              </a:rPr>
              <a:t> DETAILS</a:t>
            </a:r>
            <a:endParaRPr lang="it-IT" sz="40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pic>
        <p:nvPicPr>
          <p:cNvPr id="5" name="Elemento grafico 4" descr="Processore con riempimento a tinta unita">
            <a:extLst>
              <a:ext uri="{FF2B5EF4-FFF2-40B4-BE49-F238E27FC236}">
                <a16:creationId xmlns:a16="http://schemas.microsoft.com/office/drawing/2014/main" id="{9761E9D0-C4D3-5146-80A4-74C474B6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6885" y="2528929"/>
            <a:ext cx="1365033" cy="1365033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A781A9D7-1E1B-FA8D-7B2D-949E5314F16F}"/>
              </a:ext>
            </a:extLst>
          </p:cNvPr>
          <p:cNvGrpSpPr/>
          <p:nvPr/>
        </p:nvGrpSpPr>
        <p:grpSpPr>
          <a:xfrm>
            <a:off x="2" y="672258"/>
            <a:ext cx="12191998" cy="784326"/>
            <a:chOff x="499678" y="981336"/>
            <a:chExt cx="10487799" cy="784326"/>
          </a:xfrm>
        </p:grpSpPr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6FB8420A-D84D-9047-98DE-B2B75EF7B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20430" y="981336"/>
              <a:ext cx="1693102" cy="668668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E677DEDE-C4C4-0649-9DFE-4C75E7B470C7}"/>
                </a:ext>
              </a:extLst>
            </p:cNvPr>
            <p:cNvSpPr txBox="1"/>
            <p:nvPr/>
          </p:nvSpPr>
          <p:spPr>
            <a:xfrm>
              <a:off x="499678" y="1180887"/>
              <a:ext cx="104877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>
                  <a:solidFill>
                    <a:schemeClr val="bg1"/>
                  </a:solidFill>
                  <a:latin typeface="Montserrat" panose="02000505000000020004" pitchFamily="2" charset="77"/>
                </a:rPr>
                <a:t>11th Gen                     Core(TM) </a:t>
              </a:r>
              <a:r>
                <a:rPr lang="en-US" sz="3200" b="1">
                  <a:solidFill>
                    <a:schemeClr val="bg1"/>
                  </a:solidFill>
                  <a:latin typeface="Montserrat" panose="02000505000000020004" pitchFamily="2" charset="77"/>
                </a:rPr>
                <a:t>i5</a:t>
              </a:r>
              <a:r>
                <a:rPr lang="en-US" sz="3200">
                  <a:solidFill>
                    <a:schemeClr val="bg1"/>
                  </a:solidFill>
                  <a:latin typeface="Montserrat" panose="02000505000000020004" pitchFamily="2" charset="77"/>
                </a:rPr>
                <a:t>-11400</a:t>
              </a:r>
              <a:endParaRPr lang="it-IT" sz="3200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3943AD-4307-434A-B86B-6A50442C1A43}"/>
              </a:ext>
            </a:extLst>
          </p:cNvPr>
          <p:cNvSpPr txBox="1"/>
          <p:nvPr/>
        </p:nvSpPr>
        <p:spPr>
          <a:xfrm>
            <a:off x="1649582" y="4830608"/>
            <a:ext cx="42901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Montserrat" panose="02000505000000020004" pitchFamily="2" charset="77"/>
              </a:rPr>
              <a:t>Base Frequency:  </a:t>
            </a:r>
            <a:r>
              <a:rPr lang="it-IT" sz="2300" b="1" dirty="0">
                <a:solidFill>
                  <a:schemeClr val="bg1"/>
                </a:solidFill>
                <a:latin typeface="Montserrat" panose="02000505000000020004" pitchFamily="2" charset="77"/>
              </a:rPr>
              <a:t>2.60</a:t>
            </a:r>
            <a:r>
              <a:rPr lang="it-IT" sz="2300" dirty="0">
                <a:solidFill>
                  <a:schemeClr val="bg1"/>
                </a:solidFill>
                <a:latin typeface="Montserrat" panose="02000505000000020004" pitchFamily="2" charset="77"/>
              </a:rPr>
              <a:t> GHz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53A30A5-9B25-4749-9353-FD73E764B414}"/>
              </a:ext>
            </a:extLst>
          </p:cNvPr>
          <p:cNvSpPr txBox="1"/>
          <p:nvPr/>
        </p:nvSpPr>
        <p:spPr>
          <a:xfrm>
            <a:off x="5939734" y="4830608"/>
            <a:ext cx="49876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ontserrat" panose="02000505000000020004" pitchFamily="2" charset="77"/>
              </a:rPr>
              <a:t>Max Turbo Frequency:  </a:t>
            </a:r>
            <a:r>
              <a:rPr lang="en-US" sz="2300" b="1">
                <a:solidFill>
                  <a:schemeClr val="bg1"/>
                </a:solidFill>
                <a:latin typeface="Montserrat" panose="02000505000000020004" pitchFamily="2" charset="77"/>
              </a:rPr>
              <a:t>4.40</a:t>
            </a:r>
            <a:r>
              <a:rPr lang="en-US" sz="2300">
                <a:solidFill>
                  <a:schemeClr val="bg1"/>
                </a:solidFill>
                <a:latin typeface="Montserrat" panose="02000505000000020004" pitchFamily="2" charset="77"/>
              </a:rPr>
              <a:t> GHz</a:t>
            </a:r>
            <a:endParaRPr lang="it-IT" sz="2300">
              <a:solidFill>
                <a:schemeClr val="bg1"/>
              </a:solidFill>
              <a:latin typeface="Montserrat" panose="02000505000000020004" pitchFamily="2" charset="77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2DAF180-9015-91D4-3A64-B3ABAF300E60}"/>
              </a:ext>
            </a:extLst>
          </p:cNvPr>
          <p:cNvGrpSpPr/>
          <p:nvPr/>
        </p:nvGrpSpPr>
        <p:grpSpPr>
          <a:xfrm>
            <a:off x="7774144" y="2136991"/>
            <a:ext cx="3435076" cy="1982379"/>
            <a:chOff x="7958082" y="2104591"/>
            <a:chExt cx="3435076" cy="1982379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D3A8C6B9-C50F-5246-BEDF-E24F7320E68B}"/>
                </a:ext>
              </a:extLst>
            </p:cNvPr>
            <p:cNvSpPr txBox="1"/>
            <p:nvPr/>
          </p:nvSpPr>
          <p:spPr>
            <a:xfrm>
              <a:off x="7958082" y="2104591"/>
              <a:ext cx="343507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>
                  <a:solidFill>
                    <a:schemeClr val="bg1"/>
                  </a:solidFill>
                  <a:latin typeface="Montserrat" panose="02000505000000020004" pitchFamily="2" charset="77"/>
                </a:rPr>
                <a:t>L1</a:t>
              </a:r>
              <a:r>
                <a:rPr lang="it-IT" sz="2000" b="1">
                  <a:solidFill>
                    <a:srgbClr val="FF9B54"/>
                  </a:solidFill>
                  <a:latin typeface="Montserrat" panose="02000505000000020004" pitchFamily="2" charset="77"/>
                </a:rPr>
                <a:t>d</a:t>
              </a:r>
              <a:r>
                <a:rPr lang="it-IT" sz="2000">
                  <a:solidFill>
                    <a:schemeClr val="bg1"/>
                  </a:solidFill>
                  <a:latin typeface="Montserrat" panose="02000505000000020004" pitchFamily="2" charset="77"/>
                </a:rPr>
                <a:t> Cache:  </a:t>
              </a:r>
              <a:r>
                <a:rPr lang="it-IT" sz="2300" b="1">
                  <a:solidFill>
                    <a:schemeClr val="bg1"/>
                  </a:solidFill>
                  <a:latin typeface="Montserrat" panose="02000505000000020004" pitchFamily="2" charset="77"/>
                </a:rPr>
                <a:t>288</a:t>
              </a:r>
              <a:r>
                <a:rPr lang="it-IT" sz="2300">
                  <a:solidFill>
                    <a:schemeClr val="bg1"/>
                  </a:solidFill>
                  <a:latin typeface="Montserrat" panose="02000505000000020004" pitchFamily="2" charset="77"/>
                </a:rPr>
                <a:t> KiB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D995B9EA-F0CD-3B41-AD87-62A5B9343503}"/>
                </a:ext>
              </a:extLst>
            </p:cNvPr>
            <p:cNvSpPr txBox="1"/>
            <p:nvPr/>
          </p:nvSpPr>
          <p:spPr>
            <a:xfrm>
              <a:off x="7958082" y="2620258"/>
              <a:ext cx="343507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>
                  <a:solidFill>
                    <a:schemeClr val="bg1"/>
                  </a:solidFill>
                  <a:latin typeface="Montserrat" panose="02000505000000020004" pitchFamily="2" charset="77"/>
                </a:rPr>
                <a:t>L1</a:t>
              </a:r>
              <a:r>
                <a:rPr lang="it-IT" sz="2000" b="1">
                  <a:solidFill>
                    <a:srgbClr val="FF9B54"/>
                  </a:solidFill>
                  <a:latin typeface="Montserrat" panose="02000505000000020004" pitchFamily="2" charset="77"/>
                </a:rPr>
                <a:t>i</a:t>
              </a:r>
              <a:r>
                <a:rPr lang="it-IT" sz="2000">
                  <a:solidFill>
                    <a:schemeClr val="bg1"/>
                  </a:solidFill>
                  <a:latin typeface="Montserrat" panose="02000505000000020004" pitchFamily="2" charset="77"/>
                </a:rPr>
                <a:t> Cache:  </a:t>
              </a:r>
              <a:r>
                <a:rPr lang="it-IT" sz="2300" b="1">
                  <a:solidFill>
                    <a:schemeClr val="bg1"/>
                  </a:solidFill>
                  <a:latin typeface="Montserrat" panose="02000505000000020004" pitchFamily="2" charset="77"/>
                </a:rPr>
                <a:t>192</a:t>
              </a:r>
              <a:r>
                <a:rPr lang="it-IT" sz="2300">
                  <a:solidFill>
                    <a:schemeClr val="bg1"/>
                  </a:solidFill>
                  <a:latin typeface="Montserrat" panose="02000505000000020004" pitchFamily="2" charset="77"/>
                </a:rPr>
                <a:t> KiB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338DB072-559D-3846-AF67-6365F257FA96}"/>
                </a:ext>
              </a:extLst>
            </p:cNvPr>
            <p:cNvSpPr txBox="1"/>
            <p:nvPr/>
          </p:nvSpPr>
          <p:spPr>
            <a:xfrm>
              <a:off x="7958082" y="3130476"/>
              <a:ext cx="343507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>
                  <a:solidFill>
                    <a:schemeClr val="bg1"/>
                  </a:solidFill>
                  <a:latin typeface="Montserrat" panose="02000505000000020004" pitchFamily="2" charset="77"/>
                </a:rPr>
                <a:t>L2 Cache:  </a:t>
              </a:r>
              <a:r>
                <a:rPr lang="it-IT" sz="2300" b="1">
                  <a:solidFill>
                    <a:schemeClr val="bg1"/>
                  </a:solidFill>
                  <a:latin typeface="Montserrat" panose="02000505000000020004" pitchFamily="2" charset="77"/>
                </a:rPr>
                <a:t>3</a:t>
              </a:r>
              <a:r>
                <a:rPr lang="it-IT" sz="2300">
                  <a:solidFill>
                    <a:schemeClr val="bg1"/>
                  </a:solidFill>
                  <a:latin typeface="Montserrat" panose="02000505000000020004" pitchFamily="2" charset="77"/>
                </a:rPr>
                <a:t> MiB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38B78E46-0DDE-C54A-BD4C-F9E0C5A2A6F5}"/>
                </a:ext>
              </a:extLst>
            </p:cNvPr>
            <p:cNvSpPr txBox="1"/>
            <p:nvPr/>
          </p:nvSpPr>
          <p:spPr>
            <a:xfrm>
              <a:off x="7958082" y="3640694"/>
              <a:ext cx="325860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>
                  <a:solidFill>
                    <a:schemeClr val="bg1"/>
                  </a:solidFill>
                  <a:latin typeface="Montserrat" panose="02000505000000020004" pitchFamily="2" charset="77"/>
                </a:rPr>
                <a:t>L3 Cache:  </a:t>
              </a:r>
              <a:r>
                <a:rPr lang="it-IT" sz="2300" b="1">
                  <a:solidFill>
                    <a:schemeClr val="bg1"/>
                  </a:solidFill>
                  <a:latin typeface="Montserrat" panose="02000505000000020004" pitchFamily="2" charset="77"/>
                </a:rPr>
                <a:t>12</a:t>
              </a:r>
              <a:r>
                <a:rPr lang="it-IT" sz="2300">
                  <a:solidFill>
                    <a:schemeClr val="bg1"/>
                  </a:solidFill>
                  <a:latin typeface="Montserrat" panose="02000505000000020004" pitchFamily="2" charset="77"/>
                </a:rPr>
                <a:t> MiB</a:t>
              </a: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3D494678-9461-A71E-2B90-6A6948A6060B}"/>
              </a:ext>
            </a:extLst>
          </p:cNvPr>
          <p:cNvGrpSpPr/>
          <p:nvPr/>
        </p:nvGrpSpPr>
        <p:grpSpPr>
          <a:xfrm>
            <a:off x="-14699" y="2350092"/>
            <a:ext cx="4766473" cy="1580790"/>
            <a:chOff x="3047061" y="4163855"/>
            <a:chExt cx="4766473" cy="1580790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E09F25DF-8060-4A84-A53B-22E934C5D6EE}"/>
                </a:ext>
              </a:extLst>
            </p:cNvPr>
            <p:cNvGrpSpPr/>
            <p:nvPr/>
          </p:nvGrpSpPr>
          <p:grpSpPr>
            <a:xfrm>
              <a:off x="3047061" y="4163855"/>
              <a:ext cx="4766473" cy="1022444"/>
              <a:chOff x="3047061" y="4163855"/>
              <a:chExt cx="4766473" cy="1022444"/>
            </a:xfrm>
          </p:grpSpPr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1F70B55-535A-E342-85D5-ECCD043F9B16}"/>
                  </a:ext>
                </a:extLst>
              </p:cNvPr>
              <p:cNvSpPr txBox="1"/>
              <p:nvPr/>
            </p:nvSpPr>
            <p:spPr>
              <a:xfrm>
                <a:off x="4378458" y="4175882"/>
                <a:ext cx="3435076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Cores per socket:  </a:t>
                </a:r>
                <a:r>
                  <a:rPr lang="it-IT" sz="23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6</a:t>
                </a:r>
              </a:p>
            </p:txBody>
          </p: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400545F-5F56-3F42-BF5B-70E557FB224E}"/>
                  </a:ext>
                </a:extLst>
              </p:cNvPr>
              <p:cNvSpPr txBox="1"/>
              <p:nvPr/>
            </p:nvSpPr>
            <p:spPr>
              <a:xfrm>
                <a:off x="4516578" y="4637661"/>
                <a:ext cx="3158835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Threads per core:  </a:t>
                </a:r>
                <a:r>
                  <a:rPr lang="it-IT" sz="2300" b="1">
                    <a:solidFill>
                      <a:schemeClr val="bg1"/>
                    </a:solidFill>
                    <a:latin typeface="Montserrat" panose="02000505000000020004" pitchFamily="2" charset="77"/>
                  </a:rPr>
                  <a:t>2</a:t>
                </a:r>
              </a:p>
            </p:txBody>
          </p:sp>
          <p:cxnSp>
            <p:nvCxnSpPr>
              <p:cNvPr id="6" name="Connettore diritto 5">
                <a:extLst>
                  <a:ext uri="{FF2B5EF4-FFF2-40B4-BE49-F238E27FC236}">
                    <a16:creationId xmlns:a16="http://schemas.microsoft.com/office/drawing/2014/main" id="{EAA03BCF-47EA-5567-7EA9-2DDDA27F6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6578" y="5186299"/>
                <a:ext cx="292244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793F46B-9288-B831-06F5-7B8CA3CB26BE}"/>
                  </a:ext>
                </a:extLst>
              </p:cNvPr>
              <p:cNvSpPr txBox="1"/>
              <p:nvPr/>
            </p:nvSpPr>
            <p:spPr>
              <a:xfrm>
                <a:off x="3047061" y="4163855"/>
                <a:ext cx="3158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400" b="1">
                    <a:solidFill>
                      <a:schemeClr val="bg1"/>
                    </a:solidFill>
                  </a:rPr>
                  <a:t>x</a:t>
                </a:r>
                <a:endParaRPr lang="it-IT" sz="28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49F55E83-A373-BC01-32DE-D8EFB29AFB2C}"/>
                </a:ext>
              </a:extLst>
            </p:cNvPr>
            <p:cNvSpPr txBox="1"/>
            <p:nvPr/>
          </p:nvSpPr>
          <p:spPr>
            <a:xfrm>
              <a:off x="3319462" y="5221425"/>
              <a:ext cx="4465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900">
                  <a:solidFill>
                    <a:schemeClr val="bg1"/>
                  </a:solidFill>
                  <a:latin typeface="Montserrat" panose="02000505000000020004" pitchFamily="2" charset="77"/>
                </a:rPr>
                <a:t>TOTAL # LOGICAL CORES:   </a:t>
              </a:r>
              <a:r>
                <a:rPr lang="it-IT" sz="2800" b="1">
                  <a:solidFill>
                    <a:schemeClr val="bg1"/>
                  </a:solidFill>
                  <a:latin typeface="Montserrat" panose="02000505000000020004" pitchFamily="2" charset="77"/>
                </a:rPr>
                <a:t>12</a:t>
              </a:r>
              <a:endParaRPr lang="it-IT" sz="2300" b="1">
                <a:solidFill>
                  <a:schemeClr val="bg1"/>
                </a:solidFill>
                <a:latin typeface="Montserrat" panose="02000505000000020004" pitchFamily="2" charset="77"/>
              </a:endParaRPr>
            </a:p>
          </p:txBody>
        </p:sp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DFD176F-7CFC-3347-8FE2-69123F2EDE0D}"/>
              </a:ext>
            </a:extLst>
          </p:cNvPr>
          <p:cNvSpPr txBox="1"/>
          <p:nvPr/>
        </p:nvSpPr>
        <p:spPr>
          <a:xfrm>
            <a:off x="-14700" y="2830093"/>
            <a:ext cx="3158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bg1"/>
                </a:solidFill>
              </a:rPr>
              <a:t>=</a:t>
            </a:r>
            <a:endParaRPr lang="it-IT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21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1824</Words>
  <Application>Microsoft Office PowerPoint</Application>
  <PresentationFormat>Widescreen</PresentationFormat>
  <Paragraphs>566</Paragraphs>
  <Slides>44</Slides>
  <Notes>6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54" baseType="lpstr">
      <vt:lpstr>Arial</vt:lpstr>
      <vt:lpstr>Brush Script MT</vt:lpstr>
      <vt:lpstr>Calibri</vt:lpstr>
      <vt:lpstr>Calibri Light</vt:lpstr>
      <vt:lpstr>Cambria Math</vt:lpstr>
      <vt:lpstr>Courier</vt:lpstr>
      <vt:lpstr>Montserrat</vt:lpstr>
      <vt:lpstr>Montserrat Medium</vt:lpstr>
      <vt:lpstr>Montserrat SemiBold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Alice Orlandini</dc:creator>
  <cp:lastModifiedBy>Giovanni Ligato</cp:lastModifiedBy>
  <cp:revision>4</cp:revision>
  <dcterms:created xsi:type="dcterms:W3CDTF">2024-04-12T13:22:11Z</dcterms:created>
  <dcterms:modified xsi:type="dcterms:W3CDTF">2024-06-07T14:31:07Z</dcterms:modified>
</cp:coreProperties>
</file>