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9" r:id="rId4"/>
  </p:sldMasterIdLst>
  <p:notesMasterIdLst>
    <p:notesMasterId r:id="rId5"/>
  </p:notesMasterIdLst>
  <p:sldIdLst>
    <p:sldId id="256" r:id="rId6"/>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9551" orient="horz"/>
        <p:guide pos="10368" orient="horz"/>
        <p:guide pos="21376"/>
        <p:guide pos="6187"/>
        <p:guide pos="26410"/>
        <p:guide pos="1217"/>
        <p:guide pos="19873"/>
        <p:guide pos="7751"/>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48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48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48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48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48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 name="Shape 31"/>
        <p:cNvGrpSpPr/>
        <p:nvPr/>
      </p:nvGrpSpPr>
      <p:grpSpPr>
        <a:xfrm>
          <a:off x="0" y="0"/>
          <a:ext cx="0" cy="0"/>
          <a:chOff x="0" y="0"/>
          <a:chExt cx="0" cy="0"/>
        </a:xfrm>
      </p:grpSpPr>
      <p:sp>
        <p:nvSpPr>
          <p:cNvPr id="32" name="Google Shape;3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 name="Google Shape;33;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28" name="Shape 28"/>
        <p:cNvGrpSpPr/>
        <p:nvPr/>
      </p:nvGrpSpPr>
      <p:grpSpPr>
        <a:xfrm>
          <a:off x="0" y="0"/>
          <a:ext cx="0" cy="0"/>
          <a:chOff x="0" y="0"/>
          <a:chExt cx="0" cy="0"/>
        </a:xfrm>
      </p:grpSpPr>
      <p:sp>
        <p:nvSpPr>
          <p:cNvPr id="29" name="Google Shape;29;p2"/>
          <p:cNvSpPr/>
          <p:nvPr>
            <p:ph idx="2" type="pic"/>
          </p:nvPr>
        </p:nvSpPr>
        <p:spPr>
          <a:xfrm>
            <a:off x="12304713" y="9976466"/>
            <a:ext cx="19243675" cy="12045642"/>
          </a:xfrm>
          <a:prstGeom prst="rect">
            <a:avLst/>
          </a:prstGeom>
          <a:noFill/>
          <a:ln>
            <a:noFill/>
          </a:ln>
        </p:spPr>
        <p:txBody>
          <a:bodyPr anchorCtr="0" anchor="t" bIns="45700" lIns="91425" spcFirstLastPara="1" rIns="91425" wrap="square" tIns="45700"/>
          <a:lstStyle>
            <a:lvl1pPr lvl="0" marR="0" rtl="0" algn="l">
              <a:lnSpc>
                <a:spcPct val="90000"/>
              </a:lnSpc>
              <a:spcBef>
                <a:spcPts val="4800"/>
              </a:spcBef>
              <a:spcAft>
                <a:spcPts val="0"/>
              </a:spcAft>
              <a:buClr>
                <a:schemeClr val="dk1"/>
              </a:buClr>
              <a:buSzPts val="9600"/>
              <a:buFont typeface="Arial"/>
              <a:buChar char="•"/>
              <a:defRPr b="0" i="0" sz="9600" u="none" cap="none" strike="noStrike">
                <a:solidFill>
                  <a:schemeClr val="dk1"/>
                </a:solidFill>
                <a:latin typeface="Verdana"/>
                <a:ea typeface="Verdana"/>
                <a:cs typeface="Verdana"/>
                <a:sym typeface="Verdana"/>
              </a:defRPr>
            </a:lvl1pPr>
            <a:lvl2pPr lvl="1"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lvl="2"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lvl="3"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lvl="4"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lvl="5"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lvl="6"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lvl="7"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lvl="8"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30" name="Google Shape;30;p2"/>
          <p:cNvSpPr/>
          <p:nvPr>
            <p:ph idx="3" type="pic"/>
          </p:nvPr>
        </p:nvSpPr>
        <p:spPr>
          <a:xfrm>
            <a:off x="33934400" y="22022108"/>
            <a:ext cx="7994507" cy="9101138"/>
          </a:xfrm>
          <a:prstGeom prst="rect">
            <a:avLst/>
          </a:prstGeom>
          <a:noFill/>
          <a:ln>
            <a:noFill/>
          </a:ln>
        </p:spPr>
        <p:txBody>
          <a:bodyPr anchorCtr="0" anchor="t" bIns="45700" lIns="91425" spcFirstLastPara="1" rIns="91425" wrap="square" tIns="45700"/>
          <a:lstStyle>
            <a:lvl1pPr lvl="0" marR="0" rtl="0" algn="l">
              <a:lnSpc>
                <a:spcPct val="90000"/>
              </a:lnSpc>
              <a:spcBef>
                <a:spcPts val="4800"/>
              </a:spcBef>
              <a:spcAft>
                <a:spcPts val="0"/>
              </a:spcAft>
              <a:buClr>
                <a:schemeClr val="dk1"/>
              </a:buClr>
              <a:buSzPts val="9600"/>
              <a:buFont typeface="Arial"/>
              <a:buChar char="•"/>
              <a:defRPr b="0" i="0" sz="9600" u="none" cap="none" strike="noStrike">
                <a:solidFill>
                  <a:schemeClr val="dk1"/>
                </a:solidFill>
                <a:latin typeface="Verdana"/>
                <a:ea typeface="Verdana"/>
                <a:cs typeface="Verdana"/>
                <a:sym typeface="Verdana"/>
              </a:defRPr>
            </a:lvl1pPr>
            <a:lvl2pPr lvl="1"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lvl="2"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lvl="3"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lvl="4"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lvl="5"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lvl="6"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lvl="7"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lvl="8"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732758" y="1731788"/>
            <a:ext cx="42425683" cy="30491667"/>
          </a:xfrm>
          <a:prstGeom prst="rect">
            <a:avLst/>
          </a:prstGeom>
          <a:solidFill>
            <a:srgbClr val="EBEBE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000" u="none" cap="none" strike="noStrike">
              <a:solidFill>
                <a:schemeClr val="lt1"/>
              </a:solidFill>
              <a:latin typeface="Arial"/>
              <a:ea typeface="Arial"/>
              <a:cs typeface="Arial"/>
              <a:sym typeface="Arial"/>
            </a:endParaRPr>
          </a:p>
        </p:txBody>
      </p:sp>
      <p:sp>
        <p:nvSpPr>
          <p:cNvPr id="11" name="Google Shape;11;p1"/>
          <p:cNvSpPr/>
          <p:nvPr/>
        </p:nvSpPr>
        <p:spPr>
          <a:xfrm>
            <a:off x="32804491" y="1731788"/>
            <a:ext cx="10353950" cy="30491667"/>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000" u="none" cap="none" strike="noStrike">
              <a:solidFill>
                <a:schemeClr val="lt1"/>
              </a:solidFill>
              <a:latin typeface="Arial"/>
              <a:ea typeface="Arial"/>
              <a:cs typeface="Arial"/>
              <a:sym typeface="Arial"/>
            </a:endParaRPr>
          </a:p>
        </p:txBody>
      </p:sp>
      <p:sp>
        <p:nvSpPr>
          <p:cNvPr id="12" name="Google Shape;12;p1"/>
          <p:cNvSpPr/>
          <p:nvPr/>
        </p:nvSpPr>
        <p:spPr>
          <a:xfrm>
            <a:off x="9988062" y="720448"/>
            <a:ext cx="33170380" cy="1828799"/>
          </a:xfrm>
          <a:prstGeom prst="rect">
            <a:avLst/>
          </a:prstGeom>
          <a:solidFill>
            <a:srgbClr val="F3BF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000" u="none" cap="none" strike="noStrike">
              <a:solidFill>
                <a:schemeClr val="dk1"/>
              </a:solidFill>
              <a:latin typeface="Calibri"/>
              <a:ea typeface="Calibri"/>
              <a:cs typeface="Calibri"/>
              <a:sym typeface="Calibri"/>
            </a:endParaRPr>
          </a:p>
        </p:txBody>
      </p:sp>
      <p:sp>
        <p:nvSpPr>
          <p:cNvPr id="13" name="Google Shape;13;p1"/>
          <p:cNvSpPr txBox="1"/>
          <p:nvPr/>
        </p:nvSpPr>
        <p:spPr>
          <a:xfrm>
            <a:off x="12280010" y="758646"/>
            <a:ext cx="30878431" cy="1790601"/>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lt1"/>
              </a:buClr>
              <a:buSzPts val="5400"/>
              <a:buFont typeface="Impact"/>
              <a:buNone/>
            </a:pPr>
            <a:r>
              <a:rPr b="0" i="0" lang="en-US" sz="5400" u="none" cap="none" strike="noStrike">
                <a:solidFill>
                  <a:schemeClr val="lt1"/>
                </a:solidFill>
                <a:latin typeface="Impact"/>
                <a:ea typeface="Impact"/>
                <a:cs typeface="Impact"/>
                <a:sym typeface="Impact"/>
              </a:rPr>
              <a:t>Electrical Engineering and Computer Science</a:t>
            </a:r>
            <a:endParaRPr/>
          </a:p>
        </p:txBody>
      </p:sp>
      <p:sp>
        <p:nvSpPr>
          <p:cNvPr id="14" name="Google Shape;14;p1"/>
          <p:cNvSpPr/>
          <p:nvPr/>
        </p:nvSpPr>
        <p:spPr>
          <a:xfrm>
            <a:off x="732758" y="1731788"/>
            <a:ext cx="10353950" cy="30491667"/>
          </a:xfrm>
          <a:prstGeom prst="rect">
            <a:avLst/>
          </a:prstGeom>
          <a:solidFill>
            <a:srgbClr val="E0552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000" u="none" cap="none" strike="noStrike">
              <a:solidFill>
                <a:schemeClr val="lt1"/>
              </a:solidFill>
              <a:latin typeface="Arial"/>
              <a:ea typeface="Arial"/>
              <a:cs typeface="Arial"/>
              <a:sym typeface="Arial"/>
            </a:endParaRPr>
          </a:p>
        </p:txBody>
      </p:sp>
      <p:pic>
        <p:nvPicPr>
          <p:cNvPr descr="OSU_horizontal_2C_W_over_B.eps" id="15" name="Google Shape;15;p1"/>
          <p:cNvPicPr preferRelativeResize="0"/>
          <p:nvPr/>
        </p:nvPicPr>
        <p:blipFill rotWithShape="1">
          <a:blip r:embed="rId1">
            <a:alphaModFix/>
          </a:blip>
          <a:srcRect b="0" l="0" r="0" t="0"/>
          <a:stretch/>
        </p:blipFill>
        <p:spPr>
          <a:xfrm>
            <a:off x="2400021" y="28559363"/>
            <a:ext cx="7046627" cy="2247216"/>
          </a:xfrm>
          <a:prstGeom prst="rect">
            <a:avLst/>
          </a:prstGeom>
          <a:noFill/>
          <a:ln>
            <a:noFill/>
          </a:ln>
        </p:spPr>
      </p:pic>
      <p:cxnSp>
        <p:nvCxnSpPr>
          <p:cNvPr id="16" name="Google Shape;16;p1"/>
          <p:cNvCxnSpPr/>
          <p:nvPr/>
        </p:nvCxnSpPr>
        <p:spPr>
          <a:xfrm rot="10800000">
            <a:off x="11086708" y="-1930400"/>
            <a:ext cx="0" cy="1676402"/>
          </a:xfrm>
          <a:prstGeom prst="straightConnector1">
            <a:avLst/>
          </a:prstGeom>
          <a:noFill/>
          <a:ln cap="flat" cmpd="sng" w="28575">
            <a:solidFill>
              <a:schemeClr val="dk1"/>
            </a:solidFill>
            <a:prstDash val="dash"/>
            <a:miter lim="800000"/>
            <a:headEnd len="sm" w="sm" type="none"/>
            <a:tailEnd len="sm" w="sm" type="none"/>
          </a:ln>
        </p:spPr>
      </p:cxnSp>
      <p:sp>
        <p:nvSpPr>
          <p:cNvPr id="17" name="Google Shape;17;p1"/>
          <p:cNvSpPr txBox="1"/>
          <p:nvPr/>
        </p:nvSpPr>
        <p:spPr>
          <a:xfrm>
            <a:off x="9486509" y="-3200400"/>
            <a:ext cx="3200400" cy="116839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5400"/>
              <a:buFont typeface="Arial"/>
              <a:buNone/>
            </a:pPr>
            <a:r>
              <a:rPr b="0" i="0" lang="en-US" sz="5400" u="none" cap="none" strike="noStrike">
                <a:solidFill>
                  <a:schemeClr val="dk1"/>
                </a:solidFill>
                <a:latin typeface="Arial"/>
                <a:ea typeface="Arial"/>
                <a:cs typeface="Arial"/>
                <a:sym typeface="Arial"/>
              </a:rPr>
              <a:t>FOLD</a:t>
            </a:r>
            <a:endParaRPr/>
          </a:p>
        </p:txBody>
      </p:sp>
      <p:cxnSp>
        <p:nvCxnSpPr>
          <p:cNvPr id="18" name="Google Shape;18;p1"/>
          <p:cNvCxnSpPr/>
          <p:nvPr/>
        </p:nvCxnSpPr>
        <p:spPr>
          <a:xfrm rot="10800000">
            <a:off x="32804491" y="-1930400"/>
            <a:ext cx="0" cy="1676402"/>
          </a:xfrm>
          <a:prstGeom prst="straightConnector1">
            <a:avLst/>
          </a:prstGeom>
          <a:noFill/>
          <a:ln cap="flat" cmpd="sng" w="28575">
            <a:solidFill>
              <a:schemeClr val="dk1"/>
            </a:solidFill>
            <a:prstDash val="dash"/>
            <a:miter lim="800000"/>
            <a:headEnd len="sm" w="sm" type="none"/>
            <a:tailEnd len="sm" w="sm" type="none"/>
          </a:ln>
        </p:spPr>
      </p:cxnSp>
      <p:sp>
        <p:nvSpPr>
          <p:cNvPr id="19" name="Google Shape;19;p1"/>
          <p:cNvSpPr txBox="1"/>
          <p:nvPr/>
        </p:nvSpPr>
        <p:spPr>
          <a:xfrm>
            <a:off x="31204291" y="-3200400"/>
            <a:ext cx="3200400" cy="116839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5400"/>
              <a:buFont typeface="Arial"/>
              <a:buNone/>
            </a:pPr>
            <a:r>
              <a:rPr b="0" i="0" lang="en-US" sz="5400" u="none" cap="none" strike="noStrike">
                <a:solidFill>
                  <a:schemeClr val="dk1"/>
                </a:solidFill>
                <a:latin typeface="Arial"/>
                <a:ea typeface="Arial"/>
                <a:cs typeface="Arial"/>
                <a:sym typeface="Arial"/>
              </a:rPr>
              <a:t>FOLD</a:t>
            </a:r>
            <a:endParaRPr/>
          </a:p>
        </p:txBody>
      </p:sp>
      <p:cxnSp>
        <p:nvCxnSpPr>
          <p:cNvPr id="20" name="Google Shape;20;p1"/>
          <p:cNvCxnSpPr/>
          <p:nvPr/>
        </p:nvCxnSpPr>
        <p:spPr>
          <a:xfrm rot="10800000">
            <a:off x="11048216" y="33172401"/>
            <a:ext cx="0" cy="1676402"/>
          </a:xfrm>
          <a:prstGeom prst="straightConnector1">
            <a:avLst/>
          </a:prstGeom>
          <a:noFill/>
          <a:ln cap="flat" cmpd="sng" w="28575">
            <a:solidFill>
              <a:schemeClr val="dk1"/>
            </a:solidFill>
            <a:prstDash val="dash"/>
            <a:miter lim="800000"/>
            <a:headEnd len="sm" w="sm" type="none"/>
            <a:tailEnd len="sm" w="sm" type="none"/>
          </a:ln>
        </p:spPr>
      </p:cxnSp>
      <p:sp>
        <p:nvSpPr>
          <p:cNvPr id="21" name="Google Shape;21;p1"/>
          <p:cNvSpPr txBox="1"/>
          <p:nvPr/>
        </p:nvSpPr>
        <p:spPr>
          <a:xfrm>
            <a:off x="9446648" y="34899603"/>
            <a:ext cx="3200400" cy="116839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5400"/>
              <a:buFont typeface="Arial"/>
              <a:buNone/>
            </a:pPr>
            <a:r>
              <a:rPr b="0" i="0" lang="en-US" sz="5400" u="none" cap="none" strike="noStrike">
                <a:solidFill>
                  <a:schemeClr val="dk1"/>
                </a:solidFill>
                <a:latin typeface="Arial"/>
                <a:ea typeface="Arial"/>
                <a:cs typeface="Arial"/>
                <a:sym typeface="Arial"/>
              </a:rPr>
              <a:t>FOLD</a:t>
            </a:r>
            <a:endParaRPr/>
          </a:p>
        </p:txBody>
      </p:sp>
      <p:cxnSp>
        <p:nvCxnSpPr>
          <p:cNvPr id="22" name="Google Shape;22;p1"/>
          <p:cNvCxnSpPr/>
          <p:nvPr/>
        </p:nvCxnSpPr>
        <p:spPr>
          <a:xfrm rot="10800000">
            <a:off x="32805859" y="33172401"/>
            <a:ext cx="0" cy="1676402"/>
          </a:xfrm>
          <a:prstGeom prst="straightConnector1">
            <a:avLst/>
          </a:prstGeom>
          <a:noFill/>
          <a:ln cap="flat" cmpd="sng" w="28575">
            <a:solidFill>
              <a:schemeClr val="dk1"/>
            </a:solidFill>
            <a:prstDash val="dash"/>
            <a:miter lim="800000"/>
            <a:headEnd len="sm" w="sm" type="none"/>
            <a:tailEnd len="sm" w="sm" type="none"/>
          </a:ln>
        </p:spPr>
      </p:cxnSp>
      <p:sp>
        <p:nvSpPr>
          <p:cNvPr id="23" name="Google Shape;23;p1"/>
          <p:cNvSpPr txBox="1"/>
          <p:nvPr/>
        </p:nvSpPr>
        <p:spPr>
          <a:xfrm>
            <a:off x="31204291" y="34899603"/>
            <a:ext cx="3200400" cy="116839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5400"/>
              <a:buFont typeface="Arial"/>
              <a:buNone/>
            </a:pPr>
            <a:r>
              <a:rPr b="0" i="0" lang="en-US" sz="5400" u="none" cap="none" strike="noStrike">
                <a:solidFill>
                  <a:schemeClr val="dk1"/>
                </a:solidFill>
                <a:latin typeface="Arial"/>
                <a:ea typeface="Arial"/>
                <a:cs typeface="Arial"/>
                <a:sym typeface="Arial"/>
              </a:rPr>
              <a:t>FOLD</a:t>
            </a:r>
            <a:endParaRPr/>
          </a:p>
        </p:txBody>
      </p:sp>
      <p:cxnSp>
        <p:nvCxnSpPr>
          <p:cNvPr id="24" name="Google Shape;24;p1"/>
          <p:cNvCxnSpPr/>
          <p:nvPr/>
        </p:nvCxnSpPr>
        <p:spPr>
          <a:xfrm>
            <a:off x="-1092201" y="25473946"/>
            <a:ext cx="0" cy="1676402"/>
          </a:xfrm>
          <a:prstGeom prst="straightConnector1">
            <a:avLst/>
          </a:prstGeom>
          <a:noFill/>
          <a:ln cap="flat" cmpd="sng" w="28575">
            <a:solidFill>
              <a:schemeClr val="dk1"/>
            </a:solidFill>
            <a:prstDash val="dash"/>
            <a:miter lim="800000"/>
            <a:headEnd len="sm" w="sm" type="none"/>
            <a:tailEnd len="sm" w="sm" type="none"/>
          </a:ln>
        </p:spPr>
      </p:cxnSp>
      <p:sp>
        <p:nvSpPr>
          <p:cNvPr id="25" name="Google Shape;25;p1"/>
          <p:cNvSpPr txBox="1"/>
          <p:nvPr/>
        </p:nvSpPr>
        <p:spPr>
          <a:xfrm>
            <a:off x="-6807200" y="25041022"/>
            <a:ext cx="4876798" cy="2542251"/>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chemeClr val="dk1"/>
              </a:buClr>
              <a:buSzPts val="5400"/>
              <a:buFont typeface="Arial"/>
              <a:buNone/>
            </a:pPr>
            <a:r>
              <a:rPr b="0" i="0" lang="en-US" sz="5400" u="none" cap="none" strike="noStrike">
                <a:solidFill>
                  <a:schemeClr val="dk1"/>
                </a:solidFill>
                <a:latin typeface="Arial"/>
                <a:ea typeface="Arial"/>
                <a:cs typeface="Arial"/>
                <a:sym typeface="Arial"/>
              </a:rPr>
              <a:t>NO TEXT </a:t>
            </a:r>
            <a:endParaRPr/>
          </a:p>
          <a:p>
            <a:pPr indent="0" lvl="0" marL="0" marR="0" rtl="0" algn="ctr">
              <a:lnSpc>
                <a:spcPct val="120000"/>
              </a:lnSpc>
              <a:spcBef>
                <a:spcPts val="0"/>
              </a:spcBef>
              <a:spcAft>
                <a:spcPts val="0"/>
              </a:spcAft>
              <a:buClr>
                <a:schemeClr val="dk1"/>
              </a:buClr>
              <a:buSzPts val="5400"/>
              <a:buFont typeface="Arial"/>
              <a:buNone/>
            </a:pPr>
            <a:r>
              <a:rPr b="0" i="0" lang="en-US" sz="5400" u="none" cap="none" strike="noStrike">
                <a:solidFill>
                  <a:schemeClr val="dk1"/>
                </a:solidFill>
                <a:latin typeface="Arial"/>
                <a:ea typeface="Arial"/>
                <a:cs typeface="Arial"/>
                <a:sym typeface="Arial"/>
              </a:rPr>
              <a:t>IN ORANGE BOX BELOW THIS LINE</a:t>
            </a:r>
            <a:endParaRPr b="0" i="0" sz="5400" u="none" cap="none" strike="noStrike">
              <a:solidFill>
                <a:schemeClr val="dk1"/>
              </a:solidFill>
              <a:latin typeface="Arial"/>
              <a:ea typeface="Arial"/>
              <a:cs typeface="Arial"/>
              <a:sym typeface="Arial"/>
            </a:endParaRPr>
          </a:p>
        </p:txBody>
      </p:sp>
      <p:sp>
        <p:nvSpPr>
          <p:cNvPr id="26" name="Google Shape;26;p1"/>
          <p:cNvSpPr/>
          <p:nvPr/>
        </p:nvSpPr>
        <p:spPr>
          <a:xfrm>
            <a:off x="732759" y="720448"/>
            <a:ext cx="10353950" cy="1828799"/>
          </a:xfrm>
          <a:prstGeom prst="rect">
            <a:avLst/>
          </a:prstGeom>
          <a:solidFill>
            <a:srgbClr val="21212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000" u="none" cap="none" strike="noStrike">
              <a:solidFill>
                <a:schemeClr val="dk1"/>
              </a:solidFill>
              <a:latin typeface="Arial"/>
              <a:ea typeface="Arial"/>
              <a:cs typeface="Arial"/>
              <a:sym typeface="Arial"/>
            </a:endParaRPr>
          </a:p>
        </p:txBody>
      </p:sp>
      <p:sp>
        <p:nvSpPr>
          <p:cNvPr id="27" name="Google Shape;27;p1"/>
          <p:cNvSpPr txBox="1"/>
          <p:nvPr/>
        </p:nvSpPr>
        <p:spPr>
          <a:xfrm>
            <a:off x="1920240" y="758646"/>
            <a:ext cx="11897360" cy="1790601"/>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lt1"/>
              </a:buClr>
              <a:buSzPts val="5400"/>
              <a:buFont typeface="Impact"/>
              <a:buNone/>
            </a:pPr>
            <a:r>
              <a:rPr b="0" i="0" lang="en-US" sz="5400" u="none" cap="none" strike="noStrike">
                <a:solidFill>
                  <a:schemeClr val="lt1"/>
                </a:solidFill>
                <a:latin typeface="Impact"/>
                <a:ea typeface="Impact"/>
                <a:cs typeface="Impact"/>
                <a:sym typeface="Impact"/>
              </a:rPr>
              <a:t>COLLEGE OF ENGINEERING</a:t>
            </a:r>
            <a:endParaRPr/>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 name="Shape 34"/>
        <p:cNvGrpSpPr/>
        <p:nvPr/>
      </p:nvGrpSpPr>
      <p:grpSpPr>
        <a:xfrm>
          <a:off x="0" y="0"/>
          <a:ext cx="0" cy="0"/>
          <a:chOff x="0" y="0"/>
          <a:chExt cx="0" cy="0"/>
        </a:xfrm>
      </p:grpSpPr>
      <p:pic>
        <p:nvPicPr>
          <p:cNvPr id="35" name="Google Shape;35;p3"/>
          <p:cNvPicPr preferRelativeResize="0"/>
          <p:nvPr>
            <p:ph idx="2" type="pic"/>
          </p:nvPr>
        </p:nvPicPr>
        <p:blipFill rotWithShape="1">
          <a:blip r:embed="rId3">
            <a:alphaModFix/>
          </a:blip>
          <a:srcRect b="7757" l="0" r="0" t="7757"/>
          <a:stretch/>
        </p:blipFill>
        <p:spPr>
          <a:xfrm>
            <a:off x="12304713" y="10662266"/>
            <a:ext cx="19243800" cy="12045600"/>
          </a:xfrm>
          <a:prstGeom prst="rect">
            <a:avLst/>
          </a:prstGeom>
          <a:noFill/>
          <a:ln>
            <a:noFill/>
          </a:ln>
        </p:spPr>
      </p:pic>
      <p:sp>
        <p:nvSpPr>
          <p:cNvPr id="36" name="Google Shape;36;p3"/>
          <p:cNvSpPr txBox="1"/>
          <p:nvPr/>
        </p:nvSpPr>
        <p:spPr>
          <a:xfrm>
            <a:off x="12292014" y="23095170"/>
            <a:ext cx="9418320" cy="67710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E05529"/>
              </a:buClr>
              <a:buSzPts val="4800"/>
              <a:buFont typeface="Arial"/>
              <a:buNone/>
            </a:pPr>
            <a:r>
              <a:rPr lang="en-US" sz="4800">
                <a:solidFill>
                  <a:srgbClr val="E05529"/>
                </a:solidFill>
              </a:rPr>
              <a:t>Corvallis </a:t>
            </a:r>
            <a:r>
              <a:rPr lang="en-US" sz="4800">
                <a:solidFill>
                  <a:srgbClr val="E05529"/>
                </a:solidFill>
              </a:rPr>
              <a:t>Recommendations</a:t>
            </a:r>
            <a:endParaRPr b="0" i="0" sz="4800" u="none" cap="none" strike="noStrike">
              <a:solidFill>
                <a:srgbClr val="E05529"/>
              </a:solidFill>
              <a:latin typeface="Arial"/>
              <a:ea typeface="Arial"/>
              <a:cs typeface="Arial"/>
              <a:sym typeface="Arial"/>
            </a:endParaRPr>
          </a:p>
        </p:txBody>
      </p:sp>
      <p:sp>
        <p:nvSpPr>
          <p:cNvPr id="37" name="Google Shape;37;p3"/>
          <p:cNvSpPr txBox="1"/>
          <p:nvPr/>
        </p:nvSpPr>
        <p:spPr>
          <a:xfrm>
            <a:off x="22463903" y="23094644"/>
            <a:ext cx="9418320" cy="67710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E05529"/>
              </a:buClr>
              <a:buSzPts val="4800"/>
              <a:buFont typeface="Arial"/>
              <a:buNone/>
            </a:pPr>
            <a:r>
              <a:rPr lang="en-US" sz="4800">
                <a:solidFill>
                  <a:srgbClr val="E05529"/>
                </a:solidFill>
              </a:rPr>
              <a:t>Track your score</a:t>
            </a:r>
            <a:endParaRPr sz="4800">
              <a:solidFill>
                <a:srgbClr val="E05529"/>
              </a:solidFill>
            </a:endParaRPr>
          </a:p>
        </p:txBody>
      </p:sp>
      <p:sp>
        <p:nvSpPr>
          <p:cNvPr id="38" name="Google Shape;38;p3"/>
          <p:cNvSpPr txBox="1"/>
          <p:nvPr/>
        </p:nvSpPr>
        <p:spPr>
          <a:xfrm>
            <a:off x="22463903" y="24061092"/>
            <a:ext cx="9418320" cy="787395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t/>
            </a:r>
            <a:endParaRPr/>
          </a:p>
          <a:p>
            <a:pPr indent="-457200" lvl="0" marL="457200" marR="0" rtl="0" algn="l">
              <a:lnSpc>
                <a:spcPct val="120000"/>
              </a:lnSpc>
              <a:spcBef>
                <a:spcPts val="2600"/>
              </a:spcBef>
              <a:spcAft>
                <a:spcPts val="0"/>
              </a:spcAft>
              <a:buClr>
                <a:schemeClr val="dk1"/>
              </a:buClr>
              <a:buSzPts val="2800"/>
              <a:buFont typeface="Arial"/>
              <a:buChar char="•"/>
            </a:pPr>
            <a:r>
              <a:rPr lang="en-US" sz="2800">
                <a:solidFill>
                  <a:schemeClr val="dk1"/>
                </a:solidFill>
              </a:rPr>
              <a:t>Keep track of your score as it changes over time</a:t>
            </a:r>
            <a:endParaRPr sz="2800">
              <a:solidFill>
                <a:schemeClr val="dk1"/>
              </a:solidFill>
            </a:endParaRPr>
          </a:p>
          <a:p>
            <a:pPr indent="-457200" lvl="0" marL="457200" marR="0" rtl="0" algn="l">
              <a:lnSpc>
                <a:spcPct val="120000"/>
              </a:lnSpc>
              <a:spcBef>
                <a:spcPts val="2600"/>
              </a:spcBef>
              <a:spcAft>
                <a:spcPts val="0"/>
              </a:spcAft>
              <a:buClr>
                <a:schemeClr val="dk1"/>
              </a:buClr>
              <a:buSzPts val="2800"/>
              <a:buChar char="•"/>
            </a:pPr>
            <a:r>
              <a:rPr lang="en-US" sz="2800">
                <a:solidFill>
                  <a:schemeClr val="dk1"/>
                </a:solidFill>
              </a:rPr>
              <a:t>Use the information that you learn to improve your score</a:t>
            </a:r>
            <a:endParaRPr sz="2800">
              <a:solidFill>
                <a:schemeClr val="dk1"/>
              </a:solidFill>
            </a:endParaRPr>
          </a:p>
          <a:p>
            <a:pPr indent="-457200" lvl="0" marL="457200" marR="0" rtl="0" algn="l">
              <a:lnSpc>
                <a:spcPct val="120000"/>
              </a:lnSpc>
              <a:spcBef>
                <a:spcPts val="2600"/>
              </a:spcBef>
              <a:spcAft>
                <a:spcPts val="0"/>
              </a:spcAft>
              <a:buClr>
                <a:schemeClr val="dk1"/>
              </a:buClr>
              <a:buSzPts val="2800"/>
              <a:buChar char="•"/>
            </a:pPr>
            <a:r>
              <a:rPr lang="en-US" sz="2800">
                <a:solidFill>
                  <a:schemeClr val="dk1"/>
                </a:solidFill>
              </a:rPr>
              <a:t>Learn about which areas of your your life contribute most to your score</a:t>
            </a:r>
            <a:endParaRPr sz="2800">
              <a:solidFill>
                <a:schemeClr val="dk1"/>
              </a:solidFill>
            </a:endParaRPr>
          </a:p>
          <a:p>
            <a:pPr indent="-406400" lvl="0" marL="457200" marR="0" rtl="0" algn="l">
              <a:lnSpc>
                <a:spcPct val="120000"/>
              </a:lnSpc>
              <a:spcBef>
                <a:spcPts val="0"/>
              </a:spcBef>
              <a:spcAft>
                <a:spcPts val="0"/>
              </a:spcAft>
              <a:buClr>
                <a:schemeClr val="dk1"/>
              </a:buClr>
              <a:buSzPts val="2800"/>
              <a:buChar char="•"/>
            </a:pPr>
            <a:r>
              <a:rPr lang="en-US" sz="2800">
                <a:solidFill>
                  <a:schemeClr val="dk1"/>
                </a:solidFill>
              </a:rPr>
              <a:t>Learn more about how your score breaks down and areas you consume more or less than average</a:t>
            </a:r>
            <a:endParaRPr sz="2800">
              <a:solidFill>
                <a:schemeClr val="dk1"/>
              </a:solidFill>
            </a:endParaRPr>
          </a:p>
          <a:p>
            <a:pPr indent="-406400" lvl="0" marL="457200" marR="0" rtl="0" algn="l">
              <a:lnSpc>
                <a:spcPct val="120000"/>
              </a:lnSpc>
              <a:spcBef>
                <a:spcPts val="0"/>
              </a:spcBef>
              <a:spcAft>
                <a:spcPts val="0"/>
              </a:spcAft>
              <a:buClr>
                <a:schemeClr val="dk1"/>
              </a:buClr>
              <a:buSzPts val="2800"/>
              <a:buChar char="•"/>
            </a:pPr>
            <a:r>
              <a:rPr lang="en-US" sz="2800">
                <a:solidFill>
                  <a:schemeClr val="dk1"/>
                </a:solidFill>
              </a:rPr>
              <a:t>View a history of your previous scores to guage your progress</a:t>
            </a:r>
            <a:endParaRPr sz="2800">
              <a:solidFill>
                <a:schemeClr val="dk1"/>
              </a:solidFill>
            </a:endParaRPr>
          </a:p>
          <a:p>
            <a:pPr indent="0" lvl="0" marL="0" marR="0" rtl="0" algn="l">
              <a:lnSpc>
                <a:spcPct val="120000"/>
              </a:lnSpc>
              <a:spcBef>
                <a:spcPts val="260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39" name="Google Shape;39;p3"/>
          <p:cNvSpPr txBox="1"/>
          <p:nvPr/>
        </p:nvSpPr>
        <p:spPr>
          <a:xfrm>
            <a:off x="1931989" y="5503233"/>
            <a:ext cx="8158800" cy="677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FF"/>
              </a:buClr>
              <a:buSzPts val="4800"/>
              <a:buFont typeface="Arial"/>
              <a:buNone/>
            </a:pPr>
            <a:r>
              <a:rPr lang="en-US" sz="4800">
                <a:solidFill>
                  <a:srgbClr val="FFFFFF"/>
                </a:solidFill>
              </a:rPr>
              <a:t>DEVELOPMENT</a:t>
            </a:r>
            <a:endParaRPr b="0" i="0" sz="4800" u="none" cap="none" strike="noStrike">
              <a:solidFill>
                <a:srgbClr val="FFFFFF"/>
              </a:solidFill>
              <a:latin typeface="Arial"/>
              <a:ea typeface="Arial"/>
              <a:cs typeface="Arial"/>
              <a:sym typeface="Arial"/>
            </a:endParaRPr>
          </a:p>
        </p:txBody>
      </p:sp>
      <p:sp>
        <p:nvSpPr>
          <p:cNvPr id="40" name="Google Shape;40;p3"/>
          <p:cNvSpPr txBox="1"/>
          <p:nvPr/>
        </p:nvSpPr>
        <p:spPr>
          <a:xfrm>
            <a:off x="1964275" y="6422025"/>
            <a:ext cx="8126400" cy="22498200"/>
          </a:xfrm>
          <a:prstGeom prst="rect">
            <a:avLst/>
          </a:prstGeom>
          <a:noFill/>
          <a:ln>
            <a:noFill/>
          </a:ln>
        </p:spPr>
        <p:txBody>
          <a:bodyPr anchorCtr="0" anchor="t" bIns="0" lIns="0" spcFirstLastPara="1" rIns="0" wrap="square" tIns="0">
            <a:noAutofit/>
          </a:bodyPr>
          <a:lstStyle/>
          <a:p>
            <a:pPr indent="-457200" lvl="0" marL="457200" marR="0" rtl="0" algn="l">
              <a:lnSpc>
                <a:spcPct val="120000"/>
              </a:lnSpc>
              <a:spcBef>
                <a:spcPts val="0"/>
              </a:spcBef>
              <a:spcAft>
                <a:spcPts val="0"/>
              </a:spcAft>
              <a:buClr>
                <a:schemeClr val="lt1"/>
              </a:buClr>
              <a:buSzPts val="2800"/>
              <a:buFont typeface="Arial"/>
              <a:buChar char="•"/>
            </a:pPr>
            <a:r>
              <a:rPr lang="en-US" sz="2800">
                <a:solidFill>
                  <a:schemeClr val="lt1"/>
                </a:solidFill>
                <a:latin typeface="Verdana"/>
                <a:ea typeface="Verdana"/>
                <a:cs typeface="Verdana"/>
                <a:sym typeface="Verdana"/>
              </a:rPr>
              <a:t>The integrated development environment we used is Android Studio. It is based on the community created IntelliJIDEA. Some of the benefits of using this platform include faster deployment of fresh builds, more accurate programming, faster programming and testing, inclusive application development, better app indexing to name a few.</a:t>
            </a:r>
            <a:endParaRPr sz="2800">
              <a:solidFill>
                <a:schemeClr val="lt1"/>
              </a:solidFill>
              <a:latin typeface="Verdana"/>
              <a:ea typeface="Verdana"/>
              <a:cs typeface="Verdana"/>
              <a:sym typeface="Verdana"/>
            </a:endParaRPr>
          </a:p>
          <a:p>
            <a:pPr indent="0" lvl="0" marL="457200" marR="0" rtl="0" algn="l">
              <a:lnSpc>
                <a:spcPct val="120000"/>
              </a:lnSpc>
              <a:spcBef>
                <a:spcPts val="0"/>
              </a:spcBef>
              <a:spcAft>
                <a:spcPts val="0"/>
              </a:spcAft>
              <a:buNone/>
            </a:pPr>
            <a:r>
              <a:t/>
            </a:r>
            <a:endParaRPr sz="2800">
              <a:solidFill>
                <a:schemeClr val="lt1"/>
              </a:solidFill>
              <a:latin typeface="Verdana"/>
              <a:ea typeface="Verdana"/>
              <a:cs typeface="Verdana"/>
              <a:sym typeface="Verdana"/>
            </a:endParaRPr>
          </a:p>
          <a:p>
            <a:pPr indent="-457200" lvl="0" marL="457200" marR="0" rtl="0" algn="l">
              <a:lnSpc>
                <a:spcPct val="120000"/>
              </a:lnSpc>
              <a:spcBef>
                <a:spcPts val="0"/>
              </a:spcBef>
              <a:spcAft>
                <a:spcPts val="0"/>
              </a:spcAft>
              <a:buClr>
                <a:schemeClr val="lt1"/>
              </a:buClr>
              <a:buSzPts val="2800"/>
              <a:buChar char="•"/>
            </a:pPr>
            <a:r>
              <a:rPr lang="en-US" sz="2800">
                <a:solidFill>
                  <a:schemeClr val="lt1"/>
                </a:solidFill>
                <a:latin typeface="Verdana"/>
                <a:ea typeface="Verdana"/>
                <a:cs typeface="Verdana"/>
                <a:sym typeface="Verdana"/>
              </a:rPr>
              <a:t>In order to calculate the ecological footprint score certain type of data will be pulled from a third party application programming interface. This data is crucial in allowing us to compute the ecological footprint score for the mobile</a:t>
            </a:r>
            <a:endParaRPr sz="2800">
              <a:solidFill>
                <a:schemeClr val="lt1"/>
              </a:solidFill>
              <a:latin typeface="Verdana"/>
              <a:ea typeface="Verdana"/>
              <a:cs typeface="Verdana"/>
              <a:sym typeface="Verdana"/>
            </a:endParaRPr>
          </a:p>
          <a:p>
            <a:pPr indent="0" lvl="0" marL="457200" marR="0" rtl="0" algn="l">
              <a:lnSpc>
                <a:spcPct val="120000"/>
              </a:lnSpc>
              <a:spcBef>
                <a:spcPts val="0"/>
              </a:spcBef>
              <a:spcAft>
                <a:spcPts val="0"/>
              </a:spcAft>
              <a:buNone/>
            </a:pPr>
            <a:r>
              <a:rPr lang="en-US" sz="2800">
                <a:solidFill>
                  <a:schemeClr val="lt1"/>
                </a:solidFill>
                <a:latin typeface="Verdana"/>
                <a:ea typeface="Verdana"/>
                <a:cs typeface="Verdana"/>
                <a:sym typeface="Verdana"/>
              </a:rPr>
              <a:t>application we are developing. Finding reliable data that can be utilized to calculate the footprint score is a challenging task. </a:t>
            </a:r>
            <a:endParaRPr sz="2800">
              <a:solidFill>
                <a:schemeClr val="lt1"/>
              </a:solidFill>
              <a:latin typeface="Verdana"/>
              <a:ea typeface="Verdana"/>
              <a:cs typeface="Verdana"/>
              <a:sym typeface="Verdana"/>
            </a:endParaRPr>
          </a:p>
          <a:p>
            <a:pPr indent="0" lvl="0" marL="0" marR="0" rtl="0" algn="l">
              <a:lnSpc>
                <a:spcPct val="120000"/>
              </a:lnSpc>
              <a:spcBef>
                <a:spcPts val="0"/>
              </a:spcBef>
              <a:spcAft>
                <a:spcPts val="0"/>
              </a:spcAft>
              <a:buNone/>
            </a:pPr>
            <a:r>
              <a:t/>
            </a:r>
            <a:endParaRPr sz="2800">
              <a:solidFill>
                <a:schemeClr val="lt1"/>
              </a:solidFill>
              <a:latin typeface="Verdana"/>
              <a:ea typeface="Verdana"/>
              <a:cs typeface="Verdana"/>
              <a:sym typeface="Verdana"/>
            </a:endParaRPr>
          </a:p>
          <a:p>
            <a:pPr indent="0" lvl="0" marL="457200" marR="0" rtl="0" algn="l">
              <a:lnSpc>
                <a:spcPct val="120000"/>
              </a:lnSpc>
              <a:spcBef>
                <a:spcPts val="0"/>
              </a:spcBef>
              <a:spcAft>
                <a:spcPts val="0"/>
              </a:spcAft>
              <a:buNone/>
            </a:pPr>
            <a:r>
              <a:rPr lang="en-US" sz="2800">
                <a:solidFill>
                  <a:schemeClr val="lt1"/>
                </a:solidFill>
                <a:latin typeface="Verdana"/>
                <a:ea typeface="Verdana"/>
                <a:cs typeface="Verdana"/>
                <a:sym typeface="Verdana"/>
              </a:rPr>
              <a:t>The ecological footprint score is calculated using a complex equation that requires several inputs of data. Some of this data will be entered by the user via a questionnaire that we will be displayed and the other pieces of data will be gathered by pulling the relevant data from the application programming interface.</a:t>
            </a:r>
            <a:endParaRPr sz="2800">
              <a:solidFill>
                <a:schemeClr val="lt1"/>
              </a:solidFill>
              <a:latin typeface="Verdana"/>
              <a:ea typeface="Verdana"/>
              <a:cs typeface="Verdana"/>
              <a:sym typeface="Verdana"/>
            </a:endParaRPr>
          </a:p>
          <a:p>
            <a:pPr indent="0" lvl="0" marL="457200" marR="0" rtl="0" algn="l">
              <a:lnSpc>
                <a:spcPct val="120000"/>
              </a:lnSpc>
              <a:spcBef>
                <a:spcPts val="0"/>
              </a:spcBef>
              <a:spcAft>
                <a:spcPts val="0"/>
              </a:spcAft>
              <a:buNone/>
            </a:pPr>
            <a:r>
              <a:t/>
            </a:r>
            <a:endParaRPr sz="2800">
              <a:solidFill>
                <a:schemeClr val="lt1"/>
              </a:solidFill>
              <a:latin typeface="Verdana"/>
              <a:ea typeface="Verdana"/>
              <a:cs typeface="Verdana"/>
              <a:sym typeface="Verdana"/>
            </a:endParaRPr>
          </a:p>
          <a:p>
            <a:pPr indent="0" lvl="0" marL="0" rtl="0" algn="l">
              <a:lnSpc>
                <a:spcPct val="90000"/>
              </a:lnSpc>
              <a:spcBef>
                <a:spcPts val="0"/>
              </a:spcBef>
              <a:spcAft>
                <a:spcPts val="0"/>
              </a:spcAft>
              <a:buNone/>
            </a:pPr>
            <a:r>
              <a:rPr lang="en-US" sz="4800">
                <a:solidFill>
                  <a:srgbClr val="FFFFFF"/>
                </a:solidFill>
              </a:rPr>
              <a:t>Contact Info</a:t>
            </a:r>
            <a:endParaRPr sz="2800">
              <a:solidFill>
                <a:schemeClr val="lt1"/>
              </a:solidFill>
              <a:latin typeface="Verdana"/>
              <a:ea typeface="Verdana"/>
              <a:cs typeface="Verdana"/>
              <a:sym typeface="Verdana"/>
            </a:endParaRPr>
          </a:p>
          <a:p>
            <a:pPr indent="0" lvl="0" marL="457200" marR="0" rtl="0" algn="l">
              <a:lnSpc>
                <a:spcPct val="120000"/>
              </a:lnSpc>
              <a:spcBef>
                <a:spcPts val="0"/>
              </a:spcBef>
              <a:spcAft>
                <a:spcPts val="0"/>
              </a:spcAft>
              <a:buNone/>
            </a:pPr>
            <a:r>
              <a:rPr lang="en-US" sz="2800">
                <a:solidFill>
                  <a:schemeClr val="lt1"/>
                </a:solidFill>
                <a:latin typeface="Verdana"/>
                <a:ea typeface="Verdana"/>
                <a:cs typeface="Verdana"/>
                <a:sym typeface="Verdana"/>
              </a:rPr>
              <a:t>Sathya Ramanathan</a:t>
            </a:r>
            <a:endParaRPr sz="2800">
              <a:solidFill>
                <a:schemeClr val="lt1"/>
              </a:solidFill>
              <a:latin typeface="Verdana"/>
              <a:ea typeface="Verdana"/>
              <a:cs typeface="Verdana"/>
              <a:sym typeface="Verdana"/>
            </a:endParaRPr>
          </a:p>
          <a:p>
            <a:pPr indent="0" lvl="0" marL="457200" marR="0" rtl="0" algn="l">
              <a:lnSpc>
                <a:spcPct val="120000"/>
              </a:lnSpc>
              <a:spcBef>
                <a:spcPts val="0"/>
              </a:spcBef>
              <a:spcAft>
                <a:spcPts val="0"/>
              </a:spcAft>
              <a:buNone/>
            </a:pPr>
            <a:r>
              <a:rPr lang="en-US" sz="2800">
                <a:solidFill>
                  <a:schemeClr val="lt1"/>
                </a:solidFill>
                <a:latin typeface="Verdana"/>
                <a:ea typeface="Verdana"/>
                <a:cs typeface="Verdana"/>
                <a:sym typeface="Verdana"/>
              </a:rPr>
              <a:t>ramanats@oregonstate.edu</a:t>
            </a:r>
            <a:endParaRPr sz="2800">
              <a:solidFill>
                <a:schemeClr val="lt1"/>
              </a:solidFill>
              <a:latin typeface="Verdana"/>
              <a:ea typeface="Verdana"/>
              <a:cs typeface="Verdana"/>
              <a:sym typeface="Verdana"/>
            </a:endParaRPr>
          </a:p>
          <a:p>
            <a:pPr indent="0" lvl="0" marL="457200" marR="0" rtl="0" algn="l">
              <a:lnSpc>
                <a:spcPct val="120000"/>
              </a:lnSpc>
              <a:spcBef>
                <a:spcPts val="0"/>
              </a:spcBef>
              <a:spcAft>
                <a:spcPts val="0"/>
              </a:spcAft>
              <a:buNone/>
            </a:pPr>
            <a:r>
              <a:t/>
            </a:r>
            <a:endParaRPr sz="2800">
              <a:solidFill>
                <a:schemeClr val="lt1"/>
              </a:solidFill>
              <a:latin typeface="Verdana"/>
              <a:ea typeface="Verdana"/>
              <a:cs typeface="Verdana"/>
              <a:sym typeface="Verdana"/>
            </a:endParaRPr>
          </a:p>
          <a:p>
            <a:pPr indent="0" lvl="0" marL="457200" marR="0" rtl="0" algn="l">
              <a:lnSpc>
                <a:spcPct val="120000"/>
              </a:lnSpc>
              <a:spcBef>
                <a:spcPts val="0"/>
              </a:spcBef>
              <a:spcAft>
                <a:spcPts val="0"/>
              </a:spcAft>
              <a:buNone/>
            </a:pPr>
            <a:r>
              <a:rPr lang="en-US" sz="2800">
                <a:solidFill>
                  <a:schemeClr val="lt1"/>
                </a:solidFill>
                <a:latin typeface="Verdana"/>
                <a:ea typeface="Verdana"/>
                <a:cs typeface="Verdana"/>
                <a:sym typeface="Verdana"/>
              </a:rPr>
              <a:t>Rohan Barve</a:t>
            </a:r>
            <a:endParaRPr sz="2800">
              <a:solidFill>
                <a:schemeClr val="lt1"/>
              </a:solidFill>
              <a:latin typeface="Verdana"/>
              <a:ea typeface="Verdana"/>
              <a:cs typeface="Verdana"/>
              <a:sym typeface="Verdana"/>
            </a:endParaRPr>
          </a:p>
          <a:p>
            <a:pPr indent="0" lvl="0" marL="457200" marR="0" rtl="0" algn="l">
              <a:lnSpc>
                <a:spcPct val="120000"/>
              </a:lnSpc>
              <a:spcBef>
                <a:spcPts val="0"/>
              </a:spcBef>
              <a:spcAft>
                <a:spcPts val="0"/>
              </a:spcAft>
              <a:buNone/>
            </a:pPr>
            <a:r>
              <a:rPr lang="en-US" sz="2800">
                <a:solidFill>
                  <a:schemeClr val="lt1"/>
                </a:solidFill>
                <a:latin typeface="Verdana"/>
                <a:ea typeface="Verdana"/>
                <a:cs typeface="Verdana"/>
                <a:sym typeface="Verdana"/>
              </a:rPr>
              <a:t>barver@oregonstate.edu</a:t>
            </a:r>
            <a:endParaRPr sz="2800">
              <a:solidFill>
                <a:schemeClr val="lt1"/>
              </a:solidFill>
              <a:latin typeface="Verdana"/>
              <a:ea typeface="Verdana"/>
              <a:cs typeface="Verdana"/>
              <a:sym typeface="Verdana"/>
            </a:endParaRPr>
          </a:p>
          <a:p>
            <a:pPr indent="0" lvl="0" marL="457200" marR="0" rtl="0" algn="l">
              <a:lnSpc>
                <a:spcPct val="120000"/>
              </a:lnSpc>
              <a:spcBef>
                <a:spcPts val="0"/>
              </a:spcBef>
              <a:spcAft>
                <a:spcPts val="0"/>
              </a:spcAft>
              <a:buNone/>
            </a:pPr>
            <a:r>
              <a:t/>
            </a:r>
            <a:endParaRPr sz="2800">
              <a:solidFill>
                <a:schemeClr val="lt1"/>
              </a:solidFill>
              <a:latin typeface="Verdana"/>
              <a:ea typeface="Verdana"/>
              <a:cs typeface="Verdana"/>
              <a:sym typeface="Verdana"/>
            </a:endParaRPr>
          </a:p>
          <a:p>
            <a:pPr indent="0" lvl="0" marL="457200" marR="0" rtl="0" algn="l">
              <a:lnSpc>
                <a:spcPct val="120000"/>
              </a:lnSpc>
              <a:spcBef>
                <a:spcPts val="0"/>
              </a:spcBef>
              <a:spcAft>
                <a:spcPts val="0"/>
              </a:spcAft>
              <a:buNone/>
            </a:pPr>
            <a:r>
              <a:rPr lang="en-US" sz="2800">
                <a:solidFill>
                  <a:schemeClr val="lt1"/>
                </a:solidFill>
                <a:latin typeface="Verdana"/>
                <a:ea typeface="Verdana"/>
                <a:cs typeface="Verdana"/>
                <a:sym typeface="Verdana"/>
              </a:rPr>
              <a:t>Dominic Wasco</a:t>
            </a:r>
            <a:endParaRPr sz="2800">
              <a:solidFill>
                <a:schemeClr val="lt1"/>
              </a:solidFill>
              <a:latin typeface="Verdana"/>
              <a:ea typeface="Verdana"/>
              <a:cs typeface="Verdana"/>
              <a:sym typeface="Verdana"/>
            </a:endParaRPr>
          </a:p>
          <a:p>
            <a:pPr indent="0" lvl="0" marL="457200" marR="0" rtl="0" algn="l">
              <a:lnSpc>
                <a:spcPct val="120000"/>
              </a:lnSpc>
              <a:spcBef>
                <a:spcPts val="0"/>
              </a:spcBef>
              <a:spcAft>
                <a:spcPts val="0"/>
              </a:spcAft>
              <a:buNone/>
            </a:pPr>
            <a:r>
              <a:rPr lang="en-US" sz="2800">
                <a:solidFill>
                  <a:schemeClr val="lt1"/>
                </a:solidFill>
                <a:latin typeface="Verdana"/>
                <a:ea typeface="Verdana"/>
                <a:cs typeface="Verdana"/>
                <a:sym typeface="Verdana"/>
              </a:rPr>
              <a:t>waskod@oregonstate.edu</a:t>
            </a:r>
            <a:endParaRPr sz="2800">
              <a:solidFill>
                <a:schemeClr val="lt1"/>
              </a:solidFill>
              <a:latin typeface="Verdana"/>
              <a:ea typeface="Verdana"/>
              <a:cs typeface="Verdana"/>
              <a:sym typeface="Verdana"/>
            </a:endParaRPr>
          </a:p>
          <a:p>
            <a:pPr indent="0" lvl="0" marL="457200" marR="0" rtl="0" algn="l">
              <a:lnSpc>
                <a:spcPct val="120000"/>
              </a:lnSpc>
              <a:spcBef>
                <a:spcPts val="0"/>
              </a:spcBef>
              <a:spcAft>
                <a:spcPts val="0"/>
              </a:spcAft>
              <a:buNone/>
            </a:pPr>
            <a:r>
              <a:t/>
            </a:r>
            <a:endParaRPr sz="2800">
              <a:solidFill>
                <a:schemeClr val="lt1"/>
              </a:solidFill>
              <a:latin typeface="Verdana"/>
              <a:ea typeface="Verdana"/>
              <a:cs typeface="Verdana"/>
              <a:sym typeface="Verdana"/>
            </a:endParaRPr>
          </a:p>
          <a:p>
            <a:pPr indent="0" lvl="0" marL="457200" marR="0" rtl="0" algn="l">
              <a:lnSpc>
                <a:spcPct val="120000"/>
              </a:lnSpc>
              <a:spcBef>
                <a:spcPts val="0"/>
              </a:spcBef>
              <a:spcAft>
                <a:spcPts val="0"/>
              </a:spcAft>
              <a:buNone/>
            </a:pPr>
            <a:r>
              <a:rPr lang="en-US" sz="2800">
                <a:solidFill>
                  <a:schemeClr val="lt1"/>
                </a:solidFill>
                <a:latin typeface="Verdana"/>
                <a:ea typeface="Verdana"/>
                <a:cs typeface="Verdana"/>
                <a:sym typeface="Verdana"/>
              </a:rPr>
              <a:t>Ann Scheerer</a:t>
            </a:r>
            <a:endParaRPr sz="2800">
              <a:solidFill>
                <a:schemeClr val="lt1"/>
              </a:solidFill>
              <a:latin typeface="Verdana"/>
              <a:ea typeface="Verdana"/>
              <a:cs typeface="Verdana"/>
              <a:sym typeface="Verdana"/>
            </a:endParaRPr>
          </a:p>
          <a:p>
            <a:pPr indent="0" lvl="0" marL="457200" marR="0" rtl="0" algn="l">
              <a:lnSpc>
                <a:spcPct val="120000"/>
              </a:lnSpc>
              <a:spcBef>
                <a:spcPts val="0"/>
              </a:spcBef>
              <a:spcAft>
                <a:spcPts val="0"/>
              </a:spcAft>
              <a:buNone/>
            </a:pPr>
            <a:r>
              <a:rPr lang="en-US" sz="2800">
                <a:solidFill>
                  <a:schemeClr val="lt1"/>
                </a:solidFill>
                <a:latin typeface="Verdana"/>
                <a:ea typeface="Verdana"/>
                <a:cs typeface="Verdana"/>
                <a:sym typeface="Verdana"/>
              </a:rPr>
              <a:t>Ann.Scheerer@oregonstate.edu</a:t>
            </a:r>
            <a:endParaRPr sz="2800">
              <a:solidFill>
                <a:schemeClr val="lt1"/>
              </a:solidFill>
              <a:latin typeface="Verdana"/>
              <a:ea typeface="Verdana"/>
              <a:cs typeface="Verdana"/>
              <a:sym typeface="Verdana"/>
            </a:endParaRPr>
          </a:p>
        </p:txBody>
      </p:sp>
      <p:sp>
        <p:nvSpPr>
          <p:cNvPr id="41" name="Google Shape;41;p3"/>
          <p:cNvSpPr txBox="1"/>
          <p:nvPr/>
        </p:nvSpPr>
        <p:spPr>
          <a:xfrm>
            <a:off x="12292012" y="3463917"/>
            <a:ext cx="19544200" cy="1542674"/>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E05529"/>
              </a:buClr>
              <a:buSzPts val="12500"/>
              <a:buFont typeface="Impact"/>
              <a:buNone/>
            </a:pPr>
            <a:r>
              <a:rPr lang="en-US" sz="12500">
                <a:solidFill>
                  <a:srgbClr val="E05529"/>
                </a:solidFill>
                <a:latin typeface="Impact"/>
                <a:ea typeface="Impact"/>
                <a:cs typeface="Impact"/>
                <a:sym typeface="Impact"/>
              </a:rPr>
              <a:t>ECOLOGICAL FOOTPRINT APP</a:t>
            </a:r>
            <a:endParaRPr b="0" i="0" sz="12500" u="none" cap="none" strike="noStrike">
              <a:solidFill>
                <a:srgbClr val="E05529"/>
              </a:solidFill>
              <a:latin typeface="Impact"/>
              <a:ea typeface="Impact"/>
              <a:cs typeface="Impact"/>
              <a:sym typeface="Impact"/>
            </a:endParaRPr>
          </a:p>
        </p:txBody>
      </p:sp>
      <p:sp>
        <p:nvSpPr>
          <p:cNvPr id="42" name="Google Shape;42;p3"/>
          <p:cNvSpPr txBox="1"/>
          <p:nvPr/>
        </p:nvSpPr>
        <p:spPr>
          <a:xfrm>
            <a:off x="12292012" y="5503233"/>
            <a:ext cx="19544199" cy="6080503"/>
          </a:xfrm>
          <a:prstGeom prst="rect">
            <a:avLst/>
          </a:prstGeom>
          <a:noFill/>
          <a:ln>
            <a:noFill/>
          </a:ln>
        </p:spPr>
        <p:txBody>
          <a:bodyPr anchorCtr="0" anchor="t" bIns="0" lIns="0" spcFirstLastPara="1" rIns="0" wrap="square" tIns="0">
            <a:noAutofit/>
          </a:bodyPr>
          <a:lstStyle/>
          <a:p>
            <a:pPr indent="0" lvl="0" marL="0" marR="0" rtl="0" algn="l">
              <a:lnSpc>
                <a:spcPct val="130909"/>
              </a:lnSpc>
              <a:spcBef>
                <a:spcPts val="0"/>
              </a:spcBef>
              <a:spcAft>
                <a:spcPts val="0"/>
              </a:spcAft>
              <a:buClr>
                <a:schemeClr val="dk1"/>
              </a:buClr>
              <a:buSzPts val="6600"/>
              <a:buFont typeface="Arial"/>
              <a:buNone/>
            </a:pPr>
            <a:r>
              <a:rPr lang="en-US" sz="6600">
                <a:solidFill>
                  <a:schemeClr val="dk1"/>
                </a:solidFill>
                <a:latin typeface="Georgia"/>
                <a:ea typeface="Georgia"/>
                <a:cs typeface="Georgia"/>
                <a:sym typeface="Georgia"/>
              </a:rPr>
              <a:t>This mobile app aims to help user’s discover their ecological footprint, as well as providing local recommendations and suggestions to improve their score. </a:t>
            </a:r>
            <a:endParaRPr sz="6600">
              <a:solidFill>
                <a:schemeClr val="dk1"/>
              </a:solidFill>
              <a:latin typeface="Georgia"/>
              <a:ea typeface="Georgia"/>
              <a:cs typeface="Georgia"/>
              <a:sym typeface="Georgia"/>
            </a:endParaRPr>
          </a:p>
        </p:txBody>
      </p:sp>
      <p:sp>
        <p:nvSpPr>
          <p:cNvPr id="43" name="Google Shape;43;p3"/>
          <p:cNvSpPr txBox="1"/>
          <p:nvPr/>
        </p:nvSpPr>
        <p:spPr>
          <a:xfrm>
            <a:off x="33934400" y="5503233"/>
            <a:ext cx="8158690" cy="67710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FF"/>
              </a:buClr>
              <a:buSzPts val="4800"/>
              <a:buFont typeface="Arial"/>
              <a:buNone/>
            </a:pPr>
            <a:r>
              <a:rPr lang="en-US" sz="4800">
                <a:solidFill>
                  <a:srgbClr val="FFFFFF"/>
                </a:solidFill>
              </a:rPr>
              <a:t>PROBLEM STATEMENT:</a:t>
            </a:r>
            <a:endParaRPr b="0" i="0" sz="4800" u="none" cap="none" strike="noStrike">
              <a:solidFill>
                <a:srgbClr val="FFFFFF"/>
              </a:solidFill>
              <a:latin typeface="Arial"/>
              <a:ea typeface="Arial"/>
              <a:cs typeface="Arial"/>
              <a:sym typeface="Arial"/>
            </a:endParaRPr>
          </a:p>
        </p:txBody>
      </p:sp>
      <p:sp>
        <p:nvSpPr>
          <p:cNvPr id="44" name="Google Shape;44;p3"/>
          <p:cNvSpPr txBox="1"/>
          <p:nvPr/>
        </p:nvSpPr>
        <p:spPr>
          <a:xfrm>
            <a:off x="33966678" y="6422030"/>
            <a:ext cx="8126412" cy="14311611"/>
          </a:xfrm>
          <a:prstGeom prst="rect">
            <a:avLst/>
          </a:prstGeom>
          <a:noFill/>
          <a:ln>
            <a:noFill/>
          </a:ln>
        </p:spPr>
        <p:txBody>
          <a:bodyPr anchorCtr="0" anchor="t" bIns="0" lIns="0" spcFirstLastPara="1" rIns="0" wrap="square" tIns="0">
            <a:noAutofit/>
          </a:bodyPr>
          <a:lstStyle/>
          <a:p>
            <a:pPr indent="-457200" lvl="0" marL="457200" marR="0" rtl="0" algn="l">
              <a:lnSpc>
                <a:spcPct val="120000"/>
              </a:lnSpc>
              <a:spcBef>
                <a:spcPts val="2600"/>
              </a:spcBef>
              <a:spcAft>
                <a:spcPts val="0"/>
              </a:spcAft>
              <a:buClr>
                <a:schemeClr val="dk1"/>
              </a:buClr>
              <a:buSzPts val="2800"/>
              <a:buChar char="•"/>
            </a:pPr>
            <a:r>
              <a:rPr lang="en-US" sz="2800">
                <a:solidFill>
                  <a:schemeClr val="dk1"/>
                </a:solidFill>
              </a:rPr>
              <a:t>We live in a world where everything is finite. All resources are shared among us all. On top of that, we have rising environmental concerns such as air/water pollution. However, a great deal of this per say is caused by none other than humans. From the vehicles we drive to the food we eat, every action we take has a consequence on the environment in the long run. It is therefore important that we take care of our planet by making more sustainable choices. The underlying idea for our project is to promote a sustainable community through certain actions; and a great way to know one’s impact is by evaluating oneself. This awareness combined with the right choices can lead to a better planet for all.</a:t>
            </a:r>
            <a:endParaRPr sz="2800">
              <a:solidFill>
                <a:schemeClr val="dk1"/>
              </a:solidFill>
            </a:endParaRPr>
          </a:p>
          <a:p>
            <a:pPr indent="0" lvl="0" marL="457200" marR="0" rtl="0" algn="l">
              <a:lnSpc>
                <a:spcPct val="120000"/>
              </a:lnSpc>
              <a:spcBef>
                <a:spcPts val="2600"/>
              </a:spcBef>
              <a:spcAft>
                <a:spcPts val="0"/>
              </a:spcAft>
              <a:buNone/>
            </a:pPr>
            <a:r>
              <a:t/>
            </a:r>
            <a:endParaRPr sz="2800">
              <a:solidFill>
                <a:schemeClr val="dk1"/>
              </a:solidFill>
            </a:endParaRPr>
          </a:p>
          <a:p>
            <a:pPr indent="0" lvl="0" marL="457200" rtl="0" algn="l">
              <a:lnSpc>
                <a:spcPct val="90000"/>
              </a:lnSpc>
              <a:spcBef>
                <a:spcPts val="0"/>
              </a:spcBef>
              <a:spcAft>
                <a:spcPts val="0"/>
              </a:spcAft>
              <a:buNone/>
            </a:pPr>
            <a:r>
              <a:rPr lang="en-US" sz="4800">
                <a:solidFill>
                  <a:schemeClr val="lt1"/>
                </a:solidFill>
              </a:rPr>
              <a:t>PROPOSED SOLUTION:</a:t>
            </a:r>
            <a:endParaRPr sz="4800">
              <a:solidFill>
                <a:schemeClr val="lt1"/>
              </a:solidFill>
            </a:endParaRPr>
          </a:p>
          <a:p>
            <a:pPr indent="-457200" lvl="0" marL="457200" marR="0" rtl="0" algn="l">
              <a:lnSpc>
                <a:spcPct val="120000"/>
              </a:lnSpc>
              <a:spcBef>
                <a:spcPts val="2600"/>
              </a:spcBef>
              <a:spcAft>
                <a:spcPts val="0"/>
              </a:spcAft>
              <a:buClr>
                <a:schemeClr val="dk1"/>
              </a:buClr>
              <a:buSzPts val="2800"/>
              <a:buChar char="•"/>
            </a:pPr>
            <a:r>
              <a:rPr lang="en-US" sz="2800">
                <a:solidFill>
                  <a:schemeClr val="dk1"/>
                </a:solidFill>
              </a:rPr>
              <a:t>Our proposed solution is to create an ecological footprint calculator, so we can create awareness for the user. This calculator will ask a set of questions that will then be used to formulate an individual footprint score. To do this, we need to compare the user’s entered data with the national average footprint data. Ecological data is primarily collected by offices in each city that monitors economic activities, agricultural productivity, energy consumption, and other related information. This data can then be used for example to determine how much of a certain food was consumed, what kind of wood is used to construct furniture, and how much energy a typical household uses. This data in return is compared with the country’s average consumption profile to create an ecological footprint for the user. For example, the calculator will ask the user how much meat they consume. If they answer none, this will greatly reduce their overall score. On the other-hand, if they answered that they eat meat frequently, this will bump up their overall footprint score.</a:t>
            </a:r>
            <a:endParaRPr/>
          </a:p>
        </p:txBody>
      </p:sp>
      <p:sp>
        <p:nvSpPr>
          <p:cNvPr id="45" name="Google Shape;45;p3"/>
          <p:cNvSpPr txBox="1"/>
          <p:nvPr/>
        </p:nvSpPr>
        <p:spPr>
          <a:xfrm>
            <a:off x="38032266" y="754123"/>
            <a:ext cx="3811058" cy="1790601"/>
          </a:xfrm>
          <a:prstGeom prst="rect">
            <a:avLst/>
          </a:prstGeom>
          <a:noFill/>
          <a:ln>
            <a:noFill/>
          </a:ln>
        </p:spPr>
        <p:txBody>
          <a:bodyPr anchorCtr="0" anchor="ctr" bIns="0" lIns="0" spcFirstLastPara="1" rIns="0" wrap="square" tIns="0">
            <a:noAutofit/>
          </a:bodyPr>
          <a:lstStyle/>
          <a:p>
            <a:pPr indent="0" lvl="0" marL="0" marR="0" rtl="0" algn="r">
              <a:lnSpc>
                <a:spcPct val="90000"/>
              </a:lnSpc>
              <a:spcBef>
                <a:spcPts val="0"/>
              </a:spcBef>
              <a:spcAft>
                <a:spcPts val="0"/>
              </a:spcAft>
              <a:buClr>
                <a:schemeClr val="lt1"/>
              </a:buClr>
              <a:buSzPts val="5400"/>
              <a:buFont typeface="Impact"/>
              <a:buNone/>
            </a:pPr>
            <a:r>
              <a:rPr b="0" i="0" lang="en-US" sz="5400" u="none" cap="none" strike="noStrike">
                <a:solidFill>
                  <a:schemeClr val="lt1"/>
                </a:solidFill>
                <a:latin typeface="Impact"/>
                <a:ea typeface="Impact"/>
                <a:cs typeface="Impact"/>
                <a:sym typeface="Impact"/>
              </a:rPr>
              <a:t>###</a:t>
            </a:r>
            <a:endParaRPr/>
          </a:p>
        </p:txBody>
      </p:sp>
      <p:sp>
        <p:nvSpPr>
          <p:cNvPr id="46" name="Google Shape;46;p3"/>
          <p:cNvSpPr txBox="1"/>
          <p:nvPr/>
        </p:nvSpPr>
        <p:spPr>
          <a:xfrm>
            <a:off x="12292078" y="24061017"/>
            <a:ext cx="9418200" cy="7874100"/>
          </a:xfrm>
          <a:prstGeom prst="rect">
            <a:avLst/>
          </a:prstGeom>
          <a:noFill/>
          <a:ln>
            <a:noFill/>
          </a:ln>
        </p:spPr>
        <p:txBody>
          <a:bodyPr anchorCtr="0" anchor="t" bIns="0" lIns="0" spcFirstLastPara="1" rIns="0" wrap="square" tIns="0">
            <a:noAutofit/>
          </a:bodyPr>
          <a:lstStyle/>
          <a:p>
            <a:pPr indent="-406400" lvl="0" marL="457200" marR="0" rtl="0" algn="l">
              <a:lnSpc>
                <a:spcPct val="120000"/>
              </a:lnSpc>
              <a:spcBef>
                <a:spcPts val="2600"/>
              </a:spcBef>
              <a:spcAft>
                <a:spcPts val="0"/>
              </a:spcAft>
              <a:buClr>
                <a:schemeClr val="dk1"/>
              </a:buClr>
              <a:buSzPts val="2800"/>
              <a:buChar char="●"/>
            </a:pPr>
            <a:r>
              <a:rPr lang="en-US" sz="2800">
                <a:solidFill>
                  <a:schemeClr val="dk1"/>
                </a:solidFill>
              </a:rPr>
              <a:t>Users within the corvallis area will be able to view local services available to help reduce their score</a:t>
            </a:r>
            <a:endParaRPr sz="2800">
              <a:solidFill>
                <a:schemeClr val="dk1"/>
              </a:solidFill>
            </a:endParaRPr>
          </a:p>
          <a:p>
            <a:pPr indent="0" lvl="0" marL="457200" marR="0" rtl="0" algn="l">
              <a:lnSpc>
                <a:spcPct val="120000"/>
              </a:lnSpc>
              <a:spcBef>
                <a:spcPts val="2600"/>
              </a:spcBef>
              <a:spcAft>
                <a:spcPts val="0"/>
              </a:spcAft>
              <a:buNone/>
            </a:pPr>
            <a:r>
              <a:t/>
            </a:r>
            <a:endParaRPr sz="2800">
              <a:solidFill>
                <a:schemeClr val="dk1"/>
              </a:solidFill>
            </a:endParaRPr>
          </a:p>
          <a:p>
            <a:pPr indent="-406400" lvl="0" marL="457200" marR="0" rtl="0" algn="l">
              <a:lnSpc>
                <a:spcPct val="120000"/>
              </a:lnSpc>
              <a:spcBef>
                <a:spcPts val="2600"/>
              </a:spcBef>
              <a:spcAft>
                <a:spcPts val="0"/>
              </a:spcAft>
              <a:buClr>
                <a:schemeClr val="dk1"/>
              </a:buClr>
              <a:buSzPts val="2800"/>
              <a:buChar char="●"/>
            </a:pPr>
            <a:r>
              <a:rPr lang="en-US" sz="2800">
                <a:solidFill>
                  <a:schemeClr val="dk1"/>
                </a:solidFill>
              </a:rPr>
              <a:t>Services such as waste collection, recycling, garden centers may be suggested to help reduce the </a:t>
            </a:r>
            <a:r>
              <a:rPr lang="en-US" sz="2800">
                <a:solidFill>
                  <a:schemeClr val="dk1"/>
                </a:solidFill>
              </a:rPr>
              <a:t>amount</a:t>
            </a:r>
            <a:r>
              <a:rPr lang="en-US" sz="2800">
                <a:solidFill>
                  <a:schemeClr val="dk1"/>
                </a:solidFill>
              </a:rPr>
              <a:t> of goods consumed</a:t>
            </a:r>
            <a:endParaRPr sz="2800">
              <a:solidFill>
                <a:schemeClr val="dk1"/>
              </a:solidFill>
            </a:endParaRPr>
          </a:p>
          <a:p>
            <a:pPr indent="0" lvl="0" marL="457200" marR="0" rtl="0" algn="l">
              <a:lnSpc>
                <a:spcPct val="120000"/>
              </a:lnSpc>
              <a:spcBef>
                <a:spcPts val="2600"/>
              </a:spcBef>
              <a:spcAft>
                <a:spcPts val="0"/>
              </a:spcAft>
              <a:buNone/>
            </a:pPr>
            <a:r>
              <a:t/>
            </a:r>
            <a:endParaRPr sz="2800">
              <a:solidFill>
                <a:schemeClr val="dk1"/>
              </a:solidFill>
            </a:endParaRPr>
          </a:p>
          <a:p>
            <a:pPr indent="-406400" lvl="0" marL="457200" marR="0" rtl="0" algn="l">
              <a:lnSpc>
                <a:spcPct val="120000"/>
              </a:lnSpc>
              <a:spcBef>
                <a:spcPts val="2600"/>
              </a:spcBef>
              <a:spcAft>
                <a:spcPts val="0"/>
              </a:spcAft>
              <a:buClr>
                <a:schemeClr val="dk1"/>
              </a:buClr>
              <a:buSzPts val="2800"/>
              <a:buChar char="●"/>
            </a:pPr>
            <a:r>
              <a:rPr lang="en-US" sz="2800">
                <a:solidFill>
                  <a:schemeClr val="dk1"/>
                </a:solidFill>
              </a:rPr>
              <a:t>Information will be made available for learning more about ecological footprints as well as guides on some of the most impactful areas on consumption</a:t>
            </a:r>
            <a:endParaRPr sz="2800">
              <a:solidFill>
                <a:schemeClr val="dk1"/>
              </a:solidFill>
            </a:endParaRPr>
          </a:p>
          <a:p>
            <a:pPr indent="0" lvl="0" marL="0" marR="0" rtl="0" algn="l">
              <a:lnSpc>
                <a:spcPct val="120000"/>
              </a:lnSpc>
              <a:spcBef>
                <a:spcPts val="260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search_poster_template-48x36">
  <a:themeElements>
    <a:clrScheme name="OSU COE">
      <a:dk1>
        <a:srgbClr val="000000"/>
      </a:dk1>
      <a:lt1>
        <a:srgbClr val="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