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67" r:id="rId3"/>
    <p:sldId id="284" r:id="rId4"/>
    <p:sldId id="258" r:id="rId5"/>
    <p:sldId id="283" r:id="rId6"/>
    <p:sldId id="286" r:id="rId7"/>
    <p:sldId id="269" r:id="rId8"/>
    <p:sldId id="273" r:id="rId9"/>
    <p:sldId id="281" r:id="rId10"/>
    <p:sldId id="28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5" r:id="rId19"/>
    <p:sldId id="265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16" autoAdjust="0"/>
  </p:normalViewPr>
  <p:slideViewPr>
    <p:cSldViewPr snapToGrid="0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6FB02B-8EB4-43A6-913D-ED93B9B513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078400C-03D0-43F1-8551-A81DFDC09435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临界资源介绍</a:t>
          </a:r>
          <a:endParaRPr lang="zh-CN" altLang="en-US" dirty="0">
            <a:solidFill>
              <a:schemeClr val="tx1"/>
            </a:solidFill>
          </a:endParaRPr>
        </a:p>
      </dgm:t>
    </dgm:pt>
    <dgm:pt modelId="{E4B34339-8395-4357-A55E-CE34A837B224}" type="parTrans" cxnId="{43C3E490-27E3-4896-9779-F122C7D7D612}">
      <dgm:prSet/>
      <dgm:spPr/>
      <dgm:t>
        <a:bodyPr/>
        <a:lstStyle/>
        <a:p>
          <a:endParaRPr lang="zh-CN" altLang="en-US"/>
        </a:p>
      </dgm:t>
    </dgm:pt>
    <dgm:pt modelId="{4CB24AD6-3E11-4B28-AC07-E63A98957E94}" type="sibTrans" cxnId="{43C3E490-27E3-4896-9779-F122C7D7D612}">
      <dgm:prSet/>
      <dgm:spPr/>
      <dgm:t>
        <a:bodyPr/>
        <a:lstStyle/>
        <a:p>
          <a:endParaRPr lang="zh-CN" altLang="en-US"/>
        </a:p>
      </dgm:t>
    </dgm:pt>
    <dgm:pt modelId="{57F8B22F-E1B0-4881-BC6D-EC26D1B32A10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信号量的定义</a:t>
          </a:r>
          <a:endParaRPr lang="zh-CN" altLang="en-US" dirty="0">
            <a:solidFill>
              <a:schemeClr val="tx1"/>
            </a:solidFill>
          </a:endParaRPr>
        </a:p>
      </dgm:t>
    </dgm:pt>
    <dgm:pt modelId="{AE7410EA-5E66-48AC-A469-7784DCA08097}" type="parTrans" cxnId="{67123024-1130-4D26-B4CF-46EF8D8ADCE4}">
      <dgm:prSet/>
      <dgm:spPr/>
      <dgm:t>
        <a:bodyPr/>
        <a:lstStyle/>
        <a:p>
          <a:endParaRPr lang="zh-CN" altLang="en-US"/>
        </a:p>
      </dgm:t>
    </dgm:pt>
    <dgm:pt modelId="{7126B49D-0725-4F18-9839-152441846C80}" type="sibTrans" cxnId="{67123024-1130-4D26-B4CF-46EF8D8ADCE4}">
      <dgm:prSet/>
      <dgm:spPr/>
      <dgm:t>
        <a:bodyPr/>
        <a:lstStyle/>
        <a:p>
          <a:endParaRPr lang="zh-CN" altLang="en-US"/>
        </a:p>
      </dgm:t>
    </dgm:pt>
    <dgm:pt modelId="{65A07413-8F70-41FE-B358-D38DB66A14A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tx1"/>
              </a:solidFill>
            </a:rPr>
            <a:t>信号量的应用</a:t>
          </a:r>
          <a:endParaRPr lang="zh-CN" altLang="en-US" dirty="0">
            <a:solidFill>
              <a:schemeClr val="tx1"/>
            </a:solidFill>
          </a:endParaRPr>
        </a:p>
      </dgm:t>
    </dgm:pt>
    <dgm:pt modelId="{277906AD-FCB1-4888-AFF6-3166A2A10EC2}" type="parTrans" cxnId="{CC7D3FE9-098D-4129-82EE-C74D898EE377}">
      <dgm:prSet/>
      <dgm:spPr/>
      <dgm:t>
        <a:bodyPr/>
        <a:lstStyle/>
        <a:p>
          <a:endParaRPr lang="zh-CN" altLang="en-US"/>
        </a:p>
      </dgm:t>
    </dgm:pt>
    <dgm:pt modelId="{1CEE5F1C-5E17-4028-A7A7-15E9D05CC08C}" type="sibTrans" cxnId="{CC7D3FE9-098D-4129-82EE-C74D898EE377}">
      <dgm:prSet/>
      <dgm:spPr/>
      <dgm:t>
        <a:bodyPr/>
        <a:lstStyle/>
        <a:p>
          <a:endParaRPr lang="zh-CN" altLang="en-US"/>
        </a:p>
      </dgm:t>
    </dgm:pt>
    <dgm:pt modelId="{DCE0B496-0B86-4FCE-8153-B12782DF2F66}" type="pres">
      <dgm:prSet presAssocID="{4D6FB02B-8EB4-43A6-913D-ED93B9B5130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EF65B73-B436-4131-A138-E9B14667174E}" type="pres">
      <dgm:prSet presAssocID="{3078400C-03D0-43F1-8551-A81DFDC09435}" presName="parentLin" presStyleCnt="0"/>
      <dgm:spPr/>
    </dgm:pt>
    <dgm:pt modelId="{C226C9A8-22C7-46B7-A0FF-DA340CB9922F}" type="pres">
      <dgm:prSet presAssocID="{3078400C-03D0-43F1-8551-A81DFDC09435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0679017-C30E-4EB6-AB9E-14DB26EC6887}" type="pres">
      <dgm:prSet presAssocID="{3078400C-03D0-43F1-8551-A81DFDC0943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B19C81-093D-49E0-B272-FEE210CD0E1A}" type="pres">
      <dgm:prSet presAssocID="{3078400C-03D0-43F1-8551-A81DFDC09435}" presName="negativeSpace" presStyleCnt="0"/>
      <dgm:spPr/>
    </dgm:pt>
    <dgm:pt modelId="{413E7183-1EFA-4666-A353-CD399F29CF17}" type="pres">
      <dgm:prSet presAssocID="{3078400C-03D0-43F1-8551-A81DFDC09435}" presName="childText" presStyleLbl="conFgAcc1" presStyleIdx="0" presStyleCnt="3">
        <dgm:presLayoutVars>
          <dgm:bulletEnabled val="1"/>
        </dgm:presLayoutVars>
      </dgm:prSet>
      <dgm:spPr/>
    </dgm:pt>
    <dgm:pt modelId="{67EF4D2B-82EE-4B06-9435-1B5E57B0440E}" type="pres">
      <dgm:prSet presAssocID="{4CB24AD6-3E11-4B28-AC07-E63A98957E94}" presName="spaceBetweenRectangles" presStyleCnt="0"/>
      <dgm:spPr/>
    </dgm:pt>
    <dgm:pt modelId="{A895BA68-70D9-4CD9-9D73-514888C11E28}" type="pres">
      <dgm:prSet presAssocID="{57F8B22F-E1B0-4881-BC6D-EC26D1B32A10}" presName="parentLin" presStyleCnt="0"/>
      <dgm:spPr/>
    </dgm:pt>
    <dgm:pt modelId="{6E81D175-E3AF-48B9-9551-DE2D3A8BB8DF}" type="pres">
      <dgm:prSet presAssocID="{57F8B22F-E1B0-4881-BC6D-EC26D1B32A1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87BD745-78D0-4D59-B9ED-63455A4EFBD0}" type="pres">
      <dgm:prSet presAssocID="{57F8B22F-E1B0-4881-BC6D-EC26D1B32A1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12D4BD-0B87-4650-8354-1CC7ECF69FCA}" type="pres">
      <dgm:prSet presAssocID="{57F8B22F-E1B0-4881-BC6D-EC26D1B32A10}" presName="negativeSpace" presStyleCnt="0"/>
      <dgm:spPr/>
    </dgm:pt>
    <dgm:pt modelId="{B82F5D81-2DBA-433E-899A-9DDF7881E266}" type="pres">
      <dgm:prSet presAssocID="{57F8B22F-E1B0-4881-BC6D-EC26D1B32A10}" presName="childText" presStyleLbl="conFgAcc1" presStyleIdx="1" presStyleCnt="3">
        <dgm:presLayoutVars>
          <dgm:bulletEnabled val="1"/>
        </dgm:presLayoutVars>
      </dgm:prSet>
      <dgm:spPr/>
    </dgm:pt>
    <dgm:pt modelId="{D618E007-9475-41A3-82FD-F972B2400B13}" type="pres">
      <dgm:prSet presAssocID="{7126B49D-0725-4F18-9839-152441846C80}" presName="spaceBetweenRectangles" presStyleCnt="0"/>
      <dgm:spPr/>
    </dgm:pt>
    <dgm:pt modelId="{828E059D-C3D9-4F7E-A173-183F4CB1AA0A}" type="pres">
      <dgm:prSet presAssocID="{65A07413-8F70-41FE-B358-D38DB66A14A1}" presName="parentLin" presStyleCnt="0"/>
      <dgm:spPr/>
    </dgm:pt>
    <dgm:pt modelId="{BD0B9DCB-7C04-486B-9484-4062458D8EDB}" type="pres">
      <dgm:prSet presAssocID="{65A07413-8F70-41FE-B358-D38DB66A14A1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D1E58116-FC47-47A5-ACD7-79ABC6AFB3A9}" type="pres">
      <dgm:prSet presAssocID="{65A07413-8F70-41FE-B358-D38DB66A14A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4C1E344-DAD3-41B2-9B04-D5111A55EF47}" type="pres">
      <dgm:prSet presAssocID="{65A07413-8F70-41FE-B358-D38DB66A14A1}" presName="negativeSpace" presStyleCnt="0"/>
      <dgm:spPr/>
    </dgm:pt>
    <dgm:pt modelId="{594F95CC-1DE0-4BF6-AC73-D61EBF2678F2}" type="pres">
      <dgm:prSet presAssocID="{65A07413-8F70-41FE-B358-D38DB66A14A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7123024-1130-4D26-B4CF-46EF8D8ADCE4}" srcId="{4D6FB02B-8EB4-43A6-913D-ED93B9B51304}" destId="{57F8B22F-E1B0-4881-BC6D-EC26D1B32A10}" srcOrd="1" destOrd="0" parTransId="{AE7410EA-5E66-48AC-A469-7784DCA08097}" sibTransId="{7126B49D-0725-4F18-9839-152441846C80}"/>
    <dgm:cxn modelId="{CC7D3FE9-098D-4129-82EE-C74D898EE377}" srcId="{4D6FB02B-8EB4-43A6-913D-ED93B9B51304}" destId="{65A07413-8F70-41FE-B358-D38DB66A14A1}" srcOrd="2" destOrd="0" parTransId="{277906AD-FCB1-4888-AFF6-3166A2A10EC2}" sibTransId="{1CEE5F1C-5E17-4028-A7A7-15E9D05CC08C}"/>
    <dgm:cxn modelId="{2D9C6097-F90D-44F2-9D37-82E19960EEBF}" type="presOf" srcId="{57F8B22F-E1B0-4881-BC6D-EC26D1B32A10}" destId="{B87BD745-78D0-4D59-B9ED-63455A4EFBD0}" srcOrd="1" destOrd="0" presId="urn:microsoft.com/office/officeart/2005/8/layout/list1"/>
    <dgm:cxn modelId="{43C3E490-27E3-4896-9779-F122C7D7D612}" srcId="{4D6FB02B-8EB4-43A6-913D-ED93B9B51304}" destId="{3078400C-03D0-43F1-8551-A81DFDC09435}" srcOrd="0" destOrd="0" parTransId="{E4B34339-8395-4357-A55E-CE34A837B224}" sibTransId="{4CB24AD6-3E11-4B28-AC07-E63A98957E94}"/>
    <dgm:cxn modelId="{1ACABAB3-82FC-4929-B68C-102387C674B8}" type="presOf" srcId="{57F8B22F-E1B0-4881-BC6D-EC26D1B32A10}" destId="{6E81D175-E3AF-48B9-9551-DE2D3A8BB8DF}" srcOrd="0" destOrd="0" presId="urn:microsoft.com/office/officeart/2005/8/layout/list1"/>
    <dgm:cxn modelId="{664A3E1D-66CD-4E09-8A11-A6591A53C057}" type="presOf" srcId="{3078400C-03D0-43F1-8551-A81DFDC09435}" destId="{C0679017-C30E-4EB6-AB9E-14DB26EC6887}" srcOrd="1" destOrd="0" presId="urn:microsoft.com/office/officeart/2005/8/layout/list1"/>
    <dgm:cxn modelId="{657594C3-406D-426C-910B-D9584184FBE8}" type="presOf" srcId="{4D6FB02B-8EB4-43A6-913D-ED93B9B51304}" destId="{DCE0B496-0B86-4FCE-8153-B12782DF2F66}" srcOrd="0" destOrd="0" presId="urn:microsoft.com/office/officeart/2005/8/layout/list1"/>
    <dgm:cxn modelId="{FA93C8AA-A480-487D-AEC1-E30327B864EE}" type="presOf" srcId="{65A07413-8F70-41FE-B358-D38DB66A14A1}" destId="{D1E58116-FC47-47A5-ACD7-79ABC6AFB3A9}" srcOrd="1" destOrd="0" presId="urn:microsoft.com/office/officeart/2005/8/layout/list1"/>
    <dgm:cxn modelId="{5EF97F86-03C0-4C13-AD58-059F02AAB314}" type="presOf" srcId="{3078400C-03D0-43F1-8551-A81DFDC09435}" destId="{C226C9A8-22C7-46B7-A0FF-DA340CB9922F}" srcOrd="0" destOrd="0" presId="urn:microsoft.com/office/officeart/2005/8/layout/list1"/>
    <dgm:cxn modelId="{664CEA75-6AA0-4376-BB3B-1B2CE7B74FBA}" type="presOf" srcId="{65A07413-8F70-41FE-B358-D38DB66A14A1}" destId="{BD0B9DCB-7C04-486B-9484-4062458D8EDB}" srcOrd="0" destOrd="0" presId="urn:microsoft.com/office/officeart/2005/8/layout/list1"/>
    <dgm:cxn modelId="{F163CD26-BCE4-45EB-BDDE-95CEF5AE8AA7}" type="presParOf" srcId="{DCE0B496-0B86-4FCE-8153-B12782DF2F66}" destId="{DEF65B73-B436-4131-A138-E9B14667174E}" srcOrd="0" destOrd="0" presId="urn:microsoft.com/office/officeart/2005/8/layout/list1"/>
    <dgm:cxn modelId="{A86134D4-CF9E-426A-8D9E-435CD7014F7D}" type="presParOf" srcId="{DEF65B73-B436-4131-A138-E9B14667174E}" destId="{C226C9A8-22C7-46B7-A0FF-DA340CB9922F}" srcOrd="0" destOrd="0" presId="urn:microsoft.com/office/officeart/2005/8/layout/list1"/>
    <dgm:cxn modelId="{C77269B4-3877-433A-83F3-EB5275506F00}" type="presParOf" srcId="{DEF65B73-B436-4131-A138-E9B14667174E}" destId="{C0679017-C30E-4EB6-AB9E-14DB26EC6887}" srcOrd="1" destOrd="0" presId="urn:microsoft.com/office/officeart/2005/8/layout/list1"/>
    <dgm:cxn modelId="{E527DF5A-6CCE-46BD-ABBC-176939102ED2}" type="presParOf" srcId="{DCE0B496-0B86-4FCE-8153-B12782DF2F66}" destId="{7BB19C81-093D-49E0-B272-FEE210CD0E1A}" srcOrd="1" destOrd="0" presId="urn:microsoft.com/office/officeart/2005/8/layout/list1"/>
    <dgm:cxn modelId="{5F98619E-F8B7-4F97-BBB4-BED68F43FD50}" type="presParOf" srcId="{DCE0B496-0B86-4FCE-8153-B12782DF2F66}" destId="{413E7183-1EFA-4666-A353-CD399F29CF17}" srcOrd="2" destOrd="0" presId="urn:microsoft.com/office/officeart/2005/8/layout/list1"/>
    <dgm:cxn modelId="{31A76A91-6900-4282-B5CA-754198E1F285}" type="presParOf" srcId="{DCE0B496-0B86-4FCE-8153-B12782DF2F66}" destId="{67EF4D2B-82EE-4B06-9435-1B5E57B0440E}" srcOrd="3" destOrd="0" presId="urn:microsoft.com/office/officeart/2005/8/layout/list1"/>
    <dgm:cxn modelId="{01C69468-8626-454E-8834-B6A789D2D78B}" type="presParOf" srcId="{DCE0B496-0B86-4FCE-8153-B12782DF2F66}" destId="{A895BA68-70D9-4CD9-9D73-514888C11E28}" srcOrd="4" destOrd="0" presId="urn:microsoft.com/office/officeart/2005/8/layout/list1"/>
    <dgm:cxn modelId="{4749C5B2-15B3-4D42-BED8-66B735338025}" type="presParOf" srcId="{A895BA68-70D9-4CD9-9D73-514888C11E28}" destId="{6E81D175-E3AF-48B9-9551-DE2D3A8BB8DF}" srcOrd="0" destOrd="0" presId="urn:microsoft.com/office/officeart/2005/8/layout/list1"/>
    <dgm:cxn modelId="{4DAD1DF6-0294-4341-81C9-406C67E62F82}" type="presParOf" srcId="{A895BA68-70D9-4CD9-9D73-514888C11E28}" destId="{B87BD745-78D0-4D59-B9ED-63455A4EFBD0}" srcOrd="1" destOrd="0" presId="urn:microsoft.com/office/officeart/2005/8/layout/list1"/>
    <dgm:cxn modelId="{EF45BC1B-FB05-4D0C-9A2A-762D7EEA742D}" type="presParOf" srcId="{DCE0B496-0B86-4FCE-8153-B12782DF2F66}" destId="{7512D4BD-0B87-4650-8354-1CC7ECF69FCA}" srcOrd="5" destOrd="0" presId="urn:microsoft.com/office/officeart/2005/8/layout/list1"/>
    <dgm:cxn modelId="{9B9A3815-E3DB-4A0F-87E2-96031EA80611}" type="presParOf" srcId="{DCE0B496-0B86-4FCE-8153-B12782DF2F66}" destId="{B82F5D81-2DBA-433E-899A-9DDF7881E266}" srcOrd="6" destOrd="0" presId="urn:microsoft.com/office/officeart/2005/8/layout/list1"/>
    <dgm:cxn modelId="{BF3B1BC9-AABA-49D4-AE7F-15F06DDE0A30}" type="presParOf" srcId="{DCE0B496-0B86-4FCE-8153-B12782DF2F66}" destId="{D618E007-9475-41A3-82FD-F972B2400B13}" srcOrd="7" destOrd="0" presId="urn:microsoft.com/office/officeart/2005/8/layout/list1"/>
    <dgm:cxn modelId="{D22A7EA9-91BE-44DF-A7E9-A915326EBE3F}" type="presParOf" srcId="{DCE0B496-0B86-4FCE-8153-B12782DF2F66}" destId="{828E059D-C3D9-4F7E-A173-183F4CB1AA0A}" srcOrd="8" destOrd="0" presId="urn:microsoft.com/office/officeart/2005/8/layout/list1"/>
    <dgm:cxn modelId="{425BE0B8-5CC9-4879-BAD2-15D294D70BF0}" type="presParOf" srcId="{828E059D-C3D9-4F7E-A173-183F4CB1AA0A}" destId="{BD0B9DCB-7C04-486B-9484-4062458D8EDB}" srcOrd="0" destOrd="0" presId="urn:microsoft.com/office/officeart/2005/8/layout/list1"/>
    <dgm:cxn modelId="{1773B587-CC8E-4F44-9EFB-078934E1161A}" type="presParOf" srcId="{828E059D-C3D9-4F7E-A173-183F4CB1AA0A}" destId="{D1E58116-FC47-47A5-ACD7-79ABC6AFB3A9}" srcOrd="1" destOrd="0" presId="urn:microsoft.com/office/officeart/2005/8/layout/list1"/>
    <dgm:cxn modelId="{3A776C10-4138-4952-9AB6-7DE9FAC9463D}" type="presParOf" srcId="{DCE0B496-0B86-4FCE-8153-B12782DF2F66}" destId="{34C1E344-DAD3-41B2-9B04-D5111A55EF47}" srcOrd="9" destOrd="0" presId="urn:microsoft.com/office/officeart/2005/8/layout/list1"/>
    <dgm:cxn modelId="{0282AF9A-FEF7-4CC1-B64A-15D0AD123B13}" type="presParOf" srcId="{DCE0B496-0B86-4FCE-8153-B12782DF2F66}" destId="{594F95CC-1DE0-4BF6-AC73-D61EBF2678F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信号量定义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357794C-E1DD-4E97-BBC3-823DDB356747}" type="presOf" srcId="{0BE5C169-8BDC-41E5-8C2D-77CBDDF4EE76}" destId="{6ED51528-CC67-4DC3-9B34-83AFB295AEEF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B23A8A46-1B9D-4338-989F-DAF07E3C1A89}" type="presOf" srcId="{3044FA6F-ED3D-4749-AC5E-B41AADE1CD4F}" destId="{F3BF366F-4A2D-4B8B-8E75-B66CA88D958A}" srcOrd="0" destOrd="0" presId="urn:microsoft.com/office/officeart/2005/8/layout/chevron1"/>
    <dgm:cxn modelId="{A0B419C7-2375-428B-93FE-0B2543E3897A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信号量定义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A291F8A-FA63-4238-9B16-BF28D7B1F611}" type="presOf" srcId="{0BE5C169-8BDC-41E5-8C2D-77CBDDF4EE76}" destId="{6ED51528-CC67-4DC3-9B34-83AFB295AEEF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3BA1E246-DFEE-4DE5-81ED-DAC91F11B3DA}" type="presOf" srcId="{3044FA6F-ED3D-4749-AC5E-B41AADE1CD4F}" destId="{F3BF366F-4A2D-4B8B-8E75-B66CA88D958A}" srcOrd="0" destOrd="0" presId="urn:microsoft.com/office/officeart/2005/8/layout/chevron1"/>
    <dgm:cxn modelId="{C77E19C7-1402-4547-BF10-583CD15344AA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信号量应用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6A281CC-7C4D-4A30-A06E-0D8E9CBF2533}" type="presOf" srcId="{3044FA6F-ED3D-4749-AC5E-B41AADE1CD4F}" destId="{F3BF366F-4A2D-4B8B-8E75-B66CA88D958A}" srcOrd="0" destOrd="0" presId="urn:microsoft.com/office/officeart/2005/8/layout/chevron1"/>
    <dgm:cxn modelId="{067D7252-D09A-4D50-93C8-8B96B1A67595}" type="presOf" srcId="{0BE5C169-8BDC-41E5-8C2D-77CBDDF4EE76}" destId="{6ED51528-CC67-4DC3-9B34-83AFB295AEEF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DB2401CE-0FFA-455F-8A56-F66F8BE25084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信号量应用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333DA9-F563-4AA0-8F9E-1EBC784EFF27}" type="presOf" srcId="{0BE5C169-8BDC-41E5-8C2D-77CBDDF4EE76}" destId="{6ED51528-CC67-4DC3-9B34-83AFB295AEEF}" srcOrd="0" destOrd="0" presId="urn:microsoft.com/office/officeart/2005/8/layout/chevron1"/>
    <dgm:cxn modelId="{65545A9E-6ED8-476B-AA30-739A9D1CB96F}" type="presOf" srcId="{3044FA6F-ED3D-4749-AC5E-B41AADE1CD4F}" destId="{F3BF366F-4A2D-4B8B-8E75-B66CA88D958A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F54154A1-461D-44C9-BC78-E7A2F914E7CE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信号量应用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B58430-1DEC-4985-8546-AB8F0C76C0F3}" type="presOf" srcId="{0BE5C169-8BDC-41E5-8C2D-77CBDDF4EE76}" destId="{6ED51528-CC67-4DC3-9B34-83AFB295AEEF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09493E47-9807-45B4-8497-8B7C8C6F9E97}" type="presOf" srcId="{3044FA6F-ED3D-4749-AC5E-B41AADE1CD4F}" destId="{F3BF366F-4A2D-4B8B-8E75-B66CA88D958A}" srcOrd="0" destOrd="0" presId="urn:microsoft.com/office/officeart/2005/8/layout/chevron1"/>
    <dgm:cxn modelId="{30887E70-4BD9-407C-8241-B9EA29AFE602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信号量应用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A25FF6-FC2B-4AEC-8440-570EBD10FB65}" type="presOf" srcId="{3044FA6F-ED3D-4749-AC5E-B41AADE1CD4F}" destId="{F3BF366F-4A2D-4B8B-8E75-B66CA88D958A}" srcOrd="0" destOrd="0" presId="urn:microsoft.com/office/officeart/2005/8/layout/chevron1"/>
    <dgm:cxn modelId="{C3648F9B-141A-4C37-BA16-111DDAA18C25}" type="presOf" srcId="{0BE5C169-8BDC-41E5-8C2D-77CBDDF4EE76}" destId="{6ED51528-CC67-4DC3-9B34-83AFB295AEEF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A96A4FEC-2F55-4F94-8D4D-C075AAD3109D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信号量应用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584A8A9-E9DE-444C-B3BF-322F69375F8F}" type="presOf" srcId="{3044FA6F-ED3D-4749-AC5E-B41AADE1CD4F}" destId="{F3BF366F-4A2D-4B8B-8E75-B66CA88D958A}" srcOrd="0" destOrd="0" presId="urn:microsoft.com/office/officeart/2005/8/layout/chevron1"/>
    <dgm:cxn modelId="{7FBDA4DD-4165-4016-A8FF-4B56814CE020}" type="presOf" srcId="{0BE5C169-8BDC-41E5-8C2D-77CBDDF4EE76}" destId="{6ED51528-CC67-4DC3-9B34-83AFB295AEEF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A79E6C4E-D92C-4D52-94BB-3258B8D093FD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本课小结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46B1C3-1ED0-48AB-BFA6-8CA1674564D8}" type="presOf" srcId="{3044FA6F-ED3D-4749-AC5E-B41AADE1CD4F}" destId="{F3BF366F-4A2D-4B8B-8E75-B66CA88D958A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6B110B1E-A30E-4B75-A3F7-0B40C645D09E}" type="presOf" srcId="{0BE5C169-8BDC-41E5-8C2D-77CBDDF4EE76}" destId="{6ED51528-CC67-4DC3-9B34-83AFB295AEEF}" srcOrd="0" destOrd="0" presId="urn:microsoft.com/office/officeart/2005/8/layout/chevron1"/>
    <dgm:cxn modelId="{94B38A9B-BB09-4A98-9733-EEB1CAA09CC6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作业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37748B-BBD0-473C-9314-CB5273455CC8}" type="presOf" srcId="{0BE5C169-8BDC-41E5-8C2D-77CBDDF4EE76}" destId="{6ED51528-CC67-4DC3-9B34-83AFB295AEEF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BBF79762-3227-497E-83D2-8B1654B6D8B0}" type="presOf" srcId="{3044FA6F-ED3D-4749-AC5E-B41AADE1CD4F}" destId="{F3BF366F-4A2D-4B8B-8E75-B66CA88D958A}" srcOrd="0" destOrd="0" presId="urn:microsoft.com/office/officeart/2005/8/layout/chevron1"/>
    <dgm:cxn modelId="{EF849120-9252-49B7-A7B1-6BC27E266230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临界资源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850BB5C-31EC-492B-B2C3-799001B24F52}" type="presOf" srcId="{0BE5C169-8BDC-41E5-8C2D-77CBDDF4EE76}" destId="{6ED51528-CC67-4DC3-9B34-83AFB295AEEF}" srcOrd="0" destOrd="0" presId="urn:microsoft.com/office/officeart/2005/8/layout/chevron1"/>
    <dgm:cxn modelId="{E22B7A0E-1DD2-41DF-928C-91D4F3E4E774}" type="presOf" srcId="{3044FA6F-ED3D-4749-AC5E-B41AADE1CD4F}" destId="{F3BF366F-4A2D-4B8B-8E75-B66CA88D958A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D1D9EB66-D501-4D0E-9AC7-FF01EDF57F15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信号量定义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814EB4-3BAF-43A5-8BBF-4DD638090D13}" type="presOf" srcId="{0BE5C169-8BDC-41E5-8C2D-77CBDDF4EE76}" destId="{6ED51528-CC67-4DC3-9B34-83AFB295AEEF}" srcOrd="0" destOrd="0" presId="urn:microsoft.com/office/officeart/2005/8/layout/chevron1"/>
    <dgm:cxn modelId="{AB740296-C240-48AD-B48F-B0794233EAAA}" type="presOf" srcId="{3044FA6F-ED3D-4749-AC5E-B41AADE1CD4F}" destId="{F3BF366F-4A2D-4B8B-8E75-B66CA88D958A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E248C479-6217-4896-9881-9EE3C7342995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信号量定义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34957C3-D779-49B8-9720-DD81F00C8FA1}" type="presOf" srcId="{3044FA6F-ED3D-4749-AC5E-B41AADE1CD4F}" destId="{F3BF366F-4A2D-4B8B-8E75-B66CA88D958A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A04B5CC9-E537-4CE0-8FD3-7BE640DF796D}" type="presOf" srcId="{0BE5C169-8BDC-41E5-8C2D-77CBDDF4EE76}" destId="{6ED51528-CC67-4DC3-9B34-83AFB295AEEF}" srcOrd="0" destOrd="0" presId="urn:microsoft.com/office/officeart/2005/8/layout/chevron1"/>
    <dgm:cxn modelId="{E2CB035A-4447-4067-9625-46A305E006D7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信号量定义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C1B551-410F-4D5A-8F1D-17DDCA3815E2}" type="presOf" srcId="{0BE5C169-8BDC-41E5-8C2D-77CBDDF4EE76}" destId="{6ED51528-CC67-4DC3-9B34-83AFB295AEEF}" srcOrd="0" destOrd="0" presId="urn:microsoft.com/office/officeart/2005/8/layout/chevron1"/>
    <dgm:cxn modelId="{643D1100-08E9-4000-802C-F59740FA357C}" type="presOf" srcId="{3044FA6F-ED3D-4749-AC5E-B41AADE1CD4F}" destId="{F3BF366F-4A2D-4B8B-8E75-B66CA88D958A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FA3C337D-A7F0-46B6-A94B-F753A776BB9E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信号量定义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B4A5394-C877-470D-B584-7EF74CFEA33E}" type="presOf" srcId="{3044FA6F-ED3D-4749-AC5E-B41AADE1CD4F}" destId="{F3BF366F-4A2D-4B8B-8E75-B66CA88D958A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5864AAA3-B5A6-4F63-AAF0-6C1BB8F54B40}" type="presOf" srcId="{0BE5C169-8BDC-41E5-8C2D-77CBDDF4EE76}" destId="{6ED51528-CC67-4DC3-9B34-83AFB295AEEF}" srcOrd="0" destOrd="0" presId="urn:microsoft.com/office/officeart/2005/8/layout/chevron1"/>
    <dgm:cxn modelId="{625C76E8-5A20-49BE-B17C-0FCA72BDEC53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信号量定义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D34BC2-D822-4BF2-87A3-53FEA1CC2B59}" type="presOf" srcId="{0BE5C169-8BDC-41E5-8C2D-77CBDDF4EE76}" destId="{6ED51528-CC67-4DC3-9B34-83AFB295AEEF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2EAEFB8B-AF07-4DB3-99B2-152C6A729345}" type="presOf" srcId="{3044FA6F-ED3D-4749-AC5E-B41AADE1CD4F}" destId="{F3BF366F-4A2D-4B8B-8E75-B66CA88D958A}" srcOrd="0" destOrd="0" presId="urn:microsoft.com/office/officeart/2005/8/layout/chevron1"/>
    <dgm:cxn modelId="{1F4F4AC9-540B-41BE-BB57-0897EC6A79C6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信号量定义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ECCEFCE8-2A2E-4CC8-844B-3DD15371AB46}" type="presOf" srcId="{0BE5C169-8BDC-41E5-8C2D-77CBDDF4EE76}" destId="{6ED51528-CC67-4DC3-9B34-83AFB295AEEF}" srcOrd="0" destOrd="0" presId="urn:microsoft.com/office/officeart/2005/8/layout/chevron1"/>
    <dgm:cxn modelId="{3A16A545-C0B0-4BD5-8E85-227E57345395}" type="presOf" srcId="{3044FA6F-ED3D-4749-AC5E-B41AADE1CD4F}" destId="{F3BF366F-4A2D-4B8B-8E75-B66CA88D958A}" srcOrd="0" destOrd="0" presId="urn:microsoft.com/office/officeart/2005/8/layout/chevron1"/>
    <dgm:cxn modelId="{9DEA0985-D964-473B-922D-09CF7C47A5C5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44FA6F-ED3D-4749-AC5E-B41AADE1CD4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BE5C169-8BDC-41E5-8C2D-77CBDDF4EE76}">
      <dgm:prSet phldrT="[文本]" custT="1"/>
      <dgm:spPr/>
      <dgm:t>
        <a:bodyPr/>
        <a:lstStyle/>
        <a:p>
          <a:r>
            <a:rPr lang="zh-CN" altLang="en-US" sz="3200" b="1" dirty="0" smtClean="0">
              <a:solidFill>
                <a:schemeClr val="tx1"/>
              </a:solidFill>
            </a:rPr>
            <a:t>信号量定义</a:t>
          </a:r>
          <a:endParaRPr lang="zh-CN" altLang="en-US" sz="3200" b="1" dirty="0">
            <a:solidFill>
              <a:schemeClr val="tx1"/>
            </a:solidFill>
          </a:endParaRPr>
        </a:p>
      </dgm:t>
    </dgm:pt>
    <dgm:pt modelId="{1DE6899C-7FE3-41CF-BD92-536D626E6D28}" type="par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096841DF-D8A2-43DB-BFBF-68D008550FC4}" type="sibTrans" cxnId="{98BD0267-523B-4339-9655-4503C34E5BB9}">
      <dgm:prSet/>
      <dgm:spPr/>
      <dgm:t>
        <a:bodyPr/>
        <a:lstStyle/>
        <a:p>
          <a:endParaRPr lang="zh-CN" altLang="en-US"/>
        </a:p>
      </dgm:t>
    </dgm:pt>
    <dgm:pt modelId="{F3BF366F-4A2D-4B8B-8E75-B66CA88D958A}" type="pres">
      <dgm:prSet presAssocID="{3044FA6F-ED3D-4749-AC5E-B41AADE1CD4F}" presName="Name0" presStyleCnt="0">
        <dgm:presLayoutVars>
          <dgm:dir/>
          <dgm:animLvl val="lvl"/>
          <dgm:resizeHandles val="exact"/>
        </dgm:presLayoutVars>
      </dgm:prSet>
      <dgm:spPr/>
    </dgm:pt>
    <dgm:pt modelId="{6ED51528-CC67-4DC3-9B34-83AFB295AEEF}" type="pres">
      <dgm:prSet presAssocID="{0BE5C169-8BDC-41E5-8C2D-77CBDDF4EE76}" presName="parTxOnly" presStyleLbl="node1" presStyleIdx="0" presStyleCnt="1" custScaleX="38004" custScaleY="28519" custLinFactNeighborX="-30998" custLinFactNeighborY="-196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4AE3BA-B139-4369-91F7-2B025F988FCF}" type="presOf" srcId="{3044FA6F-ED3D-4749-AC5E-B41AADE1CD4F}" destId="{F3BF366F-4A2D-4B8B-8E75-B66CA88D958A}" srcOrd="0" destOrd="0" presId="urn:microsoft.com/office/officeart/2005/8/layout/chevron1"/>
    <dgm:cxn modelId="{98BD0267-523B-4339-9655-4503C34E5BB9}" srcId="{3044FA6F-ED3D-4749-AC5E-B41AADE1CD4F}" destId="{0BE5C169-8BDC-41E5-8C2D-77CBDDF4EE76}" srcOrd="0" destOrd="0" parTransId="{1DE6899C-7FE3-41CF-BD92-536D626E6D28}" sibTransId="{096841DF-D8A2-43DB-BFBF-68D008550FC4}"/>
    <dgm:cxn modelId="{15CE70E5-A580-4DDE-8AAE-C2A4F098F825}" type="presOf" srcId="{0BE5C169-8BDC-41E5-8C2D-77CBDDF4EE76}" destId="{6ED51528-CC67-4DC3-9B34-83AFB295AEEF}" srcOrd="0" destOrd="0" presId="urn:microsoft.com/office/officeart/2005/8/layout/chevron1"/>
    <dgm:cxn modelId="{CA3DD068-CA8B-40A8-84CF-918270E89AFB}" type="presParOf" srcId="{F3BF366F-4A2D-4B8B-8E75-B66CA88D958A}" destId="{6ED51528-CC67-4DC3-9B34-83AFB295AEEF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E7183-1EFA-4666-A353-CD399F29CF17}">
      <dsp:nvSpPr>
        <dsp:cNvPr id="0" name=""/>
        <dsp:cNvSpPr/>
      </dsp:nvSpPr>
      <dsp:spPr>
        <a:xfrm>
          <a:off x="0" y="520771"/>
          <a:ext cx="6473825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79017-C30E-4EB6-AB9E-14DB26EC6887}">
      <dsp:nvSpPr>
        <dsp:cNvPr id="0" name=""/>
        <dsp:cNvSpPr/>
      </dsp:nvSpPr>
      <dsp:spPr>
        <a:xfrm>
          <a:off x="323691" y="18931"/>
          <a:ext cx="4531677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87" tIns="0" rIns="171287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tx1"/>
              </a:solidFill>
            </a:rPr>
            <a:t>临界资源介绍</a:t>
          </a:r>
          <a:endParaRPr lang="zh-CN" altLang="en-US" sz="3400" kern="1200" dirty="0">
            <a:solidFill>
              <a:schemeClr val="tx1"/>
            </a:solidFill>
          </a:endParaRPr>
        </a:p>
      </dsp:txBody>
      <dsp:txXfrm>
        <a:off x="372687" y="67927"/>
        <a:ext cx="4433685" cy="905688"/>
      </dsp:txXfrm>
    </dsp:sp>
    <dsp:sp modelId="{B82F5D81-2DBA-433E-899A-9DDF7881E266}">
      <dsp:nvSpPr>
        <dsp:cNvPr id="0" name=""/>
        <dsp:cNvSpPr/>
      </dsp:nvSpPr>
      <dsp:spPr>
        <a:xfrm>
          <a:off x="0" y="2063011"/>
          <a:ext cx="6473825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BD745-78D0-4D59-B9ED-63455A4EFBD0}">
      <dsp:nvSpPr>
        <dsp:cNvPr id="0" name=""/>
        <dsp:cNvSpPr/>
      </dsp:nvSpPr>
      <dsp:spPr>
        <a:xfrm>
          <a:off x="323691" y="1561171"/>
          <a:ext cx="4531677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87" tIns="0" rIns="171287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tx1"/>
              </a:solidFill>
            </a:rPr>
            <a:t>信号量的定义</a:t>
          </a:r>
          <a:endParaRPr lang="zh-CN" altLang="en-US" sz="3400" kern="1200" dirty="0">
            <a:solidFill>
              <a:schemeClr val="tx1"/>
            </a:solidFill>
          </a:endParaRPr>
        </a:p>
      </dsp:txBody>
      <dsp:txXfrm>
        <a:off x="372687" y="1610167"/>
        <a:ext cx="4433685" cy="905688"/>
      </dsp:txXfrm>
    </dsp:sp>
    <dsp:sp modelId="{594F95CC-1DE0-4BF6-AC73-D61EBF2678F2}">
      <dsp:nvSpPr>
        <dsp:cNvPr id="0" name=""/>
        <dsp:cNvSpPr/>
      </dsp:nvSpPr>
      <dsp:spPr>
        <a:xfrm>
          <a:off x="0" y="3605251"/>
          <a:ext cx="6473825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58116-FC47-47A5-ACD7-79ABC6AFB3A9}">
      <dsp:nvSpPr>
        <dsp:cNvPr id="0" name=""/>
        <dsp:cNvSpPr/>
      </dsp:nvSpPr>
      <dsp:spPr>
        <a:xfrm>
          <a:off x="323691" y="3103411"/>
          <a:ext cx="4531677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287" tIns="0" rIns="171287" bIns="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solidFill>
                <a:schemeClr val="tx1"/>
              </a:solidFill>
            </a:rPr>
            <a:t>信号量的应用</a:t>
          </a:r>
          <a:endParaRPr lang="zh-CN" altLang="en-US" sz="3400" kern="1200" dirty="0">
            <a:solidFill>
              <a:schemeClr val="tx1"/>
            </a:solidFill>
          </a:endParaRPr>
        </a:p>
      </dsp:txBody>
      <dsp:txXfrm>
        <a:off x="372687" y="3152407"/>
        <a:ext cx="4433685" cy="9056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信号量定义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信号量定义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信号量应用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信号量应用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信号量应用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信号量应用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信号量应用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本课小结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作业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临界资源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信号量定义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信号量定义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信号量定义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信号量定义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信号量定义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信号量定义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51528-CC67-4DC3-9B34-83AFB295AEEF}">
      <dsp:nvSpPr>
        <dsp:cNvPr id="0" name=""/>
        <dsp:cNvSpPr/>
      </dsp:nvSpPr>
      <dsp:spPr>
        <a:xfrm>
          <a:off x="0" y="0"/>
          <a:ext cx="3426217" cy="102844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>
              <a:solidFill>
                <a:schemeClr val="tx1"/>
              </a:solidFill>
            </a:rPr>
            <a:t>信号量定义</a:t>
          </a:r>
          <a:endParaRPr lang="zh-CN" altLang="en-US" sz="3200" b="1" kern="1200" dirty="0">
            <a:solidFill>
              <a:schemeClr val="tx1"/>
            </a:solidFill>
          </a:endParaRPr>
        </a:p>
      </dsp:txBody>
      <dsp:txXfrm>
        <a:off x="514221" y="0"/>
        <a:ext cx="2397775" cy="1028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88D2-2A0B-46D6-B6F0-A015A25A1364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41D14-BDC5-4CF0-9438-EE348D3DB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9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操作系统大家都很熟悉，其实操作系统就是一个软件，一个管理计算机各种资源的软件，其中大家最直观看到的就是操作系统管理者运行中的程序，也就是我们通常说的进程。这么多的进程势必涉及到共享资源，今天的信号量呢就是操作系统中的一种机制，这种机制能够保证进程间可以和谐有序的使用资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1D14-BDC5-4CF0-9438-EE348D3DB8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83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7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373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322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8119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14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13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6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信号量</a:t>
            </a:r>
            <a:endParaRPr lang="zh-CN" alt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5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43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6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94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09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0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9345-B0B0-447D-AA00-7BC588E60E36}" type="datetimeFigureOut">
              <a:rPr lang="zh-CN" altLang="en-US" smtClean="0"/>
              <a:t>2017/2/19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06F07F-5388-43A4-A475-1293A1A88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6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jpeg"/><Relationship Id="rId7" Type="http://schemas.openxmlformats.org/officeDocument/2006/relationships/diagramLayout" Target="../diagrams/layout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4.xml"/><Relationship Id="rId5" Type="http://schemas.openxmlformats.org/officeDocument/2006/relationships/image" Target="../media/image5.jpeg"/><Relationship Id="rId10" Type="http://schemas.microsoft.com/office/2007/relationships/diagramDrawing" Target="../diagrams/drawing4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2051" y="0"/>
            <a:ext cx="8915399" cy="2262781"/>
          </a:xfrm>
        </p:spPr>
        <p:txBody>
          <a:bodyPr/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操作系统</a:t>
            </a:r>
            <a:r>
              <a:rPr lang="en-US" altLang="zh-CN" b="1" dirty="0" smtClean="0"/>
              <a:t>》</a:t>
            </a:r>
            <a:r>
              <a:rPr lang="zh-CN" altLang="en-US" b="1" dirty="0" smtClean="0"/>
              <a:t>课程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300" b="1" dirty="0" smtClean="0"/>
              <a:t>主讲教师：周海波</a:t>
            </a:r>
            <a:endParaRPr lang="zh-CN" altLang="en-US" sz="3300" b="1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432050" y="2393796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/>
              <a:t>   信号量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53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197976" cy="37776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解决互斥访问临界资源的问题涉及到的要点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count</a:t>
            </a:r>
            <a:r>
              <a:rPr lang="zh-CN" altLang="en-US" b="1" dirty="0">
                <a:solidFill>
                  <a:schemeClr val="accent1"/>
                </a:solidFill>
              </a:rPr>
              <a:t>值</a:t>
            </a:r>
            <a:r>
              <a:rPr lang="zh-CN" altLang="en-US" b="1" dirty="0"/>
              <a:t>表征临界资源的数量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chemeClr val="accent1"/>
                </a:solidFill>
              </a:rPr>
              <a:t>队列</a:t>
            </a:r>
            <a:r>
              <a:rPr lang="zh-CN" altLang="en-US" b="1" dirty="0"/>
              <a:t>，存放等待临界资源的进程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3</a:t>
            </a:r>
            <a:r>
              <a:rPr lang="zh-CN" altLang="en-US" b="1" dirty="0"/>
              <a:t>）使用临界资源前需要</a:t>
            </a:r>
            <a:r>
              <a:rPr lang="zh-CN" altLang="en-US" b="1" dirty="0">
                <a:solidFill>
                  <a:schemeClr val="accent1"/>
                </a:solidFill>
              </a:rPr>
              <a:t>申请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4</a:t>
            </a:r>
            <a:r>
              <a:rPr lang="zh-CN" altLang="en-US" b="1" dirty="0"/>
              <a:t>）用完临界资源后需要</a:t>
            </a:r>
            <a:r>
              <a:rPr lang="zh-CN" altLang="en-US" b="1" dirty="0">
                <a:solidFill>
                  <a:schemeClr val="accent1"/>
                </a:solidFill>
              </a:rPr>
              <a:t>释放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00388" y="2686050"/>
            <a:ext cx="6429375" cy="105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8229600" y="4686300"/>
            <a:ext cx="3543299" cy="2028825"/>
          </a:xfrm>
          <a:prstGeom prst="bracketPair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2000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2400" dirty="0" smtClean="0"/>
              <a:t>定义信号量变量</a:t>
            </a:r>
            <a:r>
              <a:rPr lang="en-US" altLang="zh-CN" sz="2400" dirty="0" smtClean="0"/>
              <a:t>semaphore s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algn="ctr"/>
            <a:r>
              <a:rPr lang="zh-CN" altLang="en-US" sz="2400" dirty="0" smtClean="0"/>
              <a:t>信号量初始化</a:t>
            </a:r>
            <a:endParaRPr lang="en-US" altLang="zh-CN" sz="2400" dirty="0" smtClean="0"/>
          </a:p>
          <a:p>
            <a:pPr algn="ctr"/>
            <a:r>
              <a:rPr lang="en-US" altLang="zh-CN" sz="2400" dirty="0" err="1" smtClean="0"/>
              <a:t>s.count</a:t>
            </a:r>
            <a:r>
              <a:rPr lang="en-US" altLang="zh-CN" sz="2400" dirty="0" smtClean="0"/>
              <a:t>=2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999130919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6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197976" cy="37776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解决互斥访问临界资源的问题涉及到的要点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count</a:t>
            </a:r>
            <a:r>
              <a:rPr lang="zh-CN" altLang="en-US" b="1" dirty="0">
                <a:solidFill>
                  <a:schemeClr val="accent1"/>
                </a:solidFill>
              </a:rPr>
              <a:t>值</a:t>
            </a:r>
            <a:r>
              <a:rPr lang="zh-CN" altLang="en-US" b="1" dirty="0"/>
              <a:t>表征临界资源的数量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chemeClr val="accent1"/>
                </a:solidFill>
              </a:rPr>
              <a:t>队列</a:t>
            </a:r>
            <a:r>
              <a:rPr lang="zh-CN" altLang="en-US" b="1" dirty="0"/>
              <a:t>，存放等待临界资源的进程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3</a:t>
            </a:r>
            <a:r>
              <a:rPr lang="zh-CN" altLang="en-US" b="1" dirty="0"/>
              <a:t>）使用临界资源前需要</a:t>
            </a:r>
            <a:r>
              <a:rPr lang="zh-CN" altLang="en-US" b="1" dirty="0">
                <a:solidFill>
                  <a:schemeClr val="accent1"/>
                </a:solidFill>
              </a:rPr>
              <a:t>申请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4</a:t>
            </a:r>
            <a:r>
              <a:rPr lang="zh-CN" altLang="en-US" b="1" dirty="0"/>
              <a:t>）用完临界资源后需要</a:t>
            </a:r>
            <a:r>
              <a:rPr lang="zh-CN" altLang="en-US" b="1" dirty="0">
                <a:solidFill>
                  <a:schemeClr val="accent1"/>
                </a:solidFill>
              </a:rPr>
              <a:t>释放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0388" y="3829042"/>
            <a:ext cx="6429375" cy="59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5114925" y="1071564"/>
            <a:ext cx="6672264" cy="2667222"/>
          </a:xfrm>
          <a:prstGeom prst="bracketPair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>
              <a:spcBef>
                <a:spcPct val="10000"/>
              </a:spcBef>
              <a:buNone/>
            </a:pPr>
            <a:r>
              <a:rPr kumimoji="1" lang="en-US" altLang="zh-CN" sz="2400" dirty="0"/>
              <a:t>wait(s) --------&gt;  </a:t>
            </a:r>
            <a:r>
              <a:rPr kumimoji="1" lang="zh-CN" altLang="en-US" sz="2400" dirty="0"/>
              <a:t>申请资源</a:t>
            </a: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dirty="0" smtClean="0"/>
              <a:t>{</a:t>
            </a: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s.count</a:t>
            </a:r>
            <a:r>
              <a:rPr lang="en-US" altLang="zh-CN" sz="2400" dirty="0" smtClean="0"/>
              <a:t>=s.count-1;</a:t>
            </a: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/>
              <a:t>if(</a:t>
            </a:r>
            <a:r>
              <a:rPr lang="en-US" altLang="zh-CN" sz="2400" dirty="0" err="1"/>
              <a:t>s.count</a:t>
            </a:r>
            <a:r>
              <a:rPr lang="en-US" altLang="zh-CN" sz="2400" dirty="0"/>
              <a:t>&lt;0) </a:t>
            </a: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dirty="0"/>
              <a:t>             block(</a:t>
            </a:r>
            <a:r>
              <a:rPr lang="en-US" altLang="zh-CN" sz="2400" dirty="0" err="1"/>
              <a:t>s.queue</a:t>
            </a:r>
            <a:r>
              <a:rPr lang="en-US" altLang="zh-CN" sz="2400" dirty="0"/>
              <a:t>);   //</a:t>
            </a:r>
            <a:r>
              <a:rPr lang="zh-CN" altLang="en-US" sz="2400" dirty="0"/>
              <a:t>进程等待</a:t>
            </a:r>
            <a:endParaRPr lang="en-US" altLang="zh-CN" sz="2400" dirty="0"/>
          </a:p>
          <a:p>
            <a:pPr lvl="2">
              <a:spcBef>
                <a:spcPct val="10000"/>
              </a:spcBef>
              <a:buNone/>
            </a:pPr>
            <a:r>
              <a:rPr lang="en-US" altLang="zh-CN" sz="2400" dirty="0"/>
              <a:t>}</a:t>
            </a:r>
          </a:p>
          <a:p>
            <a:pPr algn="ctr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498189374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55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197976" cy="37776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解决互斥访问临界资源的问题涉及到的要点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count</a:t>
            </a:r>
            <a:r>
              <a:rPr lang="zh-CN" altLang="en-US" b="1" dirty="0">
                <a:solidFill>
                  <a:schemeClr val="accent1"/>
                </a:solidFill>
              </a:rPr>
              <a:t>值</a:t>
            </a:r>
            <a:r>
              <a:rPr lang="zh-CN" altLang="en-US" b="1" dirty="0"/>
              <a:t>表征临界资源的数量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chemeClr val="accent1"/>
                </a:solidFill>
              </a:rPr>
              <a:t>队列</a:t>
            </a:r>
            <a:r>
              <a:rPr lang="zh-CN" altLang="en-US" b="1" dirty="0"/>
              <a:t>，存放等待临界资源的进程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3</a:t>
            </a:r>
            <a:r>
              <a:rPr lang="zh-CN" altLang="en-US" b="1" dirty="0"/>
              <a:t>）使用临界资源前需要</a:t>
            </a:r>
            <a:r>
              <a:rPr lang="zh-CN" altLang="en-US" b="1" dirty="0">
                <a:solidFill>
                  <a:schemeClr val="accent1"/>
                </a:solidFill>
              </a:rPr>
              <a:t>申请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4</a:t>
            </a:r>
            <a:r>
              <a:rPr lang="zh-CN" altLang="en-US" b="1" dirty="0"/>
              <a:t>）用完临界资源后需要</a:t>
            </a:r>
            <a:r>
              <a:rPr lang="zh-CN" altLang="en-US" b="1" dirty="0">
                <a:solidFill>
                  <a:schemeClr val="accent1"/>
                </a:solidFill>
              </a:rPr>
              <a:t>释放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00388" y="4357684"/>
            <a:ext cx="6429375" cy="595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4986338" y="1085850"/>
            <a:ext cx="6800851" cy="3143250"/>
          </a:xfrm>
          <a:prstGeom prst="bracketPair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1">
              <a:spcBef>
                <a:spcPct val="10000"/>
              </a:spcBef>
            </a:pPr>
            <a:r>
              <a:rPr kumimoji="1" lang="en-US" altLang="zh-CN" sz="2400" dirty="0"/>
              <a:t>signal(s) --------&gt;  </a:t>
            </a:r>
            <a:r>
              <a:rPr kumimoji="1" lang="zh-CN" altLang="en-US" sz="2400" dirty="0"/>
              <a:t>释放资源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2400" dirty="0"/>
              <a:t>{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2400" dirty="0"/>
              <a:t>       </a:t>
            </a:r>
            <a:r>
              <a:rPr kumimoji="1" lang="en-US" altLang="zh-CN" sz="2400" dirty="0" err="1"/>
              <a:t>s.count</a:t>
            </a:r>
            <a:r>
              <a:rPr kumimoji="1" lang="en-US" altLang="zh-CN" sz="2400" dirty="0"/>
              <a:t>=s.count+1;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2400" dirty="0"/>
              <a:t>       if(</a:t>
            </a:r>
            <a:r>
              <a:rPr kumimoji="1" lang="en-US" altLang="zh-CN" sz="2400" dirty="0" err="1"/>
              <a:t>s.count</a:t>
            </a:r>
            <a:r>
              <a:rPr kumimoji="1" lang="en-US" altLang="zh-CN" sz="2400" dirty="0"/>
              <a:t>&lt;=0)  </a:t>
            </a:r>
            <a:endParaRPr kumimoji="1" lang="en-US" altLang="zh-CN" sz="2400" dirty="0" smtClean="0"/>
          </a:p>
          <a:p>
            <a:pPr lvl="2">
              <a:spcBef>
                <a:spcPct val="10000"/>
              </a:spcBef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       wakeup(</a:t>
            </a:r>
            <a:r>
              <a:rPr kumimoji="1" lang="en-US" altLang="zh-CN" sz="2400" dirty="0" err="1" smtClean="0"/>
              <a:t>s.queue</a:t>
            </a:r>
            <a:r>
              <a:rPr kumimoji="1" lang="en-US" altLang="zh-CN" sz="2400" dirty="0" smtClean="0"/>
              <a:t>);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//</a:t>
            </a:r>
            <a:r>
              <a:rPr kumimoji="1" lang="zh-CN" altLang="en-US" sz="2400" dirty="0" smtClean="0"/>
              <a:t>唤醒进程</a:t>
            </a:r>
          </a:p>
          <a:p>
            <a:pPr lvl="2">
              <a:spcBef>
                <a:spcPct val="10000"/>
              </a:spcBef>
            </a:pPr>
            <a:r>
              <a:rPr kumimoji="1" lang="en-US" altLang="zh-CN" sz="2400" dirty="0" smtClean="0"/>
              <a:t>}</a:t>
            </a:r>
            <a:endParaRPr kumimoji="1" lang="en-US" altLang="zh-CN" sz="2400" dirty="0"/>
          </a:p>
          <a:p>
            <a:pPr algn="ctr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910703545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55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4" y="2133600"/>
            <a:ext cx="9599075" cy="37776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伪代码描述停车场车位互斥使用的问题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semaphore s;</a:t>
            </a:r>
          </a:p>
          <a:p>
            <a:pPr marL="0" indent="0">
              <a:buNone/>
            </a:pPr>
            <a:r>
              <a:rPr lang="en-US" altLang="zh-CN" b="1" dirty="0" err="1" smtClean="0"/>
              <a:t>s.count</a:t>
            </a:r>
            <a:r>
              <a:rPr lang="en-US" altLang="zh-CN" b="1" dirty="0" smtClean="0"/>
              <a:t>=2;</a:t>
            </a:r>
          </a:p>
          <a:p>
            <a:pPr marL="0" indent="0">
              <a:buNone/>
            </a:pPr>
            <a:r>
              <a:rPr lang="zh-CN" altLang="en-US" b="1" dirty="0" smtClean="0"/>
              <a:t>第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辆车</a:t>
            </a:r>
            <a:r>
              <a:rPr lang="en-US" altLang="zh-CN" b="1" dirty="0" smtClean="0"/>
              <a:t>()</a:t>
            </a:r>
          </a:p>
          <a:p>
            <a:pPr marL="0" indent="0">
              <a:buNone/>
            </a:pPr>
            <a:r>
              <a:rPr lang="en-US" altLang="zh-CN" b="1" dirty="0" smtClean="0"/>
              <a:t>{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}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017371429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5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伪代码描述停车场车位互斥使用的问题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semaphore s;</a:t>
            </a:r>
          </a:p>
          <a:p>
            <a:pPr marL="0" indent="0">
              <a:buNone/>
            </a:pPr>
            <a:r>
              <a:rPr lang="en-US" altLang="zh-CN" b="1" dirty="0" err="1" smtClean="0"/>
              <a:t>s.count</a:t>
            </a:r>
            <a:r>
              <a:rPr lang="en-US" altLang="zh-CN" b="1" dirty="0" smtClean="0"/>
              <a:t>=2;</a:t>
            </a:r>
          </a:p>
          <a:p>
            <a:pPr marL="0" indent="0">
              <a:buNone/>
            </a:pPr>
            <a:r>
              <a:rPr lang="zh-CN" altLang="en-US" b="1" dirty="0" smtClean="0"/>
              <a:t>第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辆车</a:t>
            </a:r>
            <a:r>
              <a:rPr lang="en-US" altLang="zh-CN" b="1" dirty="0" smtClean="0"/>
              <a:t>()</a:t>
            </a:r>
          </a:p>
          <a:p>
            <a:pPr marL="0" indent="0">
              <a:buNone/>
            </a:pPr>
            <a:r>
              <a:rPr lang="en-US" altLang="zh-CN" b="1" dirty="0" smtClean="0"/>
              <a:t>{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使用车位；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}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63994618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2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伪代码描述停车场车位互斥使用的问题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semaphore s;</a:t>
            </a:r>
          </a:p>
          <a:p>
            <a:pPr marL="0" indent="0">
              <a:buNone/>
            </a:pPr>
            <a:r>
              <a:rPr lang="en-US" altLang="zh-CN" b="1" dirty="0" err="1" smtClean="0"/>
              <a:t>s.count</a:t>
            </a:r>
            <a:r>
              <a:rPr lang="en-US" altLang="zh-CN" b="1" dirty="0" smtClean="0"/>
              <a:t>=2;</a:t>
            </a:r>
          </a:p>
          <a:p>
            <a:pPr marL="0" indent="0">
              <a:buNone/>
            </a:pPr>
            <a:r>
              <a:rPr lang="zh-CN" altLang="en-US" b="1" dirty="0" smtClean="0"/>
              <a:t>第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辆车</a:t>
            </a:r>
            <a:r>
              <a:rPr lang="en-US" altLang="zh-CN" b="1" dirty="0" smtClean="0"/>
              <a:t>()</a:t>
            </a:r>
          </a:p>
          <a:p>
            <a:pPr marL="0" indent="0">
              <a:buNone/>
            </a:pPr>
            <a:r>
              <a:rPr lang="en-US" altLang="zh-CN" b="1" dirty="0" smtClean="0"/>
              <a:t>{</a:t>
            </a:r>
          </a:p>
          <a:p>
            <a:pPr marL="0" indent="0">
              <a:buNone/>
            </a:pPr>
            <a:r>
              <a:rPr lang="en-US" altLang="zh-CN" b="1" dirty="0" smtClean="0"/>
              <a:t>wait(s);//</a:t>
            </a:r>
            <a:r>
              <a:rPr lang="zh-CN" altLang="en-US" b="1" dirty="0" smtClean="0"/>
              <a:t>申请车位资源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使用车位；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}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9657293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8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/>
              <a:t>伪代码描述停车场车位互斥使用的问题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semaphore s;</a:t>
            </a:r>
          </a:p>
          <a:p>
            <a:pPr marL="0" indent="0">
              <a:buNone/>
            </a:pPr>
            <a:r>
              <a:rPr lang="en-US" altLang="zh-CN" b="1" dirty="0" err="1" smtClean="0"/>
              <a:t>s.count</a:t>
            </a:r>
            <a:r>
              <a:rPr lang="en-US" altLang="zh-CN" b="1" dirty="0" smtClean="0"/>
              <a:t>=2;</a:t>
            </a:r>
          </a:p>
          <a:p>
            <a:pPr marL="0" indent="0">
              <a:buNone/>
            </a:pPr>
            <a:r>
              <a:rPr lang="zh-CN" altLang="en-US" b="1" dirty="0" smtClean="0"/>
              <a:t>第</a:t>
            </a:r>
            <a:r>
              <a:rPr lang="en-US" altLang="zh-CN" b="1" dirty="0" err="1" smtClean="0"/>
              <a:t>i</a:t>
            </a:r>
            <a:r>
              <a:rPr lang="zh-CN" altLang="en-US" b="1" dirty="0" smtClean="0"/>
              <a:t>辆车</a:t>
            </a:r>
            <a:r>
              <a:rPr lang="en-US" altLang="zh-CN" b="1" dirty="0" smtClean="0"/>
              <a:t>()</a:t>
            </a:r>
          </a:p>
          <a:p>
            <a:pPr marL="0" indent="0">
              <a:buNone/>
            </a:pPr>
            <a:r>
              <a:rPr lang="en-US" altLang="zh-CN" b="1" dirty="0" smtClean="0"/>
              <a:t>{</a:t>
            </a:r>
          </a:p>
          <a:p>
            <a:pPr marL="0" indent="0">
              <a:buNone/>
            </a:pPr>
            <a:r>
              <a:rPr lang="en-US" altLang="zh-CN" b="1" dirty="0" smtClean="0"/>
              <a:t>wait(s);//</a:t>
            </a:r>
            <a:r>
              <a:rPr lang="zh-CN" altLang="en-US" b="1" dirty="0" smtClean="0"/>
              <a:t>申请车位资源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使用车位；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signal(s);//</a:t>
            </a:r>
            <a:r>
              <a:rPr lang="zh-CN" altLang="en-US" b="1" dirty="0"/>
              <a:t>释放车位资源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}</a:t>
            </a: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6934740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首先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定义</a:t>
            </a:r>
            <a:r>
              <a:rPr lang="zh-CN" altLang="en-US" sz="2400" b="1" dirty="0" smtClean="0"/>
              <a:t>信号量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置信号量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初始值</a:t>
            </a:r>
            <a:r>
              <a:rPr lang="zh-CN" altLang="en-US" sz="2400" b="1" dirty="0" smtClean="0"/>
              <a:t>，只能置一次初值，且初值必须为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非负整数</a:t>
            </a: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使用临界资源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前</a:t>
            </a:r>
            <a:r>
              <a:rPr lang="zh-CN" altLang="en-US" sz="2400" b="1" dirty="0" smtClean="0"/>
              <a:t>对信号量执行</a:t>
            </a:r>
            <a:r>
              <a:rPr lang="en-US" altLang="zh-CN" b="1" dirty="0" smtClean="0">
                <a:solidFill>
                  <a:schemeClr val="accent1"/>
                </a:solidFill>
              </a:rPr>
              <a:t>wai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t</a:t>
            </a:r>
            <a:r>
              <a:rPr lang="zh-CN" altLang="en-US" sz="2400" b="1" dirty="0" smtClean="0"/>
              <a:t>操作</a:t>
            </a:r>
          </a:p>
          <a:p>
            <a:r>
              <a:rPr lang="zh-CN" altLang="en-US" sz="2400" b="1" dirty="0" smtClean="0">
                <a:solidFill>
                  <a:schemeClr val="tx1"/>
                </a:solidFill>
              </a:rPr>
              <a:t>使用临界资源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后</a:t>
            </a:r>
            <a:r>
              <a:rPr lang="zh-CN" altLang="en-US" sz="2400" b="1" dirty="0" smtClean="0"/>
              <a:t>对信号量执行</a:t>
            </a:r>
            <a:r>
              <a:rPr lang="en-US" altLang="zh-CN" b="1" dirty="0" smtClean="0">
                <a:solidFill>
                  <a:schemeClr val="accent1"/>
                </a:solidFill>
              </a:rPr>
              <a:t>s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ignal</a:t>
            </a:r>
            <a:r>
              <a:rPr lang="zh-CN" altLang="en-US" sz="2400" b="1" dirty="0" smtClean="0"/>
              <a:t>操作</a:t>
            </a:r>
            <a:endParaRPr lang="en-US" altLang="zh-CN" sz="2400" b="1" dirty="0" smtClean="0"/>
          </a:p>
          <a:p>
            <a:r>
              <a:rPr lang="en-US" altLang="zh-CN" sz="2400" b="1" dirty="0"/>
              <a:t>w</a:t>
            </a:r>
            <a:r>
              <a:rPr lang="en-US" altLang="zh-CN" sz="2400" b="1" dirty="0" smtClean="0"/>
              <a:t>ait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signal</a:t>
            </a:r>
            <a:r>
              <a:rPr lang="zh-CN" altLang="en-US" sz="2400" b="1" dirty="0" smtClean="0"/>
              <a:t>操作要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成对</a:t>
            </a:r>
            <a:r>
              <a:rPr lang="zh-CN" altLang="en-US" sz="2400" b="1" dirty="0" smtClean="0"/>
              <a:t>出现</a:t>
            </a:r>
            <a:endParaRPr lang="en-US" altLang="zh-CN" sz="2400" b="1" dirty="0" smtClean="0"/>
          </a:p>
          <a:p>
            <a:r>
              <a:rPr lang="en-US" altLang="zh-CN" sz="2400" b="1" dirty="0"/>
              <a:t>w</a:t>
            </a:r>
            <a:r>
              <a:rPr lang="en-US" altLang="zh-CN" sz="2400" b="1" dirty="0" smtClean="0"/>
              <a:t>ait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signal</a:t>
            </a:r>
            <a:r>
              <a:rPr lang="zh-CN" altLang="en-US" sz="2400" b="1" dirty="0" smtClean="0"/>
              <a:t>操作都是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原语</a:t>
            </a:r>
            <a:r>
              <a:rPr lang="zh-CN" altLang="en-US" sz="2400" b="1" dirty="0" smtClean="0"/>
              <a:t>操作</a:t>
            </a:r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203310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3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什么是临界资源？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信号量能解决什么问题？</a:t>
            </a:r>
            <a:endParaRPr lang="en-US" altLang="zh-CN" sz="2400" b="1" dirty="0" smtClean="0"/>
          </a:p>
          <a:p>
            <a:r>
              <a:rPr lang="zh-CN" altLang="en-US" sz="2400" b="1" dirty="0"/>
              <a:t>什么是信号量以及如何应用？</a:t>
            </a:r>
          </a:p>
          <a:p>
            <a:endParaRPr lang="en-US" altLang="zh-CN" sz="2400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42282304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073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问题（使用作业提交系统平台提交作业）</a:t>
            </a:r>
            <a:endParaRPr lang="en-US" altLang="zh-CN" sz="2400" b="1" dirty="0" smtClean="0"/>
          </a:p>
          <a:p>
            <a:pPr marL="457200" lvl="1" indent="0">
              <a:buNone/>
            </a:pPr>
            <a:r>
              <a:rPr lang="zh-CN" altLang="zh-CN" b="1" dirty="0" smtClean="0"/>
              <a:t>有一个阅览室，共有</a:t>
            </a:r>
            <a:r>
              <a:rPr lang="en-US" altLang="zh-CN" b="1" dirty="0" smtClean="0"/>
              <a:t>100</a:t>
            </a:r>
            <a:r>
              <a:rPr lang="zh-CN" altLang="zh-CN" b="1" dirty="0" smtClean="0"/>
              <a:t>个座位，读者进入后必须先在一张登记表上登记，登记表要求互斥使用，读者离开时要删掉登记的信息。试问：</a:t>
            </a:r>
            <a:endParaRPr lang="zh-CN" altLang="zh-CN" dirty="0" smtClean="0"/>
          </a:p>
          <a:p>
            <a:pPr marL="457200" lvl="1" indent="0">
              <a:buNone/>
            </a:pPr>
            <a:r>
              <a:rPr lang="zh-CN" altLang="zh-CN" b="1" dirty="0" smtClean="0"/>
              <a:t>为描述读者的动作，应设置几个信号量，初值为多少</a:t>
            </a:r>
            <a:r>
              <a:rPr lang="zh-CN" altLang="en-US" b="1" dirty="0" smtClean="0"/>
              <a:t>；</a:t>
            </a:r>
            <a:endParaRPr lang="zh-CN" altLang="zh-CN" dirty="0" smtClean="0"/>
          </a:p>
          <a:p>
            <a:pPr marL="457200" lvl="1" indent="0">
              <a:buNone/>
            </a:pPr>
            <a:r>
              <a:rPr lang="zh-CN" altLang="zh-CN" b="1" dirty="0" smtClean="0"/>
              <a:t>用</a:t>
            </a:r>
            <a:r>
              <a:rPr lang="en-US" altLang="zh-CN" b="1" dirty="0" smtClean="0"/>
              <a:t>wait</a:t>
            </a:r>
            <a:r>
              <a:rPr lang="zh-CN" altLang="zh-CN" b="1" dirty="0" smtClean="0"/>
              <a:t>（）和</a:t>
            </a:r>
            <a:r>
              <a:rPr lang="en-US" altLang="zh-CN" b="1" dirty="0" smtClean="0"/>
              <a:t>signal</a:t>
            </a:r>
            <a:r>
              <a:rPr lang="zh-CN" altLang="zh-CN" b="1" dirty="0" smtClean="0"/>
              <a:t>（）操作描述并发读者进程之间的关系。</a:t>
            </a:r>
            <a:endParaRPr lang="en-US" altLang="zh-CN" b="1" dirty="0" smtClean="0"/>
          </a:p>
          <a:p>
            <a:pPr marL="514350" indent="-457200"/>
            <a:r>
              <a:rPr lang="zh-CN" altLang="en-US" sz="2400" b="1" dirty="0" smtClean="0"/>
              <a:t>预习</a:t>
            </a:r>
            <a:endParaRPr lang="en-US" altLang="zh-CN" sz="2400" b="1" dirty="0" smtClean="0"/>
          </a:p>
          <a:p>
            <a:pPr marL="457200" lvl="1" indent="0">
              <a:buNone/>
            </a:pPr>
            <a:r>
              <a:rPr lang="zh-CN" altLang="en-US" b="1" dirty="0" smtClean="0"/>
              <a:t>使用信号量解决</a:t>
            </a:r>
            <a:r>
              <a:rPr lang="zh-CN" altLang="en-US" b="1" dirty="0" smtClean="0">
                <a:solidFill>
                  <a:schemeClr val="accent1"/>
                </a:solidFill>
              </a:rPr>
              <a:t>进程合作</a:t>
            </a:r>
            <a:r>
              <a:rPr lang="zh-CN" altLang="en-US" b="1" dirty="0" smtClean="0"/>
              <a:t>的问题。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25169401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25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830095475"/>
              </p:ext>
            </p:extLst>
          </p:nvPr>
        </p:nvGraphicFramePr>
        <p:xfrm>
          <a:off x="2443161" y="624110"/>
          <a:ext cx="6473825" cy="448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8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4452938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临界资源：在一段时间内只允许一个进程使用的资源；</a:t>
            </a:r>
            <a:endParaRPr lang="en-US" altLang="zh-CN" b="1" dirty="0" smtClean="0"/>
          </a:p>
          <a:p>
            <a:r>
              <a:rPr lang="zh-CN" altLang="en-US" b="1" dirty="0" smtClean="0"/>
              <a:t>使用临界资源的方式称为</a:t>
            </a:r>
            <a:r>
              <a:rPr lang="zh-CN" altLang="en-US" b="1" dirty="0" smtClean="0">
                <a:solidFill>
                  <a:schemeClr val="accent1"/>
                </a:solidFill>
              </a:rPr>
              <a:t>“互斥”</a:t>
            </a:r>
            <a:r>
              <a:rPr lang="zh-CN" altLang="en-US" b="1" dirty="0" smtClean="0"/>
              <a:t>使用；</a:t>
            </a:r>
            <a:endParaRPr lang="en-US" altLang="zh-CN" b="1" dirty="0" smtClean="0"/>
          </a:p>
          <a:p>
            <a:r>
              <a:rPr lang="zh-CN" altLang="en-US" b="1" dirty="0"/>
              <a:t>信号量</a:t>
            </a:r>
            <a:r>
              <a:rPr lang="zh-CN" altLang="en-US" b="1" dirty="0" smtClean="0"/>
              <a:t>就是一种实现</a:t>
            </a:r>
            <a:r>
              <a:rPr lang="zh-CN" altLang="en-US" b="1" dirty="0" smtClean="0">
                <a:solidFill>
                  <a:schemeClr val="accent1"/>
                </a:solidFill>
              </a:rPr>
              <a:t>互斥使用临界资源</a:t>
            </a:r>
            <a:r>
              <a:rPr lang="zh-CN" altLang="en-US" b="1" dirty="0" smtClean="0"/>
              <a:t>的机制。</a:t>
            </a:r>
            <a:endParaRPr lang="en-US" altLang="zh-CN" b="1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2216801871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6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4452938"/>
          </a:xfrm>
        </p:spPr>
        <p:txBody>
          <a:bodyPr>
            <a:noAutofit/>
          </a:bodyPr>
          <a:lstStyle/>
          <a:p>
            <a:r>
              <a:rPr lang="zh-CN" altLang="en-US" b="1" dirty="0" smtClean="0"/>
              <a:t>显示车位数量的停车场</a:t>
            </a: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数量大于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，表示有可用车位，外面的车辆可以进入，进入后指示牌显示的数量减少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r>
              <a:rPr lang="zh-CN" altLang="en-US" b="1" dirty="0" smtClean="0"/>
              <a:t>数量为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，表示无可用车位，外面的车辆需要等待；</a:t>
            </a:r>
          </a:p>
          <a:p>
            <a:r>
              <a:rPr lang="zh-CN" altLang="en-US" b="1" dirty="0" smtClean="0"/>
              <a:t>如果有车辆离开停车场，指示牌显示的数量增加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461963"/>
            <a:ext cx="4991100" cy="3114675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45172419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24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2483"/>
              </p:ext>
            </p:extLst>
          </p:nvPr>
        </p:nvGraphicFramePr>
        <p:xfrm>
          <a:off x="3251199" y="3378200"/>
          <a:ext cx="746522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44"/>
                <a:gridCol w="1493044"/>
                <a:gridCol w="1493044"/>
                <a:gridCol w="1493044"/>
                <a:gridCol w="1493044"/>
              </a:tblGrid>
              <a:tr h="19812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427" y="3556000"/>
            <a:ext cx="1347494" cy="10517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67" y="3586048"/>
            <a:ext cx="1336749" cy="10433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98826"/>
              </p:ext>
            </p:extLst>
          </p:nvPr>
        </p:nvGraphicFramePr>
        <p:xfrm>
          <a:off x="9235588" y="433081"/>
          <a:ext cx="264048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489"/>
              </a:tblGrid>
              <a:tr h="663606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chemeClr val="tx1"/>
                          </a:solidFill>
                        </a:rPr>
                        <a:t>count=2</a:t>
                      </a:r>
                      <a:endParaRPr lang="zh-CN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762" y="3586048"/>
            <a:ext cx="1308995" cy="1021655"/>
          </a:xfrm>
          <a:prstGeom prst="rect">
            <a:avLst/>
          </a:prstGeom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580113"/>
              </p:ext>
            </p:extLst>
          </p:nvPr>
        </p:nvGraphicFramePr>
        <p:xfrm>
          <a:off x="9052560" y="428126"/>
          <a:ext cx="2880359" cy="75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59"/>
              </a:tblGrid>
              <a:tr h="750735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chemeClr val="tx1"/>
                          </a:solidFill>
                        </a:rPr>
                        <a:t>count=1</a:t>
                      </a:r>
                      <a:endParaRPr lang="zh-CN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72789"/>
              </p:ext>
            </p:extLst>
          </p:nvPr>
        </p:nvGraphicFramePr>
        <p:xfrm>
          <a:off x="9052560" y="404497"/>
          <a:ext cx="2910840" cy="75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840"/>
              </a:tblGrid>
              <a:tr h="758208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chemeClr val="tx1"/>
                          </a:solidFill>
                        </a:rPr>
                        <a:t>count=0</a:t>
                      </a:r>
                      <a:endParaRPr lang="zh-CN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18933"/>
              </p:ext>
            </p:extLst>
          </p:nvPr>
        </p:nvGraphicFramePr>
        <p:xfrm>
          <a:off x="9068716" y="416648"/>
          <a:ext cx="274228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284"/>
              </a:tblGrid>
              <a:tr h="683368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chemeClr val="tx1"/>
                          </a:solidFill>
                        </a:rPr>
                        <a:t>count=-1</a:t>
                      </a:r>
                      <a:endParaRPr lang="zh-CN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73" y="2209797"/>
            <a:ext cx="1310400" cy="102275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85" y="2209798"/>
            <a:ext cx="1310400" cy="10227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68" y="2209798"/>
            <a:ext cx="1310400" cy="1022751"/>
          </a:xfrm>
          <a:prstGeom prst="rect">
            <a:avLst/>
          </a:prstGeom>
        </p:spPr>
      </p:pic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79251"/>
              </p:ext>
            </p:extLst>
          </p:nvPr>
        </p:nvGraphicFramePr>
        <p:xfrm>
          <a:off x="9038236" y="399379"/>
          <a:ext cx="2757524" cy="768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524"/>
              </a:tblGrid>
              <a:tr h="768444"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chemeClr val="tx1"/>
                          </a:solidFill>
                        </a:rPr>
                        <a:t>count=0</a:t>
                      </a:r>
                      <a:endParaRPr lang="zh-CN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505460" y="78655"/>
            <a:ext cx="25610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r>
              <a:rPr lang="en-US" altLang="zh-CN" sz="2400" b="1" dirty="0" smtClean="0"/>
              <a:t>ount++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b="1" dirty="0"/>
              <a:t>(</a:t>
            </a:r>
            <a:r>
              <a:rPr lang="en-US" altLang="zh-CN" sz="2400" b="1" dirty="0" smtClean="0"/>
              <a:t>count&lt;=0)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zh-CN" altLang="en-US" sz="2400" b="1" dirty="0" smtClean="0"/>
              <a:t>唤醒等待车辆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6493632" y="78831"/>
            <a:ext cx="255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count - </a:t>
            </a:r>
            <a:r>
              <a:rPr lang="en-US" altLang="zh-CN" sz="2400" b="1" dirty="0" smtClean="0"/>
              <a:t>-</a:t>
            </a:r>
            <a:endParaRPr lang="en-US" altLang="zh-CN" sz="2400" b="1" dirty="0"/>
          </a:p>
          <a:p>
            <a:r>
              <a:rPr lang="en-US" altLang="zh-CN" sz="2400" b="1" dirty="0"/>
              <a:t>If(count&lt;0)</a:t>
            </a:r>
          </a:p>
          <a:p>
            <a:r>
              <a:rPr lang="en-US" altLang="zh-CN" sz="2400" b="1" dirty="0"/>
              <a:t>    </a:t>
            </a:r>
            <a:r>
              <a:rPr lang="zh-CN" altLang="en-US" sz="2400" b="1" dirty="0"/>
              <a:t>等待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504850" y="68378"/>
            <a:ext cx="2559600" cy="11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count - -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r>
              <a:rPr lang="en-US" altLang="zh-CN" sz="2400" b="1" dirty="0"/>
              <a:t>If(count&lt;0)</a:t>
            </a:r>
          </a:p>
          <a:p>
            <a:r>
              <a:rPr lang="en-US" altLang="zh-CN" sz="2400" b="1" dirty="0"/>
              <a:t>    </a:t>
            </a:r>
            <a:r>
              <a:rPr lang="zh-CN" altLang="en-US" sz="2400" b="1" dirty="0"/>
              <a:t>等待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09127" y="86640"/>
            <a:ext cx="2559600" cy="11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count </a:t>
            </a:r>
            <a:r>
              <a:rPr lang="en-US" altLang="zh-CN" sz="2400" b="1" dirty="0"/>
              <a:t>- -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r>
              <a:rPr lang="en-US" altLang="zh-CN" sz="2400" b="1" dirty="0"/>
              <a:t>If(count&lt;0)</a:t>
            </a:r>
          </a:p>
          <a:p>
            <a:r>
              <a:rPr lang="en-US" altLang="zh-CN" sz="2400" b="1" dirty="0"/>
              <a:t>    </a:t>
            </a:r>
            <a:r>
              <a:rPr lang="zh-CN" altLang="en-US" sz="2400" b="1" dirty="0"/>
              <a:t>等待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13185" y="4785360"/>
            <a:ext cx="92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5055173" y="4793993"/>
            <a:ext cx="92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2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6542881" y="4785360"/>
            <a:ext cx="92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3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8030589" y="4785360"/>
            <a:ext cx="92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4</a:t>
            </a:r>
            <a:endParaRPr lang="zh-CN" altLang="en-US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9518297" y="4785360"/>
            <a:ext cx="92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5</a:t>
            </a:r>
            <a:endParaRPr lang="zh-CN" altLang="en-US" b="1" dirty="0"/>
          </a:p>
        </p:txBody>
      </p:sp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3796596174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617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1736 L 0.2164 -0.01736 C 0.32461 -0.01736 0.4582 0.0419 0.4582 0.09005 L 0.4582 0.19768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1074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 -0.00857 L 0.32383 -0.00857 C 0.48008 -0.00857 0.67292 0.05 0.67292 0.09792 L 0.67292 0.2044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96" y="1064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6.25E-7 -0.125 C 6.25E-7 -0.18102 0.17044 -0.25 0.30872 -0.25 L 0.61758 -0.25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72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0.00185 L 0.14453 0.00185 C 0.21015 0.00185 0.29114 0.05578 0.29114 0.1 L 0.29114 0.19838 " pathEditMode="relative" rAng="0" ptsTypes="AAAA">
                                      <p:cBhvr>
                                        <p:cTn id="6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35" y="981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077465728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272112" y="2392182"/>
            <a:ext cx="2559600" cy="119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count </a:t>
            </a:r>
            <a:r>
              <a:rPr lang="en-US" altLang="zh-CN" sz="2400" b="1" dirty="0"/>
              <a:t>- -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r>
              <a:rPr lang="en-US" altLang="zh-CN" sz="2400" b="1" dirty="0"/>
              <a:t>If(count&lt;0)</a:t>
            </a:r>
          </a:p>
          <a:p>
            <a:r>
              <a:rPr lang="en-US" altLang="zh-CN" sz="2400" b="1" dirty="0"/>
              <a:t>    </a:t>
            </a:r>
            <a:r>
              <a:rPr lang="zh-CN" altLang="en-US" sz="2400" b="1" dirty="0"/>
              <a:t>等待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72112" y="4406719"/>
            <a:ext cx="255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count++</a:t>
            </a:r>
          </a:p>
          <a:p>
            <a:r>
              <a:rPr lang="en-US" altLang="zh-CN" sz="2400" b="1" dirty="0"/>
              <a:t>If(count&lt;=0)</a:t>
            </a:r>
          </a:p>
          <a:p>
            <a:r>
              <a:rPr lang="en-US" altLang="zh-CN" sz="2400" b="1" dirty="0"/>
              <a:t>    </a:t>
            </a:r>
            <a:r>
              <a:rPr lang="zh-CN" altLang="en-US" sz="2400" b="1" dirty="0"/>
              <a:t>唤醒等待车辆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4957763" y="1785938"/>
            <a:ext cx="3714750" cy="1205644"/>
          </a:xfrm>
          <a:prstGeom prst="wedgeEllipseCallout">
            <a:avLst>
              <a:gd name="adj1" fmla="val -51218"/>
              <a:gd name="adj2" fmla="val 70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申请资源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4957763" y="3801239"/>
            <a:ext cx="3714750" cy="1205644"/>
          </a:xfrm>
          <a:prstGeom prst="wedgeEllipseCallout">
            <a:avLst>
              <a:gd name="adj1" fmla="val -51218"/>
              <a:gd name="adj2" fmla="val 70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释放资源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197976" cy="3777622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解决互斥访问临界资源的问题涉及到的要点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</a:t>
            </a:r>
            <a:r>
              <a:rPr lang="en-US" altLang="zh-CN" b="1" dirty="0" smtClean="0"/>
              <a:t>count</a:t>
            </a:r>
            <a:r>
              <a:rPr lang="zh-CN" altLang="en-US" b="1" dirty="0" smtClean="0">
                <a:solidFill>
                  <a:schemeClr val="accent1"/>
                </a:solidFill>
              </a:rPr>
              <a:t>值</a:t>
            </a:r>
            <a:r>
              <a:rPr lang="zh-CN" altLang="en-US" b="1" dirty="0" smtClean="0"/>
              <a:t>表征临界资源的数量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</a:t>
            </a:r>
            <a:r>
              <a:rPr lang="zh-CN" altLang="en-US" b="1" dirty="0" smtClean="0">
                <a:solidFill>
                  <a:schemeClr val="accent1"/>
                </a:solidFill>
              </a:rPr>
              <a:t>队列</a:t>
            </a:r>
            <a:r>
              <a:rPr lang="zh-CN" altLang="en-US" b="1" dirty="0" smtClean="0"/>
              <a:t>，存放等待临界资源的进程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（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）使用临界资源前需要</a:t>
            </a:r>
            <a:r>
              <a:rPr lang="zh-CN" altLang="en-US" b="1" dirty="0" smtClean="0">
                <a:solidFill>
                  <a:schemeClr val="accent1"/>
                </a:solidFill>
              </a:rPr>
              <a:t>申请</a:t>
            </a:r>
            <a:r>
              <a:rPr lang="zh-CN" altLang="en-US" b="1" dirty="0" smtClean="0"/>
              <a:t>资源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 （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）用完临界资源后需要</a:t>
            </a:r>
            <a:r>
              <a:rPr lang="zh-CN" altLang="en-US" b="1" dirty="0" smtClean="0">
                <a:solidFill>
                  <a:schemeClr val="accent1"/>
                </a:solidFill>
              </a:rPr>
              <a:t>释放</a:t>
            </a:r>
            <a:r>
              <a:rPr lang="zh-CN" altLang="en-US" b="1" dirty="0" smtClean="0"/>
              <a:t>资源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057322687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3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197976" cy="37776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解决互斥访问临界资源的问题涉及到的要点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count</a:t>
            </a:r>
            <a:r>
              <a:rPr lang="zh-CN" altLang="en-US" b="1" dirty="0">
                <a:solidFill>
                  <a:schemeClr val="accent1"/>
                </a:solidFill>
              </a:rPr>
              <a:t>值</a:t>
            </a:r>
            <a:r>
              <a:rPr lang="zh-CN" altLang="en-US" b="1" dirty="0"/>
              <a:t>表征临界资源的数量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chemeClr val="accent1"/>
                </a:solidFill>
              </a:rPr>
              <a:t>队列</a:t>
            </a:r>
            <a:r>
              <a:rPr lang="zh-CN" altLang="en-US" b="1" dirty="0"/>
              <a:t>，存放等待临界资源的进程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3</a:t>
            </a:r>
            <a:r>
              <a:rPr lang="zh-CN" altLang="en-US" b="1" dirty="0"/>
              <a:t>）使用临界资源前需要</a:t>
            </a:r>
            <a:r>
              <a:rPr lang="zh-CN" altLang="en-US" b="1" dirty="0">
                <a:solidFill>
                  <a:schemeClr val="accent1"/>
                </a:solidFill>
              </a:rPr>
              <a:t>申请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4</a:t>
            </a:r>
            <a:r>
              <a:rPr lang="zh-CN" altLang="en-US" b="1" dirty="0"/>
              <a:t>）用完临界资源后需要</a:t>
            </a:r>
            <a:r>
              <a:rPr lang="zh-CN" altLang="en-US" b="1" dirty="0">
                <a:solidFill>
                  <a:schemeClr val="accent1"/>
                </a:solidFill>
              </a:rPr>
              <a:t>释放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00388" y="2686050"/>
            <a:ext cx="6429375" cy="105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8043862" y="4314826"/>
            <a:ext cx="3743325" cy="2428875"/>
          </a:xfrm>
          <a:prstGeom prst="bracketPair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ct val="10000"/>
              </a:spcBef>
            </a:pPr>
            <a:r>
              <a:rPr lang="zh-CN" altLang="en-US" sz="2400" dirty="0" smtClean="0"/>
              <a:t>信号量结构的两个数据项，可以描述为</a:t>
            </a:r>
            <a:endParaRPr lang="en-US" altLang="zh-CN" sz="2400" dirty="0"/>
          </a:p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427478618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06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9197976" cy="377762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解决互斥访问临界资源的问题涉及到的要点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en-US" altLang="zh-CN" b="1" dirty="0"/>
              <a:t>count</a:t>
            </a:r>
            <a:r>
              <a:rPr lang="zh-CN" altLang="en-US" b="1" dirty="0">
                <a:solidFill>
                  <a:schemeClr val="accent1"/>
                </a:solidFill>
              </a:rPr>
              <a:t>值</a:t>
            </a:r>
            <a:r>
              <a:rPr lang="zh-CN" altLang="en-US" b="1" dirty="0"/>
              <a:t>表征临界资源的数量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chemeClr val="accent1"/>
                </a:solidFill>
              </a:rPr>
              <a:t>队列</a:t>
            </a:r>
            <a:r>
              <a:rPr lang="zh-CN" altLang="en-US" b="1" dirty="0"/>
              <a:t>，存放等待临界资源的进程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3</a:t>
            </a:r>
            <a:r>
              <a:rPr lang="zh-CN" altLang="en-US" b="1" dirty="0"/>
              <a:t>）使用临界资源前需要</a:t>
            </a:r>
            <a:r>
              <a:rPr lang="zh-CN" altLang="en-US" b="1" dirty="0">
                <a:solidFill>
                  <a:schemeClr val="accent1"/>
                </a:solidFill>
              </a:rPr>
              <a:t>申请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（</a:t>
            </a:r>
            <a:r>
              <a:rPr lang="en-US" altLang="zh-CN" b="1" dirty="0"/>
              <a:t>4</a:t>
            </a:r>
            <a:r>
              <a:rPr lang="zh-CN" altLang="en-US" b="1" dirty="0"/>
              <a:t>）用完临界资源后需要</a:t>
            </a:r>
            <a:r>
              <a:rPr lang="zh-CN" altLang="en-US" b="1" dirty="0">
                <a:solidFill>
                  <a:schemeClr val="accent1"/>
                </a:solidFill>
              </a:rPr>
              <a:t>释放</a:t>
            </a:r>
            <a:r>
              <a:rPr lang="zh-CN" altLang="en-US" b="1" dirty="0"/>
              <a:t>资源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3100388" y="2686050"/>
            <a:ext cx="6429375" cy="1052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括号 3"/>
          <p:cNvSpPr/>
          <p:nvPr/>
        </p:nvSpPr>
        <p:spPr>
          <a:xfrm>
            <a:off x="7443788" y="4143376"/>
            <a:ext cx="4343399" cy="2586038"/>
          </a:xfrm>
          <a:prstGeom prst="bracketPair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Bef>
                <a:spcPct val="10000"/>
              </a:spcBef>
            </a:pP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semaphore </a:t>
            </a:r>
          </a:p>
          <a:p>
            <a:pPr>
              <a:spcBef>
                <a:spcPct val="10000"/>
              </a:spcBef>
            </a:pPr>
            <a:r>
              <a:rPr lang="en-US" altLang="zh-CN" sz="2400" dirty="0" smtClean="0"/>
              <a:t> {</a:t>
            </a:r>
          </a:p>
          <a:p>
            <a:pPr>
              <a:spcBef>
                <a:spcPct val="10000"/>
              </a:spcBef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count;     //</a:t>
            </a:r>
            <a:r>
              <a:rPr lang="zh-CN" altLang="en-US" sz="2400" dirty="0" smtClean="0"/>
              <a:t>临界资源数量</a:t>
            </a:r>
            <a:endParaRPr lang="en-US" altLang="zh-CN" sz="2400" dirty="0" smtClean="0"/>
          </a:p>
          <a:p>
            <a:pPr>
              <a:spcBef>
                <a:spcPct val="10000"/>
              </a:spcBef>
            </a:pPr>
            <a:r>
              <a:rPr lang="en-US" altLang="zh-CN" sz="2400" dirty="0" err="1" smtClean="0"/>
              <a:t>pointer_PCB</a:t>
            </a:r>
            <a:r>
              <a:rPr lang="en-US" altLang="zh-CN" sz="2400" dirty="0" smtClean="0"/>
              <a:t>   queue;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进程等待队列</a:t>
            </a:r>
            <a:endParaRPr lang="en-US" altLang="zh-CN" sz="2400" dirty="0"/>
          </a:p>
          <a:p>
            <a:pPr>
              <a:spcBef>
                <a:spcPct val="10000"/>
              </a:spcBef>
            </a:pPr>
            <a:r>
              <a:rPr lang="en-US" altLang="zh-CN" sz="2400" dirty="0" smtClean="0"/>
              <a:t> };</a:t>
            </a:r>
            <a:endParaRPr lang="en-US" altLang="zh-CN" sz="2400" dirty="0"/>
          </a:p>
          <a:p>
            <a:pPr algn="ctr"/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435550072"/>
              </p:ext>
            </p:extLst>
          </p:nvPr>
        </p:nvGraphicFramePr>
        <p:xfrm>
          <a:off x="171450" y="457201"/>
          <a:ext cx="9015413" cy="241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52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C7EDCC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2191</TotalTime>
  <Words>111</Words>
  <Application>Microsoft Office PowerPoint</Application>
  <PresentationFormat>宽屏</PresentationFormat>
  <Paragraphs>173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宋体</vt:lpstr>
      <vt:lpstr>幼圆</vt:lpstr>
      <vt:lpstr>Arial</vt:lpstr>
      <vt:lpstr>Calibri</vt:lpstr>
      <vt:lpstr>Century Gothic</vt:lpstr>
      <vt:lpstr>Wingdings 3</vt:lpstr>
      <vt:lpstr>丝状</vt:lpstr>
      <vt:lpstr>《操作系统》课程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操作系统课程</dc:title>
  <dc:creator>HP</dc:creator>
  <cp:lastModifiedBy>HP</cp:lastModifiedBy>
  <cp:revision>120</cp:revision>
  <dcterms:created xsi:type="dcterms:W3CDTF">2016-05-18T00:54:19Z</dcterms:created>
  <dcterms:modified xsi:type="dcterms:W3CDTF">2017-02-19T08:34:45Z</dcterms:modified>
</cp:coreProperties>
</file>