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81F9F-7857-4D54-8523-F3E4DA94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3F49BB-A04D-4000-A635-33190A640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82BBB6-F12E-4B6A-9A95-445EC9F6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4881E-C4D7-4485-9A8A-B78D0FF6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311BD-B067-4CA5-9178-FD71A67B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27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137F9-36D3-4E1E-96DA-965D5886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FE0969-6922-4E26-BDC1-1796E54E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2FFA39-35C9-4A9D-8EDE-C060805F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6AB7E2-6897-4D32-88DC-A0E1733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F91B09-1448-460F-84E5-B296C777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1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AA33C7-FE4A-4729-87A6-E201E1C33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37752D-C3A4-4164-B6C2-DD440A27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03566-1760-45E8-A984-1E86B722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F83FD-24FC-4C91-90A5-FCF68AA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5CA663-DFC5-4909-AE4B-5A4A73A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7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24AC6-AB4F-413F-AC77-B0BAB260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55842-B02F-4A50-8ADF-9E92C158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541B02-6A28-4528-A465-6ED80C60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0B6F47-7515-451E-87EE-90359F3F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E1F0D7-2A44-4E5C-AF78-0A2558F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35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6B1D7-AD90-4495-A854-63C268D6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81A43D-F71C-42F5-81D2-10A8DFA1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E03554-04C5-4D21-9A32-83994B6C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EC015D-B5A3-48EE-B0BF-773AC46B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96A887-0C8C-4EDD-B2F5-85AB76AD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4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7D3E1-E673-4B8A-9CF9-B3C88631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518680-C340-44B5-86C4-56F0611AF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E66CA6-65BF-47B4-973B-6A82ADFEA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3E48C3-0D30-40A8-8345-7201C133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0939EB-3F4C-4F9E-A004-CF6DF568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083FEA-D290-4CFE-B7DC-39FCD78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6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28BFD-D5AB-433E-A3BA-76E00CF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B59847-423B-4A6F-8E8D-CDFBA416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6C25F2-1A28-4320-840E-2F57E19A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263AFB-013F-429E-AC9A-9995175E7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A2FA72-CE86-4B48-9413-BA1140635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65F7B2-5C44-409A-93E6-E937A20A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3DAA5F1-BAED-436A-BF8F-78C927AD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82385A-FFC7-4070-AB95-169F3C2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6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ADB4-45D6-49E7-90CB-0B737225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DE12D2-93DE-4A8D-8621-9553569C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0875AE-31E8-4E9C-B322-AB58A3B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9C1D50-BA46-497A-9F37-A032A9CA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02A3BA-FAAE-41C3-96F2-56FC7C13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DADFFD-B82E-45F2-84D6-905ADD24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08F80E-47DD-470E-A20A-A46D5C2C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5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9AB43-ECC3-4491-8928-28E9E431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17303-6C82-465C-8174-57972B2E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B1D34B-369D-4652-94A7-8E9E21B2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3E3027-DB0A-4D87-A00F-BB097676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D88633-FFDE-41FE-A7A3-FDA4844B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E5C25-6975-4D46-BD41-97B3F03F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47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2F355-B133-437B-9313-B747C7F0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64FE78-728C-4FC1-BA94-5EB2697B8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597570-BBB2-47F6-A605-112A329B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AB16D9-A26C-44B2-9815-21B0F72D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F61F3D-4725-412E-9010-EBF709A5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AC5AF3-451C-4F6B-BF89-8828EC7A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95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A87787-8495-4ED3-91C9-48F3B5D2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F3FA1A-AB44-4CA9-9DA8-3CD14EF9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193992-25C5-4C74-AE79-F3BB9051C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8FC2-3704-40A2-9FAF-9E474C8B473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05E3E6-B874-46E0-90BE-972E21630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CA4FF7-5789-4BCC-89F4-73931C264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9F1D-193F-4A91-AF60-C736ED4C09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22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923E8-A9EE-4550-B1FD-AEC95CFF84E3}"/>
              </a:ext>
            </a:extLst>
          </p:cNvPr>
          <p:cNvSpPr txBox="1">
            <a:spLocks/>
          </p:cNvSpPr>
          <p:nvPr/>
        </p:nvSpPr>
        <p:spPr>
          <a:xfrm>
            <a:off x="1524000" y="550416"/>
            <a:ext cx="9144000" cy="12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Robot Dynamics &amp; Control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38B099-2370-447C-933D-9366F0A5FC1D}"/>
              </a:ext>
            </a:extLst>
          </p:cNvPr>
          <p:cNvSpPr txBox="1">
            <a:spLocks/>
          </p:cNvSpPr>
          <p:nvPr/>
        </p:nvSpPr>
        <p:spPr>
          <a:xfrm>
            <a:off x="8690994" y="1751440"/>
            <a:ext cx="1977006" cy="505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a.a.</a:t>
            </a:r>
            <a:r>
              <a:rPr lang="en-US" sz="2800"/>
              <a:t> 2021/22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808480-69D4-4131-BFB4-B7E302C64E2D}"/>
              </a:ext>
            </a:extLst>
          </p:cNvPr>
          <p:cNvSpPr txBox="1">
            <a:spLocks/>
          </p:cNvSpPr>
          <p:nvPr/>
        </p:nvSpPr>
        <p:spPr>
          <a:xfrm>
            <a:off x="1524000" y="2172287"/>
            <a:ext cx="9144000" cy="2072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Introduction to Assignment 1</a:t>
            </a:r>
          </a:p>
          <a:p>
            <a:r>
              <a:rPr lang="en-US" sz="4000">
                <a:latin typeface="+mn-lt"/>
              </a:rPr>
              <a:t>-</a:t>
            </a:r>
          </a:p>
          <a:p>
            <a:r>
              <a:rPr lang="en-US" sz="4000">
                <a:latin typeface="+mn-lt"/>
              </a:rPr>
              <a:t> Robot Statics and Parameters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2" descr="Università degli Studi di Genova - Wikipedia">
            <a:extLst>
              <a:ext uri="{FF2B5EF4-FFF2-40B4-BE49-F238E27FC236}">
                <a16:creationId xmlns:a16="http://schemas.microsoft.com/office/drawing/2014/main" id="{48EE32E9-B706-43F5-A934-E7976AB8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062" y="5190268"/>
            <a:ext cx="2173059" cy="111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6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06E87E16-6102-42F2-939E-C2019CA3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68" y="1696720"/>
            <a:ext cx="5271022" cy="4582160"/>
          </a:xfrm>
          <a:prstGeom prst="rect">
            <a:avLst/>
          </a:prstGeom>
        </p:spPr>
      </p:pic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17671DD-CB76-4178-9F2A-85E364763777}"/>
              </a:ext>
            </a:extLst>
          </p:cNvPr>
          <p:cNvSpPr txBox="1">
            <a:spLocks/>
          </p:cNvSpPr>
          <p:nvPr/>
        </p:nvSpPr>
        <p:spPr>
          <a:xfrm>
            <a:off x="6949440" y="2777591"/>
            <a:ext cx="4988560" cy="216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en-US" sz="2800" b="1" i="1"/>
              <a:t>A chain of rigid bodies connected by joints.</a:t>
            </a:r>
          </a:p>
          <a:p>
            <a:pPr lvl="1" algn="l"/>
            <a:endParaRPr lang="en-US" altLang="en-US" sz="2800" b="1" i="1">
              <a:solidFill>
                <a:srgbClr val="FF0000"/>
              </a:solidFill>
            </a:endParaRPr>
          </a:p>
          <a:p>
            <a:pPr lvl="1" algn="l"/>
            <a:r>
              <a:rPr lang="en-US" altLang="en-US" sz="2800" b="1" i="1">
                <a:solidFill>
                  <a:srgbClr val="FF0000"/>
                </a:solidFill>
              </a:rPr>
              <a:t>What kind of forces to deal with?</a:t>
            </a:r>
            <a:endParaRPr lang="en-US" altLang="en-US" sz="2400" b="1" i="1">
              <a:solidFill>
                <a:srgbClr val="FF0000"/>
              </a:solidFill>
            </a:endParaRPr>
          </a:p>
          <a:p>
            <a:pPr lvl="1" algn="l"/>
            <a:endParaRPr lang="en-US" altLang="en-US" dirty="0"/>
          </a:p>
          <a:p>
            <a:pPr lvl="1" algn="l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it-IT" alt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B4EB617-087F-4B8F-858B-1F19F231181E}"/>
              </a:ext>
            </a:extLst>
          </p:cNvPr>
          <p:cNvSpPr txBox="1">
            <a:spLocks/>
          </p:cNvSpPr>
          <p:nvPr/>
        </p:nvSpPr>
        <p:spPr>
          <a:xfrm>
            <a:off x="-284480" y="63221"/>
            <a:ext cx="9144000" cy="12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 dynamics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7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egnaposto contenuto 2">
                <a:extLst>
                  <a:ext uri="{FF2B5EF4-FFF2-40B4-BE49-F238E27FC236}">
                    <a16:creationId xmlns:a16="http://schemas.microsoft.com/office/drawing/2014/main" id="{517671DD-CB76-4178-9F2A-85E364763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8959" y="1647848"/>
                <a:ext cx="4988560" cy="4563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:r>
                  <a:rPr lang="en-US" altLang="en-US" sz="2800" i="1" dirty="0"/>
                  <a:t>Gravity </a:t>
                </a:r>
                <a:r>
                  <a:rPr lang="en-US" altLang="en-US" sz="2800" b="1" i="1" dirty="0"/>
                  <a:t>always acts </a:t>
                </a:r>
                <a:r>
                  <a:rPr lang="en-US" altLang="en-US" sz="2800" i="1" dirty="0"/>
                  <a:t>on any rigid body on earth</a:t>
                </a:r>
              </a:p>
              <a:p>
                <a:pPr lvl="1" algn="l"/>
                <a:endParaRPr lang="en-US" altLang="en-US" sz="2800" b="1" i="1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en-US" altLang="en-US" sz="2800" i="1" dirty="0"/>
                  <a:t>Here we assume </a:t>
                </a:r>
                <a:r>
                  <a:rPr lang="en-US" altLang="en-US" sz="2800" b="1" i="1" dirty="0"/>
                  <a:t>g = [0, -9.81]</a:t>
                </a:r>
              </a:p>
              <a:p>
                <a:pPr lvl="1" algn="l"/>
                <a:endParaRPr lang="en-US" altLang="en-US" sz="2800" dirty="0"/>
              </a:p>
              <a:p>
                <a:pPr lvl="1" algn="l"/>
                <a:r>
                  <a:rPr lang="en-US" altLang="en-US" sz="28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it-IT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sz="2800" dirty="0"/>
                  <a:t> acting on link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it-IT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sz="2800" dirty="0"/>
                  <a:t>acting on link 2</a:t>
                </a:r>
              </a:p>
              <a:p>
                <a:pPr lvl="1" algn="l"/>
                <a:r>
                  <a:rPr lang="en-US" altLang="en-US" sz="2800" dirty="0"/>
                  <a:t>(applied on the center of mass COM of each joint)</a:t>
                </a:r>
              </a:p>
              <a:p>
                <a:pPr lvl="1" algn="l"/>
                <a:endParaRPr lang="en-US" altLang="en-US" sz="2800" dirty="0"/>
              </a:p>
              <a:p>
                <a:pPr lvl="1" algn="l"/>
                <a:r>
                  <a:rPr lang="en-US" altLang="en-US" sz="3000" dirty="0"/>
                  <a:t>But we apply a control on the motors, so </a:t>
                </a:r>
                <a:r>
                  <a:rPr lang="en-US" altLang="en-US" sz="3000" b="1" dirty="0"/>
                  <a:t>how do this reflects on joints</a:t>
                </a:r>
                <a:r>
                  <a:rPr lang="en-US" altLang="en-US" sz="3000" dirty="0"/>
                  <a:t>?</a:t>
                </a:r>
              </a:p>
              <a:p>
                <a:pPr lvl="1" algn="l"/>
                <a:endParaRPr lang="en-US" altLang="en-US" sz="2800" dirty="0"/>
              </a:p>
              <a:p>
                <a:pPr lvl="1" algn="l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it-IT" altLang="en-US" dirty="0"/>
              </a:p>
            </p:txBody>
          </p:sp>
        </mc:Choice>
        <mc:Fallback>
          <p:sp>
            <p:nvSpPr>
              <p:cNvPr id="25" name="Segnaposto contenuto 2">
                <a:extLst>
                  <a:ext uri="{FF2B5EF4-FFF2-40B4-BE49-F238E27FC236}">
                    <a16:creationId xmlns:a16="http://schemas.microsoft.com/office/drawing/2014/main" id="{517671DD-CB76-4178-9F2A-85E3647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59" y="1647848"/>
                <a:ext cx="4988560" cy="4563009"/>
              </a:xfrm>
              <a:prstGeom prst="rect">
                <a:avLst/>
              </a:prstGeom>
              <a:blipFill>
                <a:blip r:embed="rId2"/>
                <a:stretch>
                  <a:fillRect t="-3338" r="-3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B4EB617-087F-4B8F-858B-1F19F231181E}"/>
              </a:ext>
            </a:extLst>
          </p:cNvPr>
          <p:cNvSpPr txBox="1">
            <a:spLocks/>
          </p:cNvSpPr>
          <p:nvPr/>
        </p:nvSpPr>
        <p:spPr>
          <a:xfrm>
            <a:off x="-284480" y="63221"/>
            <a:ext cx="9144000" cy="12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gravity</a:t>
            </a:r>
            <a:r>
              <a:rPr lang="en-US" dirty="0"/>
              <a:t> action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D399EE-4A4A-49E1-8246-A58DE8C4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87" y="1647848"/>
            <a:ext cx="5761893" cy="500888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7C283A4-3A7F-4217-BC2A-2291B488E658}"/>
              </a:ext>
            </a:extLst>
          </p:cNvPr>
          <p:cNvCxnSpPr>
            <a:cxnSpLocks/>
          </p:cNvCxnSpPr>
          <p:nvPr/>
        </p:nvCxnSpPr>
        <p:spPr>
          <a:xfrm>
            <a:off x="5542279" y="3660222"/>
            <a:ext cx="0" cy="131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2864A1A-E9F5-427C-A67D-296890C6C272}"/>
              </a:ext>
            </a:extLst>
          </p:cNvPr>
          <p:cNvCxnSpPr>
            <a:cxnSpLocks/>
          </p:cNvCxnSpPr>
          <p:nvPr/>
        </p:nvCxnSpPr>
        <p:spPr>
          <a:xfrm>
            <a:off x="3266439" y="5367102"/>
            <a:ext cx="0" cy="131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60538F-E506-4FF4-9A17-68FBFE11A12D}"/>
                  </a:ext>
                </a:extLst>
              </p:cNvPr>
              <p:cNvSpPr txBox="1"/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60538F-E506-4FF4-9A17-68FBFE11A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8EDDAC-01FB-4234-A91D-788673202E32}"/>
                  </a:ext>
                </a:extLst>
              </p:cNvPr>
              <p:cNvSpPr txBox="1"/>
              <p:nvPr/>
            </p:nvSpPr>
            <p:spPr>
              <a:xfrm>
                <a:off x="3266439" y="5841525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8EDDAC-01FB-4234-A91D-78867320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39" y="5841525"/>
                <a:ext cx="137668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1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egnaposto contenuto 2">
                <a:extLst>
                  <a:ext uri="{FF2B5EF4-FFF2-40B4-BE49-F238E27FC236}">
                    <a16:creationId xmlns:a16="http://schemas.microsoft.com/office/drawing/2014/main" id="{517671DD-CB76-4178-9F2A-85E364763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8959" y="1647848"/>
                <a:ext cx="4988560" cy="45630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:r>
                  <a:rPr lang="en-US" altLang="en-US" sz="2800" i="1" dirty="0"/>
                  <a:t>From the principle of </a:t>
                </a:r>
                <a:r>
                  <a:rPr lang="en-US" altLang="en-US" sz="2800" b="1" i="1" dirty="0"/>
                  <a:t>virtual work</a:t>
                </a:r>
                <a:r>
                  <a:rPr lang="en-US" altLang="en-US" sz="2800" i="1" dirty="0"/>
                  <a:t>, we obtain the following:</a:t>
                </a:r>
              </a:p>
              <a:p>
                <a:pPr lvl="1" algn="l"/>
                <a:endParaRPr lang="en-US" altLang="en-US" sz="2800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it-IT" alt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it-IT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alt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altLang="en-US" sz="3000" b="1" i="1" dirty="0">
                  <a:solidFill>
                    <a:srgbClr val="0070C0"/>
                  </a:solidFill>
                </a:endParaRPr>
              </a:p>
              <a:p>
                <a:pPr lvl="1" algn="l"/>
                <a:endParaRPr lang="en-US" altLang="en-US" sz="2800" b="1" i="1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it-IT" altLang="en-US" sz="2800" i="1" dirty="0"/>
                  <a:t>We can use it to </a:t>
                </a:r>
                <a:r>
                  <a:rPr lang="en-GB" altLang="en-US" sz="2800" b="1" i="1" dirty="0"/>
                  <a:t>specify</a:t>
                </a:r>
                <a:r>
                  <a:rPr lang="it-IT" altLang="en-US" sz="2800" b="1" i="1" dirty="0"/>
                  <a:t> a task </a:t>
                </a:r>
                <a:r>
                  <a:rPr lang="it-IT" altLang="en-US" sz="2800" i="1" dirty="0"/>
                  <a:t>in terms of </a:t>
                </a:r>
                <a:r>
                  <a:rPr lang="it-IT" altLang="en-US" sz="2800" b="1" i="1" dirty="0" err="1"/>
                  <a:t>cartesian</a:t>
                </a:r>
                <a:r>
                  <a:rPr lang="it-IT" altLang="en-US" sz="2800" b="1" i="1" dirty="0"/>
                  <a:t> </a:t>
                </a:r>
                <a:r>
                  <a:rPr lang="it-IT" altLang="en-US" sz="2800" b="1" i="1" dirty="0" err="1"/>
                  <a:t>forces</a:t>
                </a:r>
                <a:r>
                  <a:rPr lang="it-IT" altLang="en-US" sz="2800" b="1" i="1" dirty="0"/>
                  <a:t> and </a:t>
                </a:r>
                <a:r>
                  <a:rPr lang="it-IT" altLang="en-US" sz="2800" b="1" i="1" dirty="0" err="1"/>
                  <a:t>torques</a:t>
                </a:r>
                <a:r>
                  <a:rPr lang="it-IT" altLang="en-US" sz="2800" b="1" i="1" dirty="0"/>
                  <a:t> </a:t>
                </a:r>
                <a:r>
                  <a:rPr lang="it-IT" altLang="en-US" sz="2800" i="1" dirty="0"/>
                  <a:t>and compute </a:t>
                </a:r>
                <a:r>
                  <a:rPr lang="it-IT" altLang="en-US" sz="2800" b="1" i="1" dirty="0" err="1"/>
                  <a:t>how</a:t>
                </a:r>
                <a:r>
                  <a:rPr lang="it-IT" altLang="en-US" sz="2800" b="1" i="1" dirty="0"/>
                  <a:t> it </a:t>
                </a:r>
                <a:r>
                  <a:rPr lang="it-IT" altLang="en-US" sz="2800" b="1" i="1" dirty="0" err="1"/>
                  <a:t>affects</a:t>
                </a:r>
                <a:r>
                  <a:rPr lang="it-IT" altLang="en-US" sz="2800" b="1" i="1" dirty="0"/>
                  <a:t> joint </a:t>
                </a:r>
                <a:r>
                  <a:rPr lang="it-IT" altLang="en-US" sz="2800" b="1" i="1" dirty="0" err="1"/>
                  <a:t>torques</a:t>
                </a:r>
                <a:endParaRPr lang="en-US" altLang="en-US" sz="2800" b="1" dirty="0"/>
              </a:p>
              <a:p>
                <a:pPr lvl="1" algn="l"/>
                <a:endParaRPr lang="en-US" altLang="en-US" sz="2800" dirty="0"/>
              </a:p>
              <a:p>
                <a:pPr lvl="1" algn="l"/>
                <a:r>
                  <a:rPr lang="en-US" altLang="en-US" sz="3000" dirty="0"/>
                  <a:t>In this case torques can be used to </a:t>
                </a:r>
                <a:r>
                  <a:rPr lang="en-US" altLang="en-US" sz="3000" b="1" i="1" dirty="0"/>
                  <a:t>cancel out gravity effects!</a:t>
                </a:r>
              </a:p>
              <a:p>
                <a:pPr lvl="1" algn="l"/>
                <a:endParaRPr lang="en-US" altLang="en-US" sz="2800" dirty="0"/>
              </a:p>
              <a:p>
                <a:pPr lvl="1" algn="l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it-IT" altLang="en-US" dirty="0"/>
              </a:p>
            </p:txBody>
          </p:sp>
        </mc:Choice>
        <mc:Fallback>
          <p:sp>
            <p:nvSpPr>
              <p:cNvPr id="25" name="Segnaposto contenuto 2">
                <a:extLst>
                  <a:ext uri="{FF2B5EF4-FFF2-40B4-BE49-F238E27FC236}">
                    <a16:creationId xmlns:a16="http://schemas.microsoft.com/office/drawing/2014/main" id="{517671DD-CB76-4178-9F2A-85E3647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59" y="1647848"/>
                <a:ext cx="4988560" cy="4563009"/>
              </a:xfrm>
              <a:prstGeom prst="rect">
                <a:avLst/>
              </a:prstGeom>
              <a:blipFill>
                <a:blip r:embed="rId2"/>
                <a:stretch>
                  <a:fillRect t="-3338" r="-1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B4EB617-087F-4B8F-858B-1F19F231181E}"/>
              </a:ext>
            </a:extLst>
          </p:cNvPr>
          <p:cNvSpPr txBox="1">
            <a:spLocks/>
          </p:cNvSpPr>
          <p:nvPr/>
        </p:nvSpPr>
        <p:spPr>
          <a:xfrm>
            <a:off x="-284480" y="63221"/>
            <a:ext cx="9144000" cy="12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</a:t>
            </a:r>
            <a:r>
              <a:rPr lang="en-US" i="1">
                <a:solidFill>
                  <a:srgbClr val="FF0000"/>
                </a:solidFill>
              </a:rPr>
              <a:t>gravity</a:t>
            </a:r>
            <a:r>
              <a:rPr lang="en-US"/>
              <a:t> joint torques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D399EE-4A4A-49E1-8246-A58DE8C4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87" y="1595120"/>
            <a:ext cx="5761893" cy="500888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7C283A4-3A7F-4217-BC2A-2291B488E658}"/>
              </a:ext>
            </a:extLst>
          </p:cNvPr>
          <p:cNvCxnSpPr>
            <a:cxnSpLocks/>
          </p:cNvCxnSpPr>
          <p:nvPr/>
        </p:nvCxnSpPr>
        <p:spPr>
          <a:xfrm>
            <a:off x="5542279" y="3660222"/>
            <a:ext cx="0" cy="131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2864A1A-E9F5-427C-A67D-296890C6C272}"/>
              </a:ext>
            </a:extLst>
          </p:cNvPr>
          <p:cNvCxnSpPr>
            <a:cxnSpLocks/>
          </p:cNvCxnSpPr>
          <p:nvPr/>
        </p:nvCxnSpPr>
        <p:spPr>
          <a:xfrm>
            <a:off x="3266439" y="5367102"/>
            <a:ext cx="0" cy="131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60538F-E506-4FF4-9A17-68FBFE11A12D}"/>
                  </a:ext>
                </a:extLst>
              </p:cNvPr>
              <p:cNvSpPr txBox="1"/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60538F-E506-4FF4-9A17-68FBFE11A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8EDDAC-01FB-4234-A91D-788673202E32}"/>
                  </a:ext>
                </a:extLst>
              </p:cNvPr>
              <p:cNvSpPr txBox="1"/>
              <p:nvPr/>
            </p:nvSpPr>
            <p:spPr>
              <a:xfrm>
                <a:off x="3266439" y="5841525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8EDDAC-01FB-4234-A91D-78867320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39" y="5841525"/>
                <a:ext cx="137668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o 9">
            <a:extLst>
              <a:ext uri="{FF2B5EF4-FFF2-40B4-BE49-F238E27FC236}">
                <a16:creationId xmlns:a16="http://schemas.microsoft.com/office/drawing/2014/main" id="{6C1E9750-F971-4767-9BB8-2A9A0251F41E}"/>
              </a:ext>
            </a:extLst>
          </p:cNvPr>
          <p:cNvSpPr/>
          <p:nvPr/>
        </p:nvSpPr>
        <p:spPr>
          <a:xfrm>
            <a:off x="1277621" y="5360989"/>
            <a:ext cx="773429" cy="784860"/>
          </a:xfrm>
          <a:prstGeom prst="arc">
            <a:avLst>
              <a:gd name="adj1" fmla="val 4868528"/>
              <a:gd name="adj2" fmla="val 0"/>
            </a:avLst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87F99B9-6580-429E-8E34-653C5D0FD217}"/>
                  </a:ext>
                </a:extLst>
              </p:cNvPr>
              <p:cNvSpPr txBox="1"/>
              <p:nvPr/>
            </p:nvSpPr>
            <p:spPr>
              <a:xfrm>
                <a:off x="1136651" y="5078214"/>
                <a:ext cx="28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87F99B9-6580-429E-8E34-653C5D0FD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1" y="5078214"/>
                <a:ext cx="281940" cy="369332"/>
              </a:xfrm>
              <a:prstGeom prst="rect">
                <a:avLst/>
              </a:prstGeom>
              <a:blipFill>
                <a:blip r:embed="rId6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o 11">
            <a:extLst>
              <a:ext uri="{FF2B5EF4-FFF2-40B4-BE49-F238E27FC236}">
                <a16:creationId xmlns:a16="http://schemas.microsoft.com/office/drawing/2014/main" id="{2774014E-3F13-47E5-A275-85CBD1404AF9}"/>
              </a:ext>
            </a:extLst>
          </p:cNvPr>
          <p:cNvSpPr/>
          <p:nvPr/>
        </p:nvSpPr>
        <p:spPr>
          <a:xfrm>
            <a:off x="4431726" y="4355924"/>
            <a:ext cx="773429" cy="784860"/>
          </a:xfrm>
          <a:prstGeom prst="arc">
            <a:avLst>
              <a:gd name="adj1" fmla="val 4868528"/>
              <a:gd name="adj2" fmla="val 0"/>
            </a:avLst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E44EFF-0A86-4C8F-B37A-E28F510B05AF}"/>
                  </a:ext>
                </a:extLst>
              </p:cNvPr>
              <p:cNvSpPr txBox="1"/>
              <p:nvPr/>
            </p:nvSpPr>
            <p:spPr>
              <a:xfrm>
                <a:off x="4191577" y="4070711"/>
                <a:ext cx="28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E44EFF-0A86-4C8F-B37A-E28F510B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77" y="4070711"/>
                <a:ext cx="281940" cy="369332"/>
              </a:xfrm>
              <a:prstGeom prst="rect">
                <a:avLst/>
              </a:prstGeom>
              <a:blipFill>
                <a:blip r:embed="rId7"/>
                <a:stretch>
                  <a:fillRect r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17671DD-CB76-4178-9F2A-85E364763777}"/>
              </a:ext>
            </a:extLst>
          </p:cNvPr>
          <p:cNvSpPr txBox="1">
            <a:spLocks/>
          </p:cNvSpPr>
          <p:nvPr/>
        </p:nvSpPr>
        <p:spPr>
          <a:xfrm>
            <a:off x="6918959" y="1647848"/>
            <a:ext cx="4988560" cy="456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it-IT" altLang="en-US" sz="2800" i="1"/>
              <a:t>Nothing more that a physics problem </a:t>
            </a:r>
          </a:p>
          <a:p>
            <a:pPr lvl="1" algn="l"/>
            <a:endParaRPr lang="en-US" altLang="en-US" sz="2800"/>
          </a:p>
          <a:p>
            <a:pPr lvl="1" algn="l"/>
            <a:r>
              <a:rPr lang="en-US" altLang="en-US" sz="3000"/>
              <a:t>The robot can be controlled to </a:t>
            </a:r>
            <a:r>
              <a:rPr lang="en-US" altLang="en-US" sz="3000" b="1" i="1">
                <a:solidFill>
                  <a:srgbClr val="FF0000"/>
                </a:solidFill>
              </a:rPr>
              <a:t>resist to external forces</a:t>
            </a:r>
            <a:r>
              <a:rPr lang="en-US" altLang="en-US" sz="3000"/>
              <a:t>….</a:t>
            </a:r>
          </a:p>
          <a:p>
            <a:pPr lvl="1" algn="l"/>
            <a:endParaRPr lang="en-US" altLang="en-US" sz="3000" b="1" i="1"/>
          </a:p>
          <a:p>
            <a:pPr lvl="1" algn="l"/>
            <a:r>
              <a:rPr lang="en-US" altLang="en-US" sz="3000"/>
              <a:t>…or to </a:t>
            </a:r>
            <a:r>
              <a:rPr lang="en-US" altLang="en-US" sz="3000" b="1" i="1">
                <a:solidFill>
                  <a:srgbClr val="FF0000"/>
                </a:solidFill>
              </a:rPr>
              <a:t>apply forces </a:t>
            </a:r>
            <a:r>
              <a:rPr lang="en-US" altLang="en-US" sz="3000"/>
              <a:t>on the environment</a:t>
            </a:r>
          </a:p>
          <a:p>
            <a:pPr lvl="1" algn="l"/>
            <a:endParaRPr lang="en-US" altLang="en-US" sz="2800" dirty="0"/>
          </a:p>
          <a:p>
            <a:pPr lvl="1" algn="l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it-IT" alt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B4EB617-087F-4B8F-858B-1F19F231181E}"/>
              </a:ext>
            </a:extLst>
          </p:cNvPr>
          <p:cNvSpPr txBox="1">
            <a:spLocks/>
          </p:cNvSpPr>
          <p:nvPr/>
        </p:nvSpPr>
        <p:spPr>
          <a:xfrm>
            <a:off x="-284480" y="63221"/>
            <a:ext cx="9144000" cy="12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An </a:t>
            </a:r>
            <a:r>
              <a:rPr lang="en-US" i="1">
                <a:solidFill>
                  <a:srgbClr val="FF0000"/>
                </a:solidFill>
              </a:rPr>
              <a:t>external force </a:t>
            </a:r>
            <a:r>
              <a:rPr lang="en-US"/>
              <a:t>on COM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D399EE-4A4A-49E1-8246-A58DE8C4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87" y="1595120"/>
            <a:ext cx="5761893" cy="500888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7C283A4-3A7F-4217-BC2A-2291B488E658}"/>
              </a:ext>
            </a:extLst>
          </p:cNvPr>
          <p:cNvCxnSpPr>
            <a:cxnSpLocks/>
          </p:cNvCxnSpPr>
          <p:nvPr/>
        </p:nvCxnSpPr>
        <p:spPr>
          <a:xfrm>
            <a:off x="5542279" y="3660222"/>
            <a:ext cx="0" cy="131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2864A1A-E9F5-427C-A67D-296890C6C272}"/>
              </a:ext>
            </a:extLst>
          </p:cNvPr>
          <p:cNvCxnSpPr>
            <a:cxnSpLocks/>
          </p:cNvCxnSpPr>
          <p:nvPr/>
        </p:nvCxnSpPr>
        <p:spPr>
          <a:xfrm>
            <a:off x="3266439" y="5367102"/>
            <a:ext cx="0" cy="131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60538F-E506-4FF4-9A17-68FBFE11A12D}"/>
                  </a:ext>
                </a:extLst>
              </p:cNvPr>
              <p:cNvSpPr txBox="1"/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960538F-E506-4FF4-9A17-68FBFE11A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8EDDAC-01FB-4234-A91D-788673202E32}"/>
                  </a:ext>
                </a:extLst>
              </p:cNvPr>
              <p:cNvSpPr txBox="1"/>
              <p:nvPr/>
            </p:nvSpPr>
            <p:spPr>
              <a:xfrm>
                <a:off x="3266439" y="5841525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F8EDDAC-01FB-4234-A91D-78867320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39" y="5841525"/>
                <a:ext cx="137668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o 9">
            <a:extLst>
              <a:ext uri="{FF2B5EF4-FFF2-40B4-BE49-F238E27FC236}">
                <a16:creationId xmlns:a16="http://schemas.microsoft.com/office/drawing/2014/main" id="{6C1E9750-F971-4767-9BB8-2A9A0251F41E}"/>
              </a:ext>
            </a:extLst>
          </p:cNvPr>
          <p:cNvSpPr/>
          <p:nvPr/>
        </p:nvSpPr>
        <p:spPr>
          <a:xfrm>
            <a:off x="1277621" y="5360989"/>
            <a:ext cx="773429" cy="784860"/>
          </a:xfrm>
          <a:prstGeom prst="arc">
            <a:avLst>
              <a:gd name="adj1" fmla="val 4868528"/>
              <a:gd name="adj2" fmla="val 0"/>
            </a:avLst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87F99B9-6580-429E-8E34-653C5D0FD217}"/>
                  </a:ext>
                </a:extLst>
              </p:cNvPr>
              <p:cNvSpPr txBox="1"/>
              <p:nvPr/>
            </p:nvSpPr>
            <p:spPr>
              <a:xfrm>
                <a:off x="1136651" y="5078214"/>
                <a:ext cx="28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87F99B9-6580-429E-8E34-653C5D0FD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1" y="5078214"/>
                <a:ext cx="281940" cy="369332"/>
              </a:xfrm>
              <a:prstGeom prst="rect">
                <a:avLst/>
              </a:prstGeom>
              <a:blipFill>
                <a:blip r:embed="rId5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o 11">
            <a:extLst>
              <a:ext uri="{FF2B5EF4-FFF2-40B4-BE49-F238E27FC236}">
                <a16:creationId xmlns:a16="http://schemas.microsoft.com/office/drawing/2014/main" id="{2774014E-3F13-47E5-A275-85CBD1404AF9}"/>
              </a:ext>
            </a:extLst>
          </p:cNvPr>
          <p:cNvSpPr/>
          <p:nvPr/>
        </p:nvSpPr>
        <p:spPr>
          <a:xfrm>
            <a:off x="4431726" y="4355924"/>
            <a:ext cx="773429" cy="784860"/>
          </a:xfrm>
          <a:prstGeom prst="arc">
            <a:avLst>
              <a:gd name="adj1" fmla="val 4868528"/>
              <a:gd name="adj2" fmla="val 0"/>
            </a:avLst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E44EFF-0A86-4C8F-B37A-E28F510B05AF}"/>
                  </a:ext>
                </a:extLst>
              </p:cNvPr>
              <p:cNvSpPr txBox="1"/>
              <p:nvPr/>
            </p:nvSpPr>
            <p:spPr>
              <a:xfrm>
                <a:off x="4191577" y="4070711"/>
                <a:ext cx="28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E44EFF-0A86-4C8F-B37A-E28F510B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77" y="4070711"/>
                <a:ext cx="281940" cy="369332"/>
              </a:xfrm>
              <a:prstGeom prst="rect">
                <a:avLst/>
              </a:prstGeom>
              <a:blipFill>
                <a:blip r:embed="rId6"/>
                <a:stretch>
                  <a:fillRect r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A27E68E-C62B-46A6-9211-4BD6CAA8BF41}"/>
              </a:ext>
            </a:extLst>
          </p:cNvPr>
          <p:cNvCxnSpPr>
            <a:cxnSpLocks/>
          </p:cNvCxnSpPr>
          <p:nvPr/>
        </p:nvCxnSpPr>
        <p:spPr>
          <a:xfrm>
            <a:off x="4473517" y="2478993"/>
            <a:ext cx="937835" cy="993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0AD360B-F05D-4E6C-A8E9-200E64C409C3}"/>
                  </a:ext>
                </a:extLst>
              </p:cNvPr>
              <p:cNvSpPr txBox="1"/>
              <p:nvPr/>
            </p:nvSpPr>
            <p:spPr>
              <a:xfrm>
                <a:off x="3851332" y="2109661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0AD360B-F05D-4E6C-A8E9-200E64C4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32" y="2109661"/>
                <a:ext cx="13766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40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egnaposto contenuto 2">
                <a:extLst>
                  <a:ext uri="{FF2B5EF4-FFF2-40B4-BE49-F238E27FC236}">
                    <a16:creationId xmlns:a16="http://schemas.microsoft.com/office/drawing/2014/main" id="{517671DD-CB76-4178-9F2A-85E364763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8958" y="1203212"/>
                <a:ext cx="4988560" cy="50088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:r>
                  <a:rPr lang="it-IT" altLang="en-US" sz="2400" dirty="0"/>
                  <a:t>If </a:t>
                </a:r>
                <a:r>
                  <a:rPr lang="it-IT" altLang="en-US" sz="2400" dirty="0" err="1"/>
                  <a:t>we</a:t>
                </a:r>
                <a:r>
                  <a:rPr lang="it-IT" altLang="en-US" sz="2400" dirty="0"/>
                  <a:t> </a:t>
                </a:r>
                <a:r>
                  <a:rPr lang="it-IT" altLang="en-US" sz="2400" dirty="0" err="1"/>
                  <a:t>only</a:t>
                </a:r>
                <a:r>
                  <a:rPr lang="it-IT" altLang="en-US" sz="2400" dirty="0"/>
                  <a:t> </a:t>
                </a:r>
                <a:r>
                  <a:rPr lang="it-IT" altLang="en-US" sz="2400" dirty="0" err="1"/>
                  <a:t>consider</a:t>
                </a:r>
                <a:r>
                  <a:rPr lang="it-IT" altLang="en-US" sz="2400" dirty="0"/>
                  <a:t> the </a:t>
                </a:r>
                <a:r>
                  <a:rPr lang="it-IT" altLang="en-US" sz="2400" dirty="0" err="1"/>
                  <a:t>effect</a:t>
                </a:r>
                <a:r>
                  <a:rPr lang="it-IT" alt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it-IT" altLang="en-US" sz="24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it-IT" alt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it-IT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it-IT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𝒆𝒆</m:t>
                        </m:r>
                      </m:sub>
                      <m:sup>
                        <m:r>
                          <a:rPr lang="it-IT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it-IT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it-IT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it-IT" altLang="en-US" sz="2400" dirty="0"/>
                  <a:t>	</a:t>
                </a:r>
              </a:p>
              <a:p>
                <a:pPr lvl="1" algn="l"/>
                <a:endParaRPr lang="en-US" altLang="en-US" sz="2400" dirty="0"/>
              </a:p>
              <a:p>
                <a:pPr lvl="1" algn="l"/>
                <a:r>
                  <a:rPr lang="en-US" altLang="en-US" sz="2400" dirty="0"/>
                  <a:t>If we need to consider other forces acting on COM 2, we compute the effects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en-US" altLang="en-US" sz="2400" dirty="0"/>
                  <a:t> on it</a:t>
                </a:r>
              </a:p>
              <a:p>
                <a:pPr lvl="1" algn="l"/>
                <a:endParaRPr lang="en-US" altLang="en-US" sz="2400" b="1" i="1" dirty="0"/>
              </a:p>
              <a:p>
                <a:pPr lvl="1" algn="l"/>
                <a:r>
                  <a:rPr lang="en-US" altLang="en-US" sz="2400" dirty="0"/>
                  <a:t>We deal with </a:t>
                </a:r>
                <a:r>
                  <a:rPr lang="en-US" altLang="en-US" sz="2400" b="1" i="1" dirty="0"/>
                  <a:t>mass, COM position, inertia tensors. </a:t>
                </a:r>
                <a:r>
                  <a:rPr lang="en-US" altLang="en-US" sz="2400" b="1" i="1" dirty="0">
                    <a:solidFill>
                      <a:srgbClr val="FF0000"/>
                    </a:solidFill>
                  </a:rPr>
                  <a:t>How do we get them? </a:t>
                </a:r>
              </a:p>
              <a:p>
                <a:pPr lvl="1" algn="l"/>
                <a:endParaRPr lang="en-US" altLang="en-US" sz="2400" b="1" i="1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en-US" altLang="en-US" sz="2400" dirty="0"/>
                  <a:t>Directly from</a:t>
                </a:r>
                <a:r>
                  <a:rPr lang="en-US" altLang="en-US" sz="2400" b="1" i="1" dirty="0">
                    <a:solidFill>
                      <a:srgbClr val="0070C0"/>
                    </a:solidFill>
                  </a:rPr>
                  <a:t> CAD models!</a:t>
                </a:r>
                <a:endParaRPr lang="en-US" altLang="en-US" sz="2400" b="1" dirty="0">
                  <a:solidFill>
                    <a:srgbClr val="0070C0"/>
                  </a:solidFill>
                </a:endParaRPr>
              </a:p>
              <a:p>
                <a:pPr lvl="1" algn="l"/>
                <a:endParaRPr lang="en-US" altLang="en-US" sz="2800" dirty="0"/>
              </a:p>
              <a:p>
                <a:pPr lvl="1" algn="l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it-IT" altLang="en-US" dirty="0"/>
              </a:p>
            </p:txBody>
          </p:sp>
        </mc:Choice>
        <mc:Fallback xmlns="">
          <p:sp>
            <p:nvSpPr>
              <p:cNvPr id="25" name="Segnaposto contenuto 2">
                <a:extLst>
                  <a:ext uri="{FF2B5EF4-FFF2-40B4-BE49-F238E27FC236}">
                    <a16:creationId xmlns:a16="http://schemas.microsoft.com/office/drawing/2014/main" id="{517671DD-CB76-4178-9F2A-85E3647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58" y="1203212"/>
                <a:ext cx="4988560" cy="5008880"/>
              </a:xfrm>
              <a:prstGeom prst="rect">
                <a:avLst/>
              </a:prstGeom>
              <a:blipFill>
                <a:blip r:embed="rId2"/>
                <a:stretch>
                  <a:fillRect t="-1703" r="-25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B4EB617-087F-4B8F-858B-1F19F231181E}"/>
              </a:ext>
            </a:extLst>
          </p:cNvPr>
          <p:cNvSpPr txBox="1">
            <a:spLocks/>
          </p:cNvSpPr>
          <p:nvPr/>
        </p:nvSpPr>
        <p:spPr>
          <a:xfrm>
            <a:off x="55878" y="-151275"/>
            <a:ext cx="10972800" cy="12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An </a:t>
            </a:r>
            <a:r>
              <a:rPr lang="en-US" i="1">
                <a:solidFill>
                  <a:srgbClr val="FF0000"/>
                </a:solidFill>
              </a:rPr>
              <a:t>external force </a:t>
            </a:r>
            <a:r>
              <a:rPr lang="en-US"/>
              <a:t>at the end effector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D399EE-4A4A-49E1-8246-A58DE8C4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87" y="1595120"/>
            <a:ext cx="5761893" cy="5008880"/>
          </a:xfrm>
          <a:prstGeom prst="rect">
            <a:avLst/>
          </a:prstGeom>
        </p:spPr>
      </p:pic>
      <p:sp>
        <p:nvSpPr>
          <p:cNvPr id="10" name="Arco 9">
            <a:extLst>
              <a:ext uri="{FF2B5EF4-FFF2-40B4-BE49-F238E27FC236}">
                <a16:creationId xmlns:a16="http://schemas.microsoft.com/office/drawing/2014/main" id="{6C1E9750-F971-4767-9BB8-2A9A0251F41E}"/>
              </a:ext>
            </a:extLst>
          </p:cNvPr>
          <p:cNvSpPr/>
          <p:nvPr/>
        </p:nvSpPr>
        <p:spPr>
          <a:xfrm>
            <a:off x="1277621" y="5360989"/>
            <a:ext cx="773429" cy="784860"/>
          </a:xfrm>
          <a:prstGeom prst="arc">
            <a:avLst>
              <a:gd name="adj1" fmla="val 4868528"/>
              <a:gd name="adj2" fmla="val 0"/>
            </a:avLst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87F99B9-6580-429E-8E34-653C5D0FD217}"/>
                  </a:ext>
                </a:extLst>
              </p:cNvPr>
              <p:cNvSpPr txBox="1"/>
              <p:nvPr/>
            </p:nvSpPr>
            <p:spPr>
              <a:xfrm>
                <a:off x="1136651" y="5078214"/>
                <a:ext cx="28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87F99B9-6580-429E-8E34-653C5D0FD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1" y="5078214"/>
                <a:ext cx="281940" cy="369332"/>
              </a:xfrm>
              <a:prstGeom prst="rect">
                <a:avLst/>
              </a:prstGeom>
              <a:blipFill>
                <a:blip r:embed="rId4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o 11">
            <a:extLst>
              <a:ext uri="{FF2B5EF4-FFF2-40B4-BE49-F238E27FC236}">
                <a16:creationId xmlns:a16="http://schemas.microsoft.com/office/drawing/2014/main" id="{2774014E-3F13-47E5-A275-85CBD1404AF9}"/>
              </a:ext>
            </a:extLst>
          </p:cNvPr>
          <p:cNvSpPr/>
          <p:nvPr/>
        </p:nvSpPr>
        <p:spPr>
          <a:xfrm>
            <a:off x="4431726" y="4355924"/>
            <a:ext cx="773429" cy="784860"/>
          </a:xfrm>
          <a:prstGeom prst="arc">
            <a:avLst>
              <a:gd name="adj1" fmla="val 4868528"/>
              <a:gd name="adj2" fmla="val 0"/>
            </a:avLst>
          </a:pr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E44EFF-0A86-4C8F-B37A-E28F510B05AF}"/>
                  </a:ext>
                </a:extLst>
              </p:cNvPr>
              <p:cNvSpPr txBox="1"/>
              <p:nvPr/>
            </p:nvSpPr>
            <p:spPr>
              <a:xfrm>
                <a:off x="4191577" y="4070711"/>
                <a:ext cx="28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E44EFF-0A86-4C8F-B37A-E28F510B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77" y="4070711"/>
                <a:ext cx="281940" cy="369332"/>
              </a:xfrm>
              <a:prstGeom prst="rect">
                <a:avLst/>
              </a:prstGeom>
              <a:blipFill>
                <a:blip r:embed="rId5"/>
                <a:stretch>
                  <a:fillRect r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A27E68E-C62B-46A6-9211-4BD6CAA8BF41}"/>
              </a:ext>
            </a:extLst>
          </p:cNvPr>
          <p:cNvCxnSpPr>
            <a:cxnSpLocks/>
          </p:cNvCxnSpPr>
          <p:nvPr/>
        </p:nvCxnSpPr>
        <p:spPr>
          <a:xfrm flipH="1">
            <a:off x="6099692" y="1854097"/>
            <a:ext cx="819266" cy="684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0AD360B-F05D-4E6C-A8E9-200E64C409C3}"/>
                  </a:ext>
                </a:extLst>
              </p:cNvPr>
              <p:cNvSpPr txBox="1"/>
              <p:nvPr/>
            </p:nvSpPr>
            <p:spPr>
              <a:xfrm>
                <a:off x="6230618" y="1456557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0AD360B-F05D-4E6C-A8E9-200E64C4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18" y="1456557"/>
                <a:ext cx="13766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440A8F5-313E-4BFC-9A8E-D33402771D64}"/>
              </a:ext>
            </a:extLst>
          </p:cNvPr>
          <p:cNvCxnSpPr>
            <a:cxnSpLocks/>
          </p:cNvCxnSpPr>
          <p:nvPr/>
        </p:nvCxnSpPr>
        <p:spPr>
          <a:xfrm>
            <a:off x="5542279" y="3660222"/>
            <a:ext cx="0" cy="131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14E92CE-5A91-48E9-81A5-33B4951E11EC}"/>
                  </a:ext>
                </a:extLst>
              </p:cNvPr>
              <p:cNvSpPr txBox="1"/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14E92CE-5A91-48E9-81A5-33B4951E1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78" y="4465042"/>
                <a:ext cx="137668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649291E-0A76-4A2A-81BB-64D992D0E684}"/>
              </a:ext>
            </a:extLst>
          </p:cNvPr>
          <p:cNvCxnSpPr>
            <a:cxnSpLocks/>
          </p:cNvCxnSpPr>
          <p:nvPr/>
        </p:nvCxnSpPr>
        <p:spPr>
          <a:xfrm flipH="1">
            <a:off x="5630027" y="2998044"/>
            <a:ext cx="208282" cy="343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F163DE1-8829-49C5-9F0F-D77727D3FF84}"/>
                  </a:ext>
                </a:extLst>
              </p:cNvPr>
              <p:cNvSpPr txBox="1"/>
              <p:nvPr/>
            </p:nvSpPr>
            <p:spPr>
              <a:xfrm>
                <a:off x="5750798" y="3035771"/>
                <a:ext cx="893961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F163DE1-8829-49C5-9F0F-D77727D3F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798" y="3035771"/>
                <a:ext cx="89396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o 21">
            <a:extLst>
              <a:ext uri="{FF2B5EF4-FFF2-40B4-BE49-F238E27FC236}">
                <a16:creationId xmlns:a16="http://schemas.microsoft.com/office/drawing/2014/main" id="{11D0A096-7282-492B-B3D5-807B2BD9DDF2}"/>
              </a:ext>
            </a:extLst>
          </p:cNvPr>
          <p:cNvSpPr/>
          <p:nvPr/>
        </p:nvSpPr>
        <p:spPr>
          <a:xfrm>
            <a:off x="5326041" y="3326136"/>
            <a:ext cx="346482" cy="381516"/>
          </a:xfrm>
          <a:prstGeom prst="arc">
            <a:avLst>
              <a:gd name="adj1" fmla="val 4868528"/>
              <a:gd name="adj2" fmla="val 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A036779-2B32-4304-AB95-BE82F3CB418D}"/>
                  </a:ext>
                </a:extLst>
              </p:cNvPr>
              <p:cNvSpPr txBox="1"/>
              <p:nvPr/>
            </p:nvSpPr>
            <p:spPr>
              <a:xfrm>
                <a:off x="4555732" y="3035771"/>
                <a:ext cx="893961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A036779-2B32-4304-AB95-BE82F3CB4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32" y="3035771"/>
                <a:ext cx="89396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26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C9F8034C2E514CACFC147F35B71E89" ma:contentTypeVersion="5" ma:contentTypeDescription="Creare un nuovo documento." ma:contentTypeScope="" ma:versionID="510db223754eda16e406ecdc316c4d88">
  <xsd:schema xmlns:xsd="http://www.w3.org/2001/XMLSchema" xmlns:xs="http://www.w3.org/2001/XMLSchema" xmlns:p="http://schemas.microsoft.com/office/2006/metadata/properties" xmlns:ns2="a186a880-99a1-489c-b317-d3e300c2913f" targetNamespace="http://schemas.microsoft.com/office/2006/metadata/properties" ma:root="true" ma:fieldsID="0007e457a1c11baf99fa754e132bd56f" ns2:_="">
    <xsd:import namespace="a186a880-99a1-489c-b317-d3e300c291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6a880-99a1-489c-b317-d3e300c291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80BAF-6140-48EB-9E68-107F511063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76C568-7D41-4967-A2B5-146F0C8385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EB1763-384E-4684-891F-76EA4F2EF7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86a880-99a1-489c-b317-d3e300c291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290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Grella</dc:creator>
  <cp:lastModifiedBy>Alice Rivi</cp:lastModifiedBy>
  <cp:revision>6</cp:revision>
  <dcterms:created xsi:type="dcterms:W3CDTF">2022-04-02T17:11:54Z</dcterms:created>
  <dcterms:modified xsi:type="dcterms:W3CDTF">2022-04-12T06:51:19Z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0x0101005BC9F8034C2E514CACFC147F35B71E89</vt:lpwstr>
  </property>
</Properties>
</file>