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431" r:id="rId2"/>
    <p:sldId id="475" r:id="rId3"/>
    <p:sldId id="433" r:id="rId4"/>
    <p:sldId id="434" r:id="rId5"/>
    <p:sldId id="447" r:id="rId6"/>
    <p:sldId id="448" r:id="rId7"/>
    <p:sldId id="449" r:id="rId8"/>
    <p:sldId id="450" r:id="rId9"/>
    <p:sldId id="451" r:id="rId10"/>
    <p:sldId id="435" r:id="rId11"/>
    <p:sldId id="436" r:id="rId12"/>
    <p:sldId id="452" r:id="rId13"/>
    <p:sldId id="453" r:id="rId14"/>
    <p:sldId id="437" r:id="rId15"/>
    <p:sldId id="438" r:id="rId16"/>
    <p:sldId id="430" r:id="rId17"/>
    <p:sldId id="439" r:id="rId18"/>
    <p:sldId id="411" r:id="rId19"/>
    <p:sldId id="365" r:id="rId20"/>
    <p:sldId id="413" r:id="rId21"/>
    <p:sldId id="376" r:id="rId22"/>
    <p:sldId id="415" r:id="rId23"/>
    <p:sldId id="36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29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70" r:id="rId59"/>
    <p:sldId id="471" r:id="rId60"/>
    <p:sldId id="472" r:id="rId61"/>
    <p:sldId id="473" r:id="rId62"/>
    <p:sldId id="474" r:id="rId6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B57C5-3770-495C-8B92-F5FDF1A84E46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4180-1105-47D3-A5E8-12D0BE6D8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C3C5-CBBF-408B-BDA1-19EDB514339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small number of nodes have high degrees”</a:t>
            </a:r>
            <a:r>
              <a:rPr lang="en-US" baseline="0" dirty="0" smtClean="0"/>
              <a:t> thanks to the </a:t>
            </a:r>
            <a:r>
              <a:rPr lang="en-US" baseline="0" smtClean="0"/>
              <a:t>power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F68C7-D1CD-8545-B93E-829B383B29E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C3C5-CBBF-408B-BDA1-19EDB5143399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04180-1105-47D3-A5E8-12D0BE6D816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3DD3-7DAA-4B2F-B53B-80398DB5F16E}" type="datetimeFigureOut">
              <a:rPr lang="el-GR" smtClean="0"/>
              <a:pPr/>
              <a:t>19/11/2013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0B35-C73E-49DE-9EA0-4D9F6C87E10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4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20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Online Social Networks and Media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13650" y="4293096"/>
            <a:ext cx="6512768" cy="550912"/>
          </a:xfrm>
        </p:spPr>
        <p:txBody>
          <a:bodyPr>
            <a:normAutofit lnSpcReduction="10000"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5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Closeness Centrality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“Central” nodes are important, as they can reach the whole network more quickly than non-central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Importance measured  by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how close a node is to other nodes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Average Distance: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Closeness Centrality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9743" y="3145351"/>
            <a:ext cx="3517900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399" y="4745551"/>
            <a:ext cx="6299200" cy="1320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Closeness Centrality 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73177"/>
            <a:ext cx="4328611" cy="1648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0926" y="1631124"/>
            <a:ext cx="3655874" cy="2861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6254" y="4642359"/>
            <a:ext cx="6648838" cy="1359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0686" y="6234970"/>
            <a:ext cx="4592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Node 4 is more central than node 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47750" y="2819400"/>
          <a:ext cx="67310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3" imgW="3251200" imgH="1193800" progId="Equation.3">
                  <p:embed/>
                </p:oleObj>
              </mc:Choice>
              <mc:Fallback>
                <p:oleObj name="Equation" r:id="rId3" imgW="3251200" imgH="119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819400"/>
                        <a:ext cx="6731000" cy="2482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388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16764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A</a:t>
            </a: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3048000" y="2057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B</a:t>
            </a:r>
          </a:p>
        </p:txBody>
      </p:sp>
      <p:sp>
        <p:nvSpPr>
          <p:cNvPr id="37895" name="TextBox 11"/>
          <p:cNvSpPr txBox="1">
            <a:spLocks noChangeArrowheads="1"/>
          </p:cNvSpPr>
          <p:nvPr/>
        </p:nvSpPr>
        <p:spPr bwMode="auto">
          <a:xfrm>
            <a:off x="44196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C</a:t>
            </a:r>
          </a:p>
        </p:txBody>
      </p:sp>
      <p:sp>
        <p:nvSpPr>
          <p:cNvPr id="37896" name="TextBox 12"/>
          <p:cNvSpPr txBox="1">
            <a:spLocks noChangeArrowheads="1"/>
          </p:cNvSpPr>
          <p:nvPr/>
        </p:nvSpPr>
        <p:spPr bwMode="auto">
          <a:xfrm>
            <a:off x="72390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E</a:t>
            </a:r>
          </a:p>
        </p:txBody>
      </p:sp>
      <p:sp>
        <p:nvSpPr>
          <p:cNvPr id="37897" name="TextBox 13"/>
          <p:cNvSpPr txBox="1">
            <a:spLocks noChangeArrowheads="1"/>
          </p:cNvSpPr>
          <p:nvPr/>
        </p:nvSpPr>
        <p:spPr bwMode="auto">
          <a:xfrm>
            <a:off x="58674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/>
              <a:t>D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Closeness Centrality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63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4999"/>
            <a:ext cx="3517776" cy="331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81200"/>
            <a:ext cx="287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Closeness Centrality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8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Betweenness Centrality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Node betweenness counts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the number of shortest paths that pass one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Nodes with high betweenness are important in communication and information diffusion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Betweenness Centrality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1163" y="3040615"/>
            <a:ext cx="4320624" cy="10745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17630" y="4431268"/>
            <a:ext cx="5802291" cy="400110"/>
            <a:chOff x="1017630" y="4431268"/>
            <a:chExt cx="5802291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817730" y="4431268"/>
              <a:ext cx="500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The number of shortest paths between </a:t>
              </a:r>
              <a:r>
                <a:rPr lang="en-US" sz="2000" dirty="0" err="1" smtClean="0"/>
                <a:t>s</a:t>
              </a:r>
              <a:r>
                <a:rPr lang="en-US" sz="2000" dirty="0" smtClean="0"/>
                <a:t> and </a:t>
              </a:r>
              <a:r>
                <a:rPr lang="en-US" sz="2000" dirty="0" err="1" smtClean="0"/>
                <a:t>t</a:t>
              </a:r>
              <a:endParaRPr lang="en-US" sz="2000" dirty="0"/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630" y="4521200"/>
              <a:ext cx="800100" cy="2794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81063" y="4995863"/>
            <a:ext cx="7194944" cy="500678"/>
            <a:chOff x="881063" y="4995863"/>
            <a:chExt cx="7194944" cy="500678"/>
          </a:xfrm>
        </p:grpSpPr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1063" y="4995863"/>
              <a:ext cx="1524000" cy="469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05063" y="5096431"/>
              <a:ext cx="5670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number of shortest </a:t>
              </a:r>
              <a:r>
                <a:rPr lang="en-US" sz="2000" dirty="0" smtClean="0"/>
                <a:t>paths</a:t>
              </a:r>
              <a:r>
                <a:rPr lang="en-US" dirty="0" smtClean="0"/>
                <a:t> between </a:t>
              </a:r>
              <a:r>
                <a:rPr lang="en-US" dirty="0" err="1" smtClean="0"/>
                <a:t>s</a:t>
              </a:r>
              <a:r>
                <a:rPr lang="en-US" dirty="0" smtClean="0"/>
                <a:t> and </a:t>
              </a:r>
              <a:r>
                <a:rPr lang="en-US" dirty="0" err="1" smtClean="0"/>
                <a:t>t</a:t>
              </a:r>
              <a:r>
                <a:rPr lang="en-US" dirty="0" smtClean="0"/>
                <a:t> that pass v</a:t>
              </a:r>
              <a:r>
                <a:rPr lang="en-US" baseline="-25000" dirty="0" smtClean="0"/>
                <a:t>i</a:t>
              </a:r>
              <a:endParaRPr lang="en-US" baseline="-25000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Betweenness Centrality 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Content Placeholder 14" descr="latex-image-1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33190" b="-33190"/>
          <a:stretch>
            <a:fillRect/>
          </a:stretch>
        </p:blipFill>
        <p:spPr>
          <a:xfrm>
            <a:off x="1817730" y="3588856"/>
            <a:ext cx="1608052" cy="559282"/>
          </a:xfrm>
        </p:spPr>
      </p:pic>
      <p:pic>
        <p:nvPicPr>
          <p:cNvPr id="4" name="Picture 3" descr="network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936511"/>
            <a:ext cx="4328611" cy="164831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17630" y="4567818"/>
            <a:ext cx="5802291" cy="400110"/>
            <a:chOff x="1017630" y="4431268"/>
            <a:chExt cx="5802291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817730" y="4431268"/>
              <a:ext cx="500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The number of shortest paths between </a:t>
              </a:r>
              <a:r>
                <a:rPr lang="en-US" sz="2000" dirty="0" err="1" smtClean="0"/>
                <a:t>s</a:t>
              </a:r>
              <a:r>
                <a:rPr lang="en-US" sz="2000" dirty="0" smtClean="0"/>
                <a:t> and </a:t>
              </a:r>
              <a:r>
                <a:rPr lang="en-US" sz="2000" dirty="0" err="1" smtClean="0"/>
                <a:t>t</a:t>
              </a:r>
              <a:endParaRPr lang="en-US" sz="2000" dirty="0"/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630" y="4521200"/>
              <a:ext cx="800100" cy="279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017630" y="5096431"/>
            <a:ext cx="7058377" cy="400110"/>
            <a:chOff x="1017630" y="5096431"/>
            <a:chExt cx="7058377" cy="400110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630" y="5149271"/>
              <a:ext cx="1126281" cy="34727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405063" y="5096431"/>
              <a:ext cx="5670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number of shortest </a:t>
              </a:r>
              <a:r>
                <a:rPr lang="en-US" sz="2000" dirty="0" smtClean="0"/>
                <a:t>paths</a:t>
              </a:r>
              <a:r>
                <a:rPr lang="en-US" dirty="0" smtClean="0"/>
                <a:t> between </a:t>
              </a:r>
              <a:r>
                <a:rPr lang="en-US" dirty="0" err="1" smtClean="0"/>
                <a:t>s</a:t>
              </a:r>
              <a:r>
                <a:rPr lang="en-US" dirty="0" smtClean="0"/>
                <a:t> and </a:t>
              </a:r>
              <a:r>
                <a:rPr lang="en-US" dirty="0" err="1" smtClean="0"/>
                <a:t>t</a:t>
              </a:r>
              <a:r>
                <a:rPr lang="en-US" dirty="0" smtClean="0"/>
                <a:t> that pass v</a:t>
              </a:r>
              <a:r>
                <a:rPr lang="en-US" baseline="-25000" dirty="0" smtClean="0"/>
                <a:t>i</a:t>
              </a:r>
              <a:endParaRPr lang="en-US" baseline="-25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1600" y="1417638"/>
            <a:ext cx="3962400" cy="2730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1063" y="4106153"/>
            <a:ext cx="630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betweenness centrality  for node 5?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7630" y="5496541"/>
            <a:ext cx="4320624" cy="1074501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240px-Graph_betweenness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916832"/>
            <a:ext cx="2952328" cy="29523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3568" y="242088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Blue (max)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 (0)</a:t>
            </a:r>
            <a:endParaRPr lang="el-GR" sz="24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Betweenness Centrality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79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Eigenvector Centrality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One’s importance is determined by one’s friends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If one has many important friends, one should be important as well.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centrality corresponds to the top eigenvector of the adjacency matrix 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 variant of this eigenvector centrality is the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PageRank</a:t>
            </a:r>
            <a:r>
              <a:rPr lang="en-US" sz="2400" dirty="0" smtClean="0"/>
              <a:t> score.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2176" y="2851441"/>
            <a:ext cx="31115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2176" y="3979955"/>
            <a:ext cx="9398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7407" y="3979955"/>
            <a:ext cx="1181100" cy="45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46412" y="3979955"/>
            <a:ext cx="686164" cy="393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and Graph Partitioning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98072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Graph partitioning: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Given a network dataset, how to identity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densely connected groups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of nodes within it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" y="2198712"/>
            <a:ext cx="4716834" cy="317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221088"/>
            <a:ext cx="449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91980" y="246887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Co-authorship network of physicists and applied mathematicians</a:t>
            </a:r>
            <a:endParaRPr lang="el-G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537321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Karate club</a:t>
            </a:r>
            <a:endParaRPr lang="el-G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and Graph Partitioning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Divisive methods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try to identify and remove the “spanning links” between densely-connected regions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Agglomerative methods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Find nodes that are likely to belong to the same region and merge them together (bottom-up)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80" y="4056509"/>
            <a:ext cx="4048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922" y="3933056"/>
            <a:ext cx="39147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Graph partitioning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l-GR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from D. Easley and J. Kleinberg book</a:t>
            </a:r>
          </a:p>
          <a:p>
            <a:r>
              <a:rPr lang="en-US" dirty="0"/>
              <a:t>Section 10.2.4, from A. </a:t>
            </a:r>
            <a:r>
              <a:rPr lang="en-US" dirty="0" err="1"/>
              <a:t>Rajaraman</a:t>
            </a:r>
            <a:r>
              <a:rPr lang="en-US" dirty="0"/>
              <a:t>,  J. Ullman, J. </a:t>
            </a:r>
            <a:r>
              <a:rPr lang="en-US" dirty="0" err="1"/>
              <a:t>Leskovec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0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Girvan and Newman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19675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Divisive method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857628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Finding bridges and local bridges?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Which one to choose?</a:t>
            </a:r>
            <a:endParaRPr 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0511" y="1532968"/>
            <a:ext cx="4048125" cy="1771650"/>
            <a:chOff x="2915816" y="1124744"/>
            <a:chExt cx="4048125" cy="1771650"/>
          </a:xfrm>
        </p:grpSpPr>
        <p:pic>
          <p:nvPicPr>
            <p:cNvPr id="819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1124744"/>
              <a:ext cx="4048125" cy="177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5148064" y="148478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644008" y="1484784"/>
              <a:ext cx="7200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27984" y="1844824"/>
              <a:ext cx="21602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652120" y="1844824"/>
              <a:ext cx="432048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36096" y="1412776"/>
              <a:ext cx="7200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357166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Girvan and Newman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6531974" cy="239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928662" y="114298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local bridge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4005064"/>
            <a:ext cx="449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616" y="188640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Edge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908720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of an edge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(a, b): number of pairs of nodes x and y such that the edge (a, b) lies on the shortest path between x and y - since there can be several such  shortest paths edge (a, b) is credited with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fraction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of those shortest paths that include (a, b).</a:t>
            </a:r>
            <a:endParaRPr 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9121" y="3382367"/>
            <a:ext cx="4048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>
            <a:stCxn id="5" idx="0"/>
          </p:cNvCxnSpPr>
          <p:nvPr/>
        </p:nvCxnSpPr>
        <p:spPr>
          <a:xfrm flipV="1">
            <a:off x="4266868" y="4194914"/>
            <a:ext cx="3705" cy="589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80196" y="4784685"/>
            <a:ext cx="97334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7x7 = 49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9872" y="2780928"/>
            <a:ext cx="109036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3x11 = 33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3690614" y="3150260"/>
            <a:ext cx="274440" cy="745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36403" y="4660086"/>
            <a:ext cx="30168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>
          <a:xfrm flipH="1" flipV="1">
            <a:off x="5207473" y="4752419"/>
            <a:ext cx="728930" cy="9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6403" y="3013035"/>
            <a:ext cx="109036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1x12 = 12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219677" y="3218333"/>
            <a:ext cx="704522" cy="609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20" y="5517232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Edges that have a high probability to occur on a randomly chosen shortest path between two randomly chosen nodes have a high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betweenness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Traffic (unit of flow)</a:t>
            </a: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97307"/>
              </p:ext>
            </p:extLst>
          </p:nvPr>
        </p:nvGraphicFramePr>
        <p:xfrm>
          <a:off x="2009929" y="1849854"/>
          <a:ext cx="4911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1" name="Εξίσωση" r:id="rId5" imgW="3136680" imgH="431640" progId="Equation.3">
                  <p:embed/>
                </p:oleObj>
              </mc:Choice>
              <mc:Fallback>
                <p:oleObj name="Εξίσωση" r:id="rId5" imgW="31366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929" y="1849854"/>
                        <a:ext cx="49117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0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Girvan and Newman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772816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betweenness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of all existing edges in the network is calculated first.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2. The edge with the highest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betweenness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removed.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If this separates the  graph -&gt; partition.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3.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betweenness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of all edges affected by the removal is recalculated.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Steps 2 and 3 are repeated until no edges remain.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Girvan Newman method: An 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200" y="1498600"/>
            <a:ext cx="7213600" cy="386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106" y="5528020"/>
            <a:ext cx="287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(7, 8)= 7x7 = 49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897352"/>
            <a:ext cx="860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(3, 7)=</a:t>
            </a:r>
            <a:r>
              <a:rPr lang="en-US" dirty="0" err="1" smtClean="0"/>
              <a:t>Betweenness</a:t>
            </a:r>
            <a:r>
              <a:rPr lang="en-US" dirty="0" smtClean="0"/>
              <a:t>(6-7)=</a:t>
            </a:r>
            <a:r>
              <a:rPr lang="en-US" dirty="0" err="1" smtClean="0"/>
              <a:t>Betweenness</a:t>
            </a:r>
            <a:r>
              <a:rPr lang="en-US" dirty="0" smtClean="0"/>
              <a:t>(8, 9) = </a:t>
            </a:r>
            <a:r>
              <a:rPr lang="en-US" dirty="0" err="1" smtClean="0"/>
              <a:t>Betweenness</a:t>
            </a:r>
            <a:r>
              <a:rPr lang="en-US" dirty="0" smtClean="0"/>
              <a:t>(8, 12)= 3X11=33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51754" y="5528020"/>
            <a:ext cx="296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(1, 3) = 1X12=12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80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Girvan Newman method: An 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846" y="5897352"/>
            <a:ext cx="837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(3,7)=</a:t>
            </a:r>
            <a:r>
              <a:rPr lang="en-US" dirty="0" err="1" smtClean="0"/>
              <a:t>Betweenness</a:t>
            </a:r>
            <a:r>
              <a:rPr lang="en-US" dirty="0" smtClean="0"/>
              <a:t>(6,7)=</a:t>
            </a:r>
            <a:r>
              <a:rPr lang="en-US" dirty="0" err="1" smtClean="0"/>
              <a:t>Betweenness</a:t>
            </a:r>
            <a:r>
              <a:rPr lang="en-US" dirty="0" smtClean="0"/>
              <a:t>(8-9) = </a:t>
            </a:r>
            <a:r>
              <a:rPr lang="en-US" dirty="0" err="1" smtClean="0"/>
              <a:t>Betweenness</a:t>
            </a:r>
            <a:r>
              <a:rPr lang="en-US" dirty="0" smtClean="0"/>
              <a:t>(8,12)= 3X4=12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466" y="5454650"/>
            <a:ext cx="27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(1, 3) = 1X5=5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950" y="1403350"/>
            <a:ext cx="5626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4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Girvan Newman method: An 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007" y="5454650"/>
            <a:ext cx="316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of every edge = 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466850"/>
            <a:ext cx="5791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Girvan Newman method: An 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0" y="1816100"/>
            <a:ext cx="6477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9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Another 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1514" y="1619250"/>
            <a:ext cx="6851996" cy="312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0437" y="3190884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5X5=25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7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Another example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3532" y="1568762"/>
            <a:ext cx="6254315" cy="3980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3381" y="2454276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5X6=30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0363" y="2454276"/>
            <a:ext cx="8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5X6=30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Centrality Measures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Not all nodes are equally important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Centrality Analysis: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Find out the most important nodes in one network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</a:rPr>
              <a:t>Commonly-used Measures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Degree Centrality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Closeness Centrality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Betweenness</a:t>
            </a:r>
            <a:r>
              <a:rPr lang="en-US" sz="2400" dirty="0" smtClean="0"/>
              <a:t> Centrality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i="1" dirty="0" smtClean="0"/>
              <a:t>Eigenvector Centrality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482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Another example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2859" y="1654137"/>
            <a:ext cx="6457100" cy="328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Girvan and Newman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12776"/>
            <a:ext cx="4495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4365104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 president </a:t>
            </a:r>
          </a:p>
          <a:p>
            <a:r>
              <a:rPr lang="en-US" dirty="0" smtClean="0"/>
              <a:t>1 instructor</a:t>
            </a:r>
          </a:p>
          <a:p>
            <a:r>
              <a:rPr lang="en-US" dirty="0" smtClean="0"/>
              <a:t>Correct but node 9 (attached it to 34) </a:t>
            </a:r>
            <a:r>
              <a:rPr lang="en-US" sz="1600" dirty="0" smtClean="0"/>
              <a:t>– why? 3 weeks away from getting a black belt</a:t>
            </a:r>
            <a:endParaRPr lang="el-G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73325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cut approach – the same outcome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Computing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62880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 a BFS starting from A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Determine the shortest path from A to each other node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Based on these numbers, determine the amount of flow from A to all other nodes that uses each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Step 1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04864"/>
            <a:ext cx="2876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348880"/>
            <a:ext cx="2781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168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 network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BFS on A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Step 2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1647825"/>
            <a:ext cx="60293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11247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 how many shortest paths from A to a specific node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l-G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350100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l-G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99695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l-G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414908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Level 4</a:t>
            </a:r>
            <a:endParaRPr lang="el-G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40352" y="1772816"/>
            <a:ext cx="0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68344" y="42930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Top-down</a:t>
            </a:r>
            <a:endParaRPr lang="el-G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41831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Step 3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916832"/>
            <a:ext cx="4895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1988840"/>
            <a:ext cx="4276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each edge 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calculate the sum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over all nodes Y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of the fraction of shortest paths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from the root A to Y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that go through e.</a:t>
            </a:r>
          </a:p>
          <a:p>
            <a:pPr algn="just"/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Each edge (X, Y) participates in the shortest-paths from the root to Y and to nodes (at levels) below Y -&gt; Bottom up calculation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040" y="306896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el-G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88424" y="3406059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Step 3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338" y="1647825"/>
            <a:ext cx="60293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11247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 the flow through each edge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72000" y="1000108"/>
          <a:ext cx="41211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tion" r:id="rId5" imgW="2819400" imgH="431800" progId="Equation.3">
                  <p:embed/>
                </p:oleObj>
              </mc:Choice>
              <mc:Fallback>
                <p:oleObj name="Equation" r:id="rId5" imgW="28194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00108"/>
                        <a:ext cx="412115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3851920" y="4149080"/>
            <a:ext cx="216024" cy="57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47864" y="4869160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Portion of the shortest paths to K that go through (I, K) = 3/6 = 1/2</a:t>
            </a:r>
            <a:endParaRPr lang="el-G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771800" y="3429000"/>
            <a:ext cx="720080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2852936"/>
            <a:ext cx="244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Portion of the shortest paths to  I that go through (F, I) = 2/3 +  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Portion of the shortest paths to K that go through (F, I)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(1/2)(2/3) = 1/3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1</a:t>
            </a:r>
          </a:p>
          <a:p>
            <a:endParaRPr lang="el-G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95936" y="3356992"/>
            <a:ext cx="20882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6176" y="31409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1/3+(1/3)1/2 = 1/2</a:t>
            </a:r>
            <a:endParaRPr lang="el-G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00392" y="2708920"/>
            <a:ext cx="0" cy="26372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Step 3: formula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00808"/>
            <a:ext cx="4895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48064" y="22768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(X, Y)</a:t>
            </a:r>
          </a:p>
          <a:p>
            <a:endParaRPr lang="el-GR" dirty="0"/>
          </a:p>
        </p:txBody>
      </p:sp>
      <p:sp>
        <p:nvSpPr>
          <p:cNvPr id="8" name="Oval 7"/>
          <p:cNvSpPr/>
          <p:nvPr/>
        </p:nvSpPr>
        <p:spPr>
          <a:xfrm>
            <a:off x="6516216" y="234888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l-GR" dirty="0"/>
          </a:p>
        </p:txBody>
      </p:sp>
      <p:sp>
        <p:nvSpPr>
          <p:cNvPr id="9" name="Oval 8"/>
          <p:cNvSpPr/>
          <p:nvPr/>
        </p:nvSpPr>
        <p:spPr>
          <a:xfrm>
            <a:off x="6516216" y="32129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l-GR" dirty="0"/>
          </a:p>
        </p:txBody>
      </p:sp>
      <p:cxnSp>
        <p:nvCxnSpPr>
          <p:cNvPr id="11" name="Straight Connector 10"/>
          <p:cNvCxnSpPr>
            <a:stCxn id="8" idx="4"/>
            <a:endCxn id="9" idx="0"/>
          </p:cNvCxnSpPr>
          <p:nvPr/>
        </p:nvCxnSpPr>
        <p:spPr>
          <a:xfrm>
            <a:off x="6732240" y="270892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4288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endParaRPr lang="el-GR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32849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Y</a:t>
            </a:r>
            <a:endParaRPr lang="el-GR" baseline="-25000" dirty="0" smtClean="0"/>
          </a:p>
        </p:txBody>
      </p:sp>
      <p:graphicFrame>
        <p:nvGraphicFramePr>
          <p:cNvPr id="136194" name="Object 3"/>
          <p:cNvGraphicFramePr>
            <a:graphicFrameLocks noChangeAspect="1"/>
          </p:cNvGraphicFramePr>
          <p:nvPr/>
        </p:nvGraphicFramePr>
        <p:xfrm>
          <a:off x="4572000" y="4941168"/>
          <a:ext cx="39544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Εξίσωση" r:id="rId5" imgW="2705100" imgH="381000" progId="Equation.3">
                  <p:embed/>
                </p:oleObj>
              </mc:Choice>
              <mc:Fallback>
                <p:oleObj name="Εξίσωση" r:id="rId5" imgW="2705100" imgH="381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41168"/>
                        <a:ext cx="3954463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5868144" y="364502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4248" y="3645024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2200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.. .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l-GR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4288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m</a:t>
            </a:r>
            <a:endParaRPr lang="el-G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Computing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91683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 the process for all nodes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Sum over all BFSs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88640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060848"/>
            <a:ext cx="34385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276872"/>
            <a:ext cx="25050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437112"/>
            <a:ext cx="29241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980728"/>
            <a:ext cx="3067487" cy="122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56" y="1886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56" y="1223624"/>
            <a:ext cx="8229600" cy="35662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importance of a node is determined by the number of nodes adjacent to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larger the degree, the more import the node 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Only a small number of nodes have high degrees in many real-life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Normalized Degree Centrality: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4070" y="3151612"/>
            <a:ext cx="2862580" cy="902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1513" y="3974274"/>
            <a:ext cx="3289300" cy="673100"/>
          </a:xfrm>
          <a:prstGeom prst="rect">
            <a:avLst/>
          </a:prstGeom>
        </p:spPr>
      </p:pic>
      <p:pic>
        <p:nvPicPr>
          <p:cNvPr id="6" name="Picture 5" descr="network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227" y="4789910"/>
            <a:ext cx="3835400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9278" y="4936444"/>
            <a:ext cx="3661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For node 1, degree centrality is 3;</a:t>
            </a:r>
          </a:p>
          <a:p>
            <a:pPr algn="ctr"/>
            <a:r>
              <a:rPr lang="en-US" sz="2000" dirty="0" smtClean="0"/>
              <a:t>Normalized degree centrality is </a:t>
            </a:r>
          </a:p>
          <a:p>
            <a:pPr algn="ctr"/>
            <a:r>
              <a:rPr lang="en-US" sz="2000" dirty="0" smtClean="0"/>
              <a:t>3/(9-1)=3/8.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36766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356992"/>
            <a:ext cx="365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50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Computing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12776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Issues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Test for connectivity?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Re-compute all paths, or only those affected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Parallel computation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“Sampling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Other approaches to graph partitioning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general problem</a:t>
            </a:r>
          </a:p>
          <a:p>
            <a:pPr lvl="1"/>
            <a:r>
              <a:rPr lang="en-US" sz="2400" dirty="0" smtClean="0"/>
              <a:t>Input: a graph </a:t>
            </a:r>
            <a:r>
              <a:rPr lang="en-US" sz="2400" dirty="0" smtClean="0">
                <a:solidFill>
                  <a:schemeClr val="hlink"/>
                </a:solidFill>
              </a:rPr>
              <a:t>G=(V,E)</a:t>
            </a:r>
          </a:p>
          <a:p>
            <a:pPr lvl="2"/>
            <a:r>
              <a:rPr lang="en-US" sz="2000" dirty="0" smtClean="0"/>
              <a:t>edge </a:t>
            </a:r>
            <a:r>
              <a:rPr lang="en-US" sz="2000" dirty="0" smtClean="0">
                <a:solidFill>
                  <a:schemeClr val="hlink"/>
                </a:solidFill>
              </a:rPr>
              <a:t>(</a:t>
            </a:r>
            <a:r>
              <a:rPr lang="en-US" sz="2000" dirty="0" err="1" smtClean="0">
                <a:solidFill>
                  <a:schemeClr val="hlink"/>
                </a:solidFill>
              </a:rPr>
              <a:t>u,v</a:t>
            </a:r>
            <a:r>
              <a:rPr lang="en-US" sz="2000" dirty="0" smtClean="0">
                <a:solidFill>
                  <a:schemeClr val="hlink"/>
                </a:solidFill>
              </a:rPr>
              <a:t>)</a:t>
            </a:r>
            <a:r>
              <a:rPr lang="en-US" sz="2000" dirty="0" smtClean="0"/>
              <a:t> denotes </a:t>
            </a:r>
            <a:r>
              <a:rPr lang="en-US" sz="2000" dirty="0" smtClean="0">
                <a:solidFill>
                  <a:srgbClr val="FF9900"/>
                </a:solidFill>
              </a:rPr>
              <a:t>similarity</a:t>
            </a:r>
            <a:r>
              <a:rPr lang="en-US" sz="2000" dirty="0" smtClean="0"/>
              <a:t> between </a:t>
            </a:r>
            <a:r>
              <a:rPr lang="en-US" sz="2000" dirty="0" smtClean="0">
                <a:solidFill>
                  <a:schemeClr val="hlink"/>
                </a:solidFill>
              </a:rPr>
              <a:t>u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hlink"/>
                </a:solidFill>
              </a:rPr>
              <a:t>v</a:t>
            </a:r>
          </a:p>
          <a:p>
            <a:pPr lvl="2"/>
            <a:r>
              <a:rPr lang="en-US" sz="2000" dirty="0" smtClean="0"/>
              <a:t>weighted graphs: weight of edge captures the degree of similarity</a:t>
            </a:r>
          </a:p>
          <a:p>
            <a:pPr lvl="1"/>
            <a:r>
              <a:rPr lang="en-US" sz="2400" dirty="0" smtClean="0"/>
              <a:t>Partitioning as an optimization problem: </a:t>
            </a:r>
          </a:p>
          <a:p>
            <a:pPr lvl="2"/>
            <a:r>
              <a:rPr lang="en-US" sz="2000" dirty="0" smtClean="0"/>
              <a:t>Partition the nodes in the graph such that nodes within clusters are well interconnected (high edge weights), and nodes across clusters are sparsely interconnected (low edge weights)</a:t>
            </a:r>
          </a:p>
          <a:p>
            <a:pPr lvl="2"/>
            <a:r>
              <a:rPr lang="en-US" sz="2000" dirty="0" smtClean="0"/>
              <a:t>most graph partitioning problems are NP hard</a:t>
            </a:r>
          </a:p>
        </p:txBody>
      </p:sp>
    </p:spTree>
    <p:extLst>
      <p:ext uri="{BB962C8B-B14F-4D97-AF65-F5344CB8AC3E}">
        <p14:creationId xmlns:p14="http://schemas.microsoft.com/office/powerpoint/2010/main" val="222702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connectivity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What does it mean that a set of nodes are well or sparsely interconnected?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>
                <a:solidFill>
                  <a:srgbClr val="FF9900"/>
                </a:solidFill>
              </a:rPr>
              <a:t>min-cut</a:t>
            </a:r>
            <a:r>
              <a:rPr lang="en-US" sz="2400" smtClean="0"/>
              <a:t>: the min number of edges such that when removed cause the graph to become disconnected</a:t>
            </a:r>
          </a:p>
          <a:p>
            <a:pPr lvl="1" eaLnBrk="1" hangingPunct="1"/>
            <a:r>
              <a:rPr lang="en-US" sz="2000" smtClean="0"/>
              <a:t>small min-cut implies sparse connectivity</a:t>
            </a:r>
          </a:p>
          <a:p>
            <a:pPr lvl="1" eaLnBrk="1" hangingPunct="1"/>
            <a:r>
              <a:rPr lang="en-US" sz="2000" smtClean="0"/>
              <a:t>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143000" y="4751388"/>
            <a:ext cx="1485900" cy="184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992438" y="4743450"/>
            <a:ext cx="1485900" cy="184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593975" y="5446713"/>
            <a:ext cx="43973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524125" y="6132513"/>
            <a:ext cx="56197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619375" y="576262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2541588" y="5192713"/>
            <a:ext cx="55403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950913" y="6251575"/>
            <a:ext cx="33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356100" y="630872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V-U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292225" y="4076700"/>
          <a:ext cx="31353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Equation" r:id="rId3" imgW="1853396" imgH="355446" progId="Equation.3">
                  <p:embed/>
                </p:oleObj>
              </mc:Choice>
              <mc:Fallback>
                <p:oleObj name="Equation" r:id="rId3" imgW="1853396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076700"/>
                        <a:ext cx="313531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03711" y="4678363"/>
            <a:ext cx="454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problem can be solved in polynomial time</a:t>
            </a:r>
          </a:p>
          <a:p>
            <a:endParaRPr lang="en-US" dirty="0"/>
          </a:p>
          <a:p>
            <a:r>
              <a:rPr lang="en-US" dirty="0" smtClean="0"/>
              <a:t>Min-cut/Max-flow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16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connectivity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What does it mean that a set of nodes are well interconnected?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>
                <a:solidFill>
                  <a:srgbClr val="FF9900"/>
                </a:solidFill>
              </a:rPr>
              <a:t>min-cut</a:t>
            </a:r>
            <a:r>
              <a:rPr lang="en-US" sz="2400" smtClean="0"/>
              <a:t>: the min number of edges such that when removed cause the graph to become disconnected</a:t>
            </a:r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not always a good idea!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143000" y="4751388"/>
            <a:ext cx="1485900" cy="184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992438" y="4743450"/>
            <a:ext cx="1485900" cy="18462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593975" y="5446713"/>
            <a:ext cx="43973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524125" y="6132513"/>
            <a:ext cx="56197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619375" y="576262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2541588" y="5192713"/>
            <a:ext cx="55403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5478463" y="3957638"/>
            <a:ext cx="2435225" cy="2592387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8413750" y="5091113"/>
            <a:ext cx="193675" cy="1936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7842250" y="4835525"/>
            <a:ext cx="571500" cy="298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7842250" y="5257800"/>
            <a:ext cx="615950" cy="447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950913" y="6251575"/>
            <a:ext cx="33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364163" y="6237288"/>
            <a:ext cx="33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4356100" y="630872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V-U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8172450" y="6237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ahoma" panose="020B0604030504040204" pitchFamily="34" charset="0"/>
              </a:rPr>
              <a:t>V-U</a:t>
            </a:r>
          </a:p>
        </p:txBody>
      </p:sp>
    </p:spTree>
    <p:extLst>
      <p:ext uri="{BB962C8B-B14F-4D97-AF65-F5344CB8AC3E}">
        <p14:creationId xmlns:p14="http://schemas.microsoft.com/office/powerpoint/2010/main" val="2234930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639" y="1700808"/>
            <a:ext cx="6457712" cy="41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expansion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Normalize the cut by the size of the smallest component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Cut ratio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Graph expansion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Other Normalized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Cut Ratio: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12114"/>
              </p:ext>
            </p:extLst>
          </p:nvPr>
        </p:nvGraphicFramePr>
        <p:xfrm>
          <a:off x="2555776" y="3861048"/>
          <a:ext cx="31527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4" name="Equation" r:id="rId3" imgW="1651000" imgH="444500" progId="Equation.3">
                  <p:embed/>
                </p:oleObj>
              </mc:Choice>
              <mc:Fallback>
                <p:oleObj name="Equation" r:id="rId3" imgW="1651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61048"/>
                        <a:ext cx="31527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013075" y="2651125"/>
          <a:ext cx="22796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Equation" r:id="rId5" imgW="1193800" imgH="444500" progId="Equation.3">
                  <p:embed/>
                </p:oleObj>
              </mc:Choice>
              <mc:Fallback>
                <p:oleObj name="Equation" r:id="rId5" imgW="119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2651125"/>
                        <a:ext cx="22796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99792" y="5301208"/>
                <a:ext cx="3672408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/>
                      </a:rPr>
                      <m:t>𝛽</m:t>
                    </m:r>
                    <m:r>
                      <a:rPr lang="el-GR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l-G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U</m:t>
                        </m:r>
                        <m:r>
                          <a:rPr lang="en-US" sz="24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V</m:t>
                        </m:r>
                        <m:r>
                          <a:rPr lang="en-US" sz="2400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U</m:t>
                        </m:r>
                        <m:r>
                          <a:rPr lang="en-US" sz="2400" b="0" i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𝑉𝑜𝑙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E</m:t>
                        </m:r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U</m:t>
                        </m:r>
                        <m:r>
                          <a:rPr lang="en-US" sz="24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V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U</m:t>
                        </m:r>
                        <m:r>
                          <a:rPr lang="en-US" sz="240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𝑉𝑜𝑙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301208"/>
                <a:ext cx="3672408" cy="680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99792" y="6121979"/>
            <a:ext cx="4904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Vol</a:t>
            </a:r>
            <a:r>
              <a:rPr lang="en-US" dirty="0" smtClean="0"/>
              <a:t>(U) = number of edges with one endpoint in U</a:t>
            </a:r>
          </a:p>
          <a:p>
            <a:r>
              <a:rPr lang="en-US" dirty="0" smtClean="0"/>
              <a:t>            = total degree of nodes in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93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Spectral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Laplacian matrix </a:t>
            </a:r>
            <a:r>
              <a:rPr lang="en-US" smtClean="0">
                <a:solidFill>
                  <a:schemeClr val="hlink"/>
                </a:solidFill>
              </a:rPr>
              <a:t>L = D – A</a:t>
            </a:r>
            <a:r>
              <a:rPr lang="en-US" smtClean="0"/>
              <a:t> where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A</a:t>
            </a:r>
            <a:r>
              <a:rPr lang="en-US" smtClean="0"/>
              <a:t> = the adjacency matrix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D = diag(d</a:t>
            </a:r>
            <a:r>
              <a:rPr lang="en-US" baseline="-25000" smtClean="0">
                <a:solidFill>
                  <a:schemeClr val="hlink"/>
                </a:solidFill>
              </a:rPr>
              <a:t>1</a:t>
            </a:r>
            <a:r>
              <a:rPr lang="en-US" smtClean="0">
                <a:solidFill>
                  <a:schemeClr val="hlink"/>
                </a:solidFill>
              </a:rPr>
              <a:t>,d</a:t>
            </a:r>
            <a:r>
              <a:rPr lang="en-US" baseline="-25000" smtClean="0">
                <a:solidFill>
                  <a:schemeClr val="hlink"/>
                </a:solidFill>
              </a:rPr>
              <a:t>2</a:t>
            </a:r>
            <a:r>
              <a:rPr lang="en-US" smtClean="0">
                <a:solidFill>
                  <a:schemeClr val="hlink"/>
                </a:solidFill>
              </a:rPr>
              <a:t>,…,d</a:t>
            </a:r>
            <a:r>
              <a:rPr lang="en-US" baseline="-25000" smtClean="0">
                <a:solidFill>
                  <a:schemeClr val="hlink"/>
                </a:solidFill>
              </a:rPr>
              <a:t>n</a:t>
            </a:r>
            <a:r>
              <a:rPr lang="en-US" smtClean="0">
                <a:solidFill>
                  <a:schemeClr val="hlink"/>
                </a:solidFill>
              </a:rPr>
              <a:t>)</a:t>
            </a:r>
          </a:p>
          <a:p>
            <a:pPr lvl="2" eaLnBrk="1" hangingPunct="1"/>
            <a:r>
              <a:rPr lang="en-US" smtClean="0">
                <a:solidFill>
                  <a:schemeClr val="hlink"/>
                </a:solidFill>
              </a:rPr>
              <a:t>d</a:t>
            </a:r>
            <a:r>
              <a:rPr lang="en-US" baseline="-25000" smtClean="0">
                <a:solidFill>
                  <a:schemeClr val="hlink"/>
                </a:solidFill>
              </a:rPr>
              <a:t>i</a:t>
            </a:r>
            <a:r>
              <a:rPr lang="en-US" smtClean="0"/>
              <a:t> = degree of node </a:t>
            </a:r>
            <a:r>
              <a:rPr lang="en-US" smtClean="0">
                <a:solidFill>
                  <a:schemeClr val="hlink"/>
                </a:solidFill>
              </a:rPr>
              <a:t>i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Therefore</a:t>
            </a: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L(i,i) = d</a:t>
            </a:r>
            <a:r>
              <a:rPr lang="en-US" baseline="-25000" smtClean="0">
                <a:solidFill>
                  <a:schemeClr val="hlink"/>
                </a:solidFill>
              </a:rPr>
              <a:t>i</a:t>
            </a:r>
            <a:endParaRPr lang="en-US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mtClean="0">
                <a:solidFill>
                  <a:schemeClr val="hlink"/>
                </a:solidFill>
              </a:rPr>
              <a:t>L(i,j) = -1</a:t>
            </a:r>
            <a:r>
              <a:rPr lang="en-US" smtClean="0"/>
              <a:t>, if there is an edge </a:t>
            </a:r>
            <a:r>
              <a:rPr lang="en-US" smtClean="0">
                <a:solidFill>
                  <a:schemeClr val="hlink"/>
                </a:solidFill>
              </a:rPr>
              <a:t>(i,j)</a:t>
            </a:r>
          </a:p>
        </p:txBody>
      </p:sp>
    </p:spTree>
    <p:extLst>
      <p:ext uri="{BB962C8B-B14F-4D97-AF65-F5344CB8AC3E}">
        <p14:creationId xmlns:p14="http://schemas.microsoft.com/office/powerpoint/2010/main" val="2521375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Laplacian Matrix properties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matrix </a:t>
            </a:r>
            <a:r>
              <a:rPr lang="en-US" smtClean="0">
                <a:solidFill>
                  <a:schemeClr val="hlink"/>
                </a:solidFill>
              </a:rPr>
              <a:t>L</a:t>
            </a:r>
            <a:r>
              <a:rPr lang="en-US" smtClean="0"/>
              <a:t> is </a:t>
            </a:r>
            <a:r>
              <a:rPr lang="en-US" smtClean="0">
                <a:solidFill>
                  <a:srgbClr val="FF9900"/>
                </a:solidFill>
              </a:rPr>
              <a:t>symmetric</a:t>
            </a:r>
            <a:r>
              <a:rPr lang="en-US" smtClean="0"/>
              <a:t> and </a:t>
            </a:r>
            <a:r>
              <a:rPr lang="en-US" smtClean="0">
                <a:solidFill>
                  <a:srgbClr val="FF9900"/>
                </a:solidFill>
              </a:rPr>
              <a:t>positive semi-definite</a:t>
            </a:r>
          </a:p>
          <a:p>
            <a:pPr lvl="1" eaLnBrk="1" hangingPunct="1"/>
            <a:r>
              <a:rPr lang="en-US" smtClean="0"/>
              <a:t>all eigenvalues of </a:t>
            </a:r>
            <a:r>
              <a:rPr lang="en-US" smtClean="0">
                <a:solidFill>
                  <a:schemeClr val="hlink"/>
                </a:solidFill>
              </a:rPr>
              <a:t>L</a:t>
            </a:r>
            <a:r>
              <a:rPr lang="en-US" smtClean="0"/>
              <a:t> are positive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The matrix L has 0 as an eigenvalue, and corresponding eigenvector </a:t>
            </a:r>
            <a:r>
              <a:rPr lang="en-US" smtClean="0">
                <a:solidFill>
                  <a:schemeClr val="hlink"/>
                </a:solidFill>
              </a:rPr>
              <a:t>w</a:t>
            </a:r>
            <a:r>
              <a:rPr lang="en-US" baseline="-25000" smtClean="0">
                <a:solidFill>
                  <a:schemeClr val="hlink"/>
                </a:solidFill>
              </a:rPr>
              <a:t>1</a:t>
            </a:r>
            <a:r>
              <a:rPr lang="en-US" smtClean="0">
                <a:solidFill>
                  <a:schemeClr val="hlink"/>
                </a:solidFill>
              </a:rPr>
              <a:t> = (1,1,…,1)</a:t>
            </a:r>
          </a:p>
          <a:p>
            <a:pPr lvl="1" eaLnBrk="1" hangingPunct="1"/>
            <a:r>
              <a:rPr lang="el-GR" smtClean="0">
                <a:solidFill>
                  <a:schemeClr val="hlink"/>
                </a:solidFill>
              </a:rPr>
              <a:t>λ</a:t>
            </a:r>
            <a:r>
              <a:rPr lang="fi-FI" baseline="-25000" smtClean="0">
                <a:solidFill>
                  <a:schemeClr val="hlink"/>
                </a:solidFill>
              </a:rPr>
              <a:t>1</a:t>
            </a:r>
            <a:r>
              <a:rPr lang="fi-FI" smtClean="0">
                <a:solidFill>
                  <a:schemeClr val="hlink"/>
                </a:solidFill>
              </a:rPr>
              <a:t> = 0</a:t>
            </a:r>
            <a:r>
              <a:rPr lang="fi-FI" smtClean="0"/>
              <a:t> is the smallest eigenvalue</a:t>
            </a:r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32760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second smallest eigenvalue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second smallest eigenvalue (also known as </a:t>
            </a:r>
            <a:r>
              <a:rPr lang="en-US" dirty="0" smtClean="0">
                <a:solidFill>
                  <a:srgbClr val="FF9900"/>
                </a:solidFill>
              </a:rPr>
              <a:t>Fielder value</a:t>
            </a:r>
            <a:r>
              <a:rPr lang="en-US" dirty="0" smtClean="0"/>
              <a:t>) </a:t>
            </a:r>
            <a:r>
              <a:rPr lang="el-GR" dirty="0" smtClean="0">
                <a:solidFill>
                  <a:schemeClr val="hlink"/>
                </a:solidFill>
              </a:rPr>
              <a:t>λ</a:t>
            </a:r>
            <a:r>
              <a:rPr lang="fi-FI" baseline="-25000" dirty="0" smtClean="0">
                <a:solidFill>
                  <a:schemeClr val="hlink"/>
                </a:solidFill>
              </a:rPr>
              <a:t>2</a:t>
            </a:r>
            <a:r>
              <a:rPr lang="fi-FI" dirty="0" smtClean="0"/>
              <a:t> satisfies</a:t>
            </a:r>
          </a:p>
          <a:p>
            <a:pPr eaLnBrk="1" hangingPunct="1"/>
            <a:endParaRPr lang="fi-FI" dirty="0" smtClean="0"/>
          </a:p>
          <a:p>
            <a:pPr eaLnBrk="1" hangingPunct="1"/>
            <a:endParaRPr lang="fi-FI" dirty="0" smtClean="0"/>
          </a:p>
          <a:p>
            <a:pPr eaLnBrk="1" hangingPunct="1"/>
            <a:r>
              <a:rPr lang="fi-FI" dirty="0" smtClean="0"/>
              <a:t>The eigenvector for eigenvalue </a:t>
            </a:r>
            <a:r>
              <a:rPr lang="el-GR" dirty="0" smtClean="0">
                <a:solidFill>
                  <a:schemeClr val="hlink"/>
                </a:solidFill>
              </a:rPr>
              <a:t>λ</a:t>
            </a:r>
            <a:r>
              <a:rPr lang="fi-FI" baseline="-25000" dirty="0" smtClean="0">
                <a:solidFill>
                  <a:schemeClr val="hlink"/>
                </a:solidFill>
              </a:rPr>
              <a:t>2</a:t>
            </a:r>
            <a:r>
              <a:rPr lang="fi-FI" dirty="0" smtClean="0"/>
              <a:t> is called the </a:t>
            </a:r>
            <a:r>
              <a:rPr lang="fi-FI" dirty="0" smtClean="0">
                <a:solidFill>
                  <a:srgbClr val="FF9900"/>
                </a:solidFill>
              </a:rPr>
              <a:t>Fielder</a:t>
            </a:r>
            <a:r>
              <a:rPr lang="fi-FI" dirty="0" smtClean="0"/>
              <a:t> </a:t>
            </a:r>
            <a:r>
              <a:rPr lang="fi-FI" dirty="0" smtClean="0">
                <a:solidFill>
                  <a:srgbClr val="FF9900"/>
                </a:solidFill>
              </a:rPr>
              <a:t>vector</a:t>
            </a:r>
            <a:r>
              <a:rPr lang="fi-FI" dirty="0" smtClean="0"/>
              <a:t>. It minimizes </a:t>
            </a:r>
            <a:endParaRPr lang="el-GR" dirty="0" smtClean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843213" y="2852738"/>
          <a:ext cx="27336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Equation" r:id="rId3" imgW="1155199" imgH="317362" progId="Equation.3">
                  <p:embed/>
                </p:oleObj>
              </mc:Choice>
              <mc:Fallback>
                <p:oleObj name="Equation" r:id="rId3" imgW="115519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52738"/>
                        <a:ext cx="27336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75486"/>
              </p:ext>
            </p:extLst>
          </p:nvPr>
        </p:nvGraphicFramePr>
        <p:xfrm>
          <a:off x="1722438" y="5370513"/>
          <a:ext cx="32512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2" name="Εξίσωση" r:id="rId5" imgW="1384200" imgH="368280" progId="Equation.3">
                  <p:embed/>
                </p:oleObj>
              </mc:Choice>
              <mc:Fallback>
                <p:oleObj name="Εξίσωση" r:id="rId5" imgW="13842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370513"/>
                        <a:ext cx="32512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103813" y="5419725"/>
            <a:ext cx="1239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where</a:t>
            </a:r>
            <a:r>
              <a:rPr lang="en-US" sz="2400"/>
              <a:t> 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486525" y="5392738"/>
          <a:ext cx="13589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3" name="Equation" r:id="rId7" imgW="583693" imgH="266469" progId="Equation.3">
                  <p:embed/>
                </p:oleObj>
              </mc:Choice>
              <mc:Fallback>
                <p:oleObj name="Equation" r:id="rId7" imgW="583693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5392738"/>
                        <a:ext cx="13589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43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1295400" y="5334000"/>
            <a:ext cx="4518025" cy="736600"/>
            <a:chOff x="1295400" y="5334000"/>
            <a:chExt cx="4518412" cy="736600"/>
          </a:xfrm>
        </p:grpSpPr>
        <p:pic>
          <p:nvPicPr>
            <p:cNvPr id="215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334000"/>
              <a:ext cx="4518412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512" name="Straight Connector 13"/>
            <p:cNvCxnSpPr>
              <a:cxnSpLocks noChangeShapeType="1"/>
            </p:cNvCxnSpPr>
            <p:nvPr/>
          </p:nvCxnSpPr>
          <p:spPr bwMode="auto">
            <a:xfrm>
              <a:off x="1905000" y="5715000"/>
              <a:ext cx="533400" cy="15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1509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0" y="1306730"/>
            <a:ext cx="3725416" cy="365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35063"/>
            <a:ext cx="3096344" cy="317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0856" y="18864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Degree Centrality (normalized)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Spectral ordering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values of </a:t>
            </a:r>
            <a:r>
              <a:rPr lang="en-US" sz="2400" smtClean="0">
                <a:solidFill>
                  <a:schemeClr val="hlink"/>
                </a:solidFill>
              </a:rPr>
              <a:t>x</a:t>
            </a:r>
            <a:r>
              <a:rPr lang="en-US" sz="2400" smtClean="0"/>
              <a:t> minimize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weighted matrices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ordering according to the </a:t>
            </a:r>
            <a:r>
              <a:rPr lang="en-US" sz="2400" smtClean="0">
                <a:solidFill>
                  <a:schemeClr val="hlink"/>
                </a:solidFill>
              </a:rPr>
              <a:t>x</a:t>
            </a:r>
            <a:r>
              <a:rPr lang="en-US" sz="2400" baseline="-25000" smtClean="0">
                <a:solidFill>
                  <a:schemeClr val="hlink"/>
                </a:solidFill>
              </a:rPr>
              <a:t>i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/>
              <a:t>values will group similar (connected) nodes together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Physical interpretation: The stable state of springs placed on the edges of the graph 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08997"/>
              </p:ext>
            </p:extLst>
          </p:nvPr>
        </p:nvGraphicFramePr>
        <p:xfrm>
          <a:off x="2863850" y="2266950"/>
          <a:ext cx="16875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6" name="Εξίσωση" r:id="rId3" imgW="1079280" imgH="380880" progId="Equation.3">
                  <p:embed/>
                </p:oleObj>
              </mc:Choice>
              <mc:Fallback>
                <p:oleObj name="Εξίσωση" r:id="rId3" imgW="1079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266950"/>
                        <a:ext cx="16875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156170"/>
              </p:ext>
            </p:extLst>
          </p:nvPr>
        </p:nvGraphicFramePr>
        <p:xfrm>
          <a:off x="2933700" y="3430588"/>
          <a:ext cx="1846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7" name="Εξίσωση" r:id="rId5" imgW="1346040" imgH="368280" progId="Equation.3">
                  <p:embed/>
                </p:oleObj>
              </mc:Choice>
              <mc:Fallback>
                <p:oleObj name="Εξίσωση" r:id="rId5" imgW="13460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430588"/>
                        <a:ext cx="18462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932363" y="2276475"/>
          <a:ext cx="9350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8" name="Equation" r:id="rId7" imgW="583693" imgH="266469" progId="Equation.3">
                  <p:embed/>
                </p:oleObj>
              </mc:Choice>
              <mc:Fallback>
                <p:oleObj name="Equation" r:id="rId7" imgW="583693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276475"/>
                        <a:ext cx="9350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292725" y="3500438"/>
          <a:ext cx="9350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9" name="Equation" r:id="rId9" imgW="583693" imgH="266469" progId="Equation.3">
                  <p:embed/>
                </p:oleObj>
              </mc:Choice>
              <mc:Fallback>
                <p:oleObj name="Equation" r:id="rId9" imgW="583693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00438"/>
                        <a:ext cx="9350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884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Spectral partition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Partition the nodes according to the ordering induced by the Fielder vector</a:t>
            </a:r>
          </a:p>
          <a:p>
            <a:pPr eaLnBrk="1" hangingPunct="1"/>
            <a:r>
              <a:rPr lang="en-US" sz="2800" dirty="0" smtClean="0"/>
              <a:t>If </a:t>
            </a:r>
            <a:r>
              <a:rPr lang="en-US" sz="2800" dirty="0" smtClean="0">
                <a:solidFill>
                  <a:schemeClr val="hlink"/>
                </a:solidFill>
              </a:rPr>
              <a:t>u = (u</a:t>
            </a:r>
            <a:r>
              <a:rPr lang="en-US" sz="2800" baseline="-25000" dirty="0" smtClean="0">
                <a:solidFill>
                  <a:schemeClr val="hlink"/>
                </a:solidFill>
              </a:rPr>
              <a:t>1</a:t>
            </a:r>
            <a:r>
              <a:rPr lang="en-US" sz="2800" dirty="0" smtClean="0">
                <a:solidFill>
                  <a:schemeClr val="hlink"/>
                </a:solidFill>
              </a:rPr>
              <a:t>,u</a:t>
            </a:r>
            <a:r>
              <a:rPr lang="en-US" sz="2800" baseline="-25000" dirty="0" smtClean="0">
                <a:solidFill>
                  <a:schemeClr val="hlink"/>
                </a:solidFill>
              </a:rPr>
              <a:t>2</a:t>
            </a:r>
            <a:r>
              <a:rPr lang="en-US" sz="2800" dirty="0" smtClean="0">
                <a:solidFill>
                  <a:schemeClr val="hlink"/>
                </a:solidFill>
              </a:rPr>
              <a:t>,…,u</a:t>
            </a:r>
            <a:r>
              <a:rPr lang="en-US" sz="2800" baseline="-25000" dirty="0" smtClean="0">
                <a:solidFill>
                  <a:schemeClr val="hlink"/>
                </a:solidFill>
              </a:rPr>
              <a:t>n</a:t>
            </a:r>
            <a:r>
              <a:rPr lang="en-US" sz="2800" dirty="0" smtClean="0">
                <a:solidFill>
                  <a:schemeClr val="hlink"/>
                </a:solidFill>
              </a:rPr>
              <a:t>)</a:t>
            </a:r>
            <a:r>
              <a:rPr lang="en-US" sz="2800" dirty="0" smtClean="0"/>
              <a:t> is the Fielder vector, then split nodes according to a threshold value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pPr lvl="1" eaLnBrk="1" hangingPunct="1"/>
            <a:r>
              <a:rPr lang="en-US" sz="2400" dirty="0" smtClean="0">
                <a:solidFill>
                  <a:srgbClr val="CC0000"/>
                </a:solidFill>
              </a:rPr>
              <a:t>bisection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en-US" sz="2400" dirty="0" smtClean="0"/>
              <a:t>is the median value in </a:t>
            </a:r>
            <a:r>
              <a:rPr lang="en-US" sz="2400" dirty="0" smtClean="0">
                <a:solidFill>
                  <a:schemeClr val="hlink"/>
                </a:solidFill>
              </a:rPr>
              <a:t>u</a:t>
            </a:r>
          </a:p>
          <a:p>
            <a:pPr lvl="1" eaLnBrk="1" hangingPunct="1"/>
            <a:r>
              <a:rPr lang="en-US" sz="2400" dirty="0" smtClean="0">
                <a:solidFill>
                  <a:srgbClr val="CC0000"/>
                </a:solidFill>
              </a:rPr>
              <a:t>ratio cut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 smtClean="0"/>
              <a:t> is the value that minimizes </a:t>
            </a:r>
            <a:r>
              <a:rPr lang="el-GR" sz="2400" dirty="0" smtClean="0">
                <a:solidFill>
                  <a:schemeClr val="hlink"/>
                </a:solidFill>
              </a:rPr>
              <a:t>α</a:t>
            </a:r>
          </a:p>
          <a:p>
            <a:pPr lvl="1" eaLnBrk="1" hangingPunct="1"/>
            <a:r>
              <a:rPr lang="en-US" sz="2400" dirty="0" smtClean="0">
                <a:solidFill>
                  <a:srgbClr val="CC0000"/>
                </a:solidFill>
              </a:rPr>
              <a:t>sign</a:t>
            </a:r>
            <a:r>
              <a:rPr lang="en-US" sz="2400" dirty="0" smtClean="0"/>
              <a:t>: separate positive and negative values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s=0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>
                <a:solidFill>
                  <a:srgbClr val="CC0000"/>
                </a:solidFill>
              </a:rPr>
              <a:t>gap</a:t>
            </a:r>
            <a:r>
              <a:rPr lang="en-US" sz="2400" dirty="0" smtClean="0"/>
              <a:t>: separate according to the largest gap in the values of </a:t>
            </a:r>
            <a:r>
              <a:rPr lang="en-US" sz="2400" dirty="0" smtClean="0">
                <a:solidFill>
                  <a:schemeClr val="hlink"/>
                </a:solidFill>
              </a:rPr>
              <a:t>u</a:t>
            </a:r>
          </a:p>
          <a:p>
            <a:pPr eaLnBrk="1" hangingPunct="1"/>
            <a:r>
              <a:rPr lang="en-US" sz="2800" dirty="0" smtClean="0"/>
              <a:t>This works well (provably for special cases)</a:t>
            </a:r>
          </a:p>
        </p:txBody>
      </p:sp>
    </p:spTree>
    <p:extLst>
      <p:ext uri="{BB962C8B-B14F-4D97-AF65-F5344CB8AC3E}">
        <p14:creationId xmlns:p14="http://schemas.microsoft.com/office/powerpoint/2010/main" val="1663242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Fielder Value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6815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value </a:t>
            </a:r>
            <a:r>
              <a:rPr lang="en-US" sz="2000" dirty="0" smtClean="0">
                <a:solidFill>
                  <a:schemeClr val="hlink"/>
                </a:solidFill>
              </a:rPr>
              <a:t>λ</a:t>
            </a:r>
            <a:r>
              <a:rPr lang="en-US" sz="2000" baseline="-25000" dirty="0" smtClean="0">
                <a:solidFill>
                  <a:schemeClr val="hlink"/>
                </a:solidFill>
              </a:rPr>
              <a:t>2</a:t>
            </a:r>
            <a:r>
              <a:rPr lang="en-US" sz="2000" dirty="0" smtClean="0"/>
              <a:t> is a good approximation of the graph expansion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For the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minimum ratio cut </a:t>
            </a:r>
            <a:r>
              <a:rPr lang="en-US" sz="2000" dirty="0" smtClean="0"/>
              <a:t>of the </a:t>
            </a:r>
            <a:r>
              <a:rPr lang="en-US" sz="2000" dirty="0" smtClean="0">
                <a:solidFill>
                  <a:srgbClr val="009900"/>
                </a:solidFill>
              </a:rPr>
              <a:t>Fielder vector</a:t>
            </a:r>
            <a:r>
              <a:rPr lang="en-US" sz="2000" dirty="0" smtClean="0"/>
              <a:t> we have that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If the max degree </a:t>
            </a:r>
            <a:r>
              <a:rPr lang="en-US" sz="2000" dirty="0" smtClean="0">
                <a:solidFill>
                  <a:schemeClr val="hlink"/>
                </a:solidFill>
              </a:rPr>
              <a:t>d</a:t>
            </a:r>
            <a:r>
              <a:rPr lang="en-US" sz="2000" dirty="0" smtClean="0"/>
              <a:t> is bounded we obtain a good approximation of the minimum expansion cut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339975" y="2133600"/>
          <a:ext cx="21605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6" name="Equation" r:id="rId3" imgW="1282700" imgH="419100" progId="Equation.3">
                  <p:embed/>
                </p:oleObj>
              </mc:Choice>
              <mc:Fallback>
                <p:oleObj name="Equation" r:id="rId3" imgW="128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216058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339975" y="2924175"/>
          <a:ext cx="27368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7" name="Equation" r:id="rId5" imgW="1637589" imgH="393529" progId="Equation.3">
                  <p:embed/>
                </p:oleObj>
              </mc:Choice>
              <mc:Fallback>
                <p:oleObj name="Equation" r:id="rId5" imgW="163758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24175"/>
                        <a:ext cx="27368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508625" y="2492375"/>
            <a:ext cx="2573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hlink"/>
                </a:solidFill>
              </a:rPr>
              <a:t>d</a:t>
            </a:r>
            <a:r>
              <a:rPr lang="en-US" sz="2000"/>
              <a:t> = maximum degree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843213" y="4292600"/>
          <a:ext cx="18002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8" name="Equation" r:id="rId7" imgW="1066800" imgH="419100" progId="Equation.3">
                  <p:embed/>
                </p:oleObj>
              </mc:Choice>
              <mc:Fallback>
                <p:oleObj name="Equation" r:id="rId7" imgW="1066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18002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4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Networks and Surrounding Contexts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from D. Easley and J. </a:t>
            </a:r>
            <a:r>
              <a:rPr lang="en-US"/>
              <a:t>Kleinberg book</a:t>
            </a:r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578645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404664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Surrounding context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 factors other than node and edges that affect how the network structure evolves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068959"/>
            <a:ext cx="77443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Homophily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people tend to be similar to their friends</a:t>
            </a:r>
          </a:p>
          <a:p>
            <a:r>
              <a:rPr lang="el-GR" dirty="0" smtClean="0">
                <a:solidFill>
                  <a:schemeClr val="accent3">
                    <a:lumMod val="50000"/>
                  </a:schemeClr>
                </a:solidFill>
              </a:rPr>
              <a:t>Αριστοτέλης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love those who are like themselves</a:t>
            </a:r>
            <a:endParaRPr lang="el-G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l-GR" dirty="0" smtClean="0">
                <a:solidFill>
                  <a:schemeClr val="accent3">
                    <a:lumMod val="50000"/>
                  </a:schemeClr>
                </a:solidFill>
              </a:rPr>
              <a:t>Πλάτωνα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l-GR" dirty="0" smtClean="0">
                <a:solidFill>
                  <a:schemeClr val="accent3">
                    <a:lumMod val="75000"/>
                  </a:schemeClr>
                </a:solidFill>
              </a:rPr>
              <a:t>Όμοιος </a:t>
            </a:r>
            <a:r>
              <a:rPr lang="el-GR" dirty="0" err="1" smtClean="0">
                <a:solidFill>
                  <a:schemeClr val="accent3">
                    <a:lumMod val="75000"/>
                  </a:schemeClr>
                </a:solidFill>
              </a:rPr>
              <a:t>ομοίω</a:t>
            </a:r>
            <a:r>
              <a:rPr lang="el-GR" dirty="0" smtClean="0">
                <a:solidFill>
                  <a:schemeClr val="accent3">
                    <a:lumMod val="75000"/>
                  </a:schemeClr>
                </a:solidFill>
              </a:rPr>
              <a:t> αεί πελάζει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(similarity begets friendship)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Birds of a feather flock together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7971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Factors intrinsic to the network (introduced by a common friend) and contextual factors 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attend the same school)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14290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Homophily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1057275"/>
            <a:ext cx="75247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1071538" y="6072206"/>
            <a:ext cx="7215238" cy="14287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571501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785188" y="3571082"/>
            <a:ext cx="5000660" cy="158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886936" y="288714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Middle – High School</a:t>
            </a:r>
          </a:p>
        </p:txBody>
      </p:sp>
    </p:spTree>
    <p:extLst>
      <p:ext uri="{BB962C8B-B14F-4D97-AF65-F5344CB8AC3E}">
        <p14:creationId xmlns:p14="http://schemas.microsoft.com/office/powerpoint/2010/main" val="9144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Measuring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Homophily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643050"/>
            <a:ext cx="33813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14810" y="2143116"/>
            <a:ext cx="45720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If the fraction of cross-gender edges is significantly less than expected, then there is evidence for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homophily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4" y="3571876"/>
            <a:ext cx="40005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gender male with probability p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gender female with probability q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Probability of cross-gender edge? 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58628"/>
              </p:ext>
            </p:extLst>
          </p:nvPr>
        </p:nvGraphicFramePr>
        <p:xfrm>
          <a:off x="1704190" y="5229200"/>
          <a:ext cx="4497313" cy="9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8" name="Εξίσωση" r:id="rId5" imgW="2019240" imgH="419040" progId="Equation.3">
                  <p:embed/>
                </p:oleObj>
              </mc:Choice>
              <mc:Fallback>
                <p:oleObj name="Εξίσωση" r:id="rId5" imgW="2019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190" y="5229200"/>
                        <a:ext cx="4497313" cy="9361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1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Measuring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Homophily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857364"/>
            <a:ext cx="8031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“significantly” less than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Inverse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homophily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Characteristics with more than two values: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Number of heterogeneous edges (edge between two nodes that 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</a:rPr>
              <a:t>are different)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42918"/>
            <a:ext cx="6500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Mechanisms Underlying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Homophily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Selection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Social Influence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Selection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: tendency of people to form friendships with others who are like then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357562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Socialization or Social Influence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: the existing social connections in a network are influencing the individual characteristics of the individuals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500063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Social Influence </a:t>
            </a:r>
            <a:r>
              <a:rPr lang="en-US" sz="2400" b="1" u="sng" dirty="0" smtClean="0">
                <a:solidFill>
                  <a:schemeClr val="accent3">
                    <a:lumMod val="50000"/>
                  </a:schemeClr>
                </a:solidFill>
              </a:rPr>
              <a:t>as the inverse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of Selection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949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Mutable &amp; immutable characteristics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564" y="47667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The Interplay of Selection and Social Influence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071677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Longitudinal studies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in which the social connections and the behaviors within a group are tracked over a period of time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288" y="3645024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Why?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Study teenagers, scholastic achievements/drug use (peer pressure and selection) 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Relative impact?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- Effect of possible interventions (example, drug use)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33400" y="2780928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Freeman’s general formula for centralization (can use other metrics, e.g. </a:t>
            </a:r>
            <a:r>
              <a:rPr lang="en-US" altLang="en-US" sz="2000" dirty="0" err="1">
                <a:latin typeface="+mn-lt"/>
              </a:rPr>
              <a:t>gini</a:t>
            </a:r>
            <a:r>
              <a:rPr lang="en-US" altLang="en-US" sz="2000" dirty="0">
                <a:latin typeface="+mn-lt"/>
              </a:rPr>
              <a:t> coefficient or standard deviation):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868736" y="4169023"/>
          <a:ext cx="4567237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3" imgW="1676400" imgH="495300" progId="Equation.3">
                  <p:embed/>
                </p:oleObj>
              </mc:Choice>
              <mc:Fallback>
                <p:oleObj name="Equation" r:id="rId3" imgW="1676400" imgH="495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736" y="4169023"/>
                        <a:ext cx="4567237" cy="1349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251520" y="1844824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much variation is there in the centrality scores among the nodes?</a:t>
            </a:r>
          </a:p>
        </p:txBody>
      </p:sp>
      <p:sp>
        <p:nvSpPr>
          <p:cNvPr id="22534" name="Rounded Rectangle 9"/>
          <p:cNvSpPr>
            <a:spLocks noChangeArrowheads="1"/>
          </p:cNvSpPr>
          <p:nvPr/>
        </p:nvSpPr>
        <p:spPr bwMode="auto">
          <a:xfrm>
            <a:off x="3708648" y="4318248"/>
            <a:ext cx="1219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22535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4165848" y="4013448"/>
            <a:ext cx="762000" cy="3048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004048" y="3861048"/>
            <a:ext cx="3417888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maximum value in the network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Degree Centralization: how equal are the nodes?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0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988840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Christakis and Fowler on obesity, 12,000 people over a period of 32-years</a:t>
            </a:r>
          </a:p>
          <a:p>
            <a:pPr algn="just"/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People more similar on obesity status to the network neighbors than if assigned randomly</a:t>
            </a:r>
          </a:p>
          <a:p>
            <a:pPr algn="just"/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Why?</a:t>
            </a:r>
          </a:p>
          <a:p>
            <a:pPr algn="just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Because of selection effects, choose friends of similar obesity status,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(ii) Because of confounding effects of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homophily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according to other characteristics that correlate with obesity</a:t>
            </a:r>
          </a:p>
          <a:p>
            <a:pPr algn="just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(iii) Because changes in the obesity status of person’s friends was exerting an influence that affected her</a:t>
            </a:r>
          </a:p>
          <a:p>
            <a:pPr algn="just"/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(iii) As well -&gt; “contagion” in a social sense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564" y="47667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The Interplay of Selection and Social Influence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285728"/>
            <a:ext cx="8786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Tracking Link Formation in Online Data: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interplay between selection and social influence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571612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Underlying social network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Measure for behavioral similarity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357430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Wikipedia</a:t>
            </a:r>
          </a:p>
          <a:p>
            <a:pPr algn="just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Node: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Wikipedia editor who maintains a user account and user talk page</a:t>
            </a:r>
          </a:p>
          <a:p>
            <a:pPr algn="just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Link: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if they have communicated with one writing on the user talk page of the other</a:t>
            </a:r>
          </a:p>
          <a:p>
            <a:pPr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Editor’s behavior:  set of articles she has edited </a:t>
            </a:r>
          </a:p>
        </p:txBody>
      </p:sp>
      <p:graphicFrame>
        <p:nvGraphicFramePr>
          <p:cNvPr id="84994" name="Object 3"/>
          <p:cNvGraphicFramePr>
            <a:graphicFrameLocks noChangeAspect="1"/>
          </p:cNvGraphicFramePr>
          <p:nvPr/>
        </p:nvGraphicFramePr>
        <p:xfrm>
          <a:off x="5286380" y="3286124"/>
          <a:ext cx="2142780" cy="135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2" name="Equation" r:id="rId4" imgW="660240" imgH="419040" progId="Equation.3">
                  <p:embed/>
                </p:oleObj>
              </mc:Choice>
              <mc:Fallback>
                <p:oleObj name="Equation" r:id="rId4" imgW="660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286124"/>
                        <a:ext cx="2142780" cy="1357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144" y="4149080"/>
            <a:ext cx="5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Neighborhood overlap in the bipartite affiliation network of editors and articles consisting only of edges between editors and the articles they have edited</a:t>
            </a:r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5143512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FACT: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Wikipedia editors who have communicated are significantly more similar in their behavior than pairs of Wikipedia editors who have not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homomphily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why?</a:t>
            </a:r>
          </a:p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Selection (editors form connections with those have edited the same articles)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Social Influence (editors are led  to the articles of people they talk to)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42852"/>
            <a:ext cx="8786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Tracking Link Formation in Online Data: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interplay between selection and social influence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214422"/>
            <a:ext cx="8572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Actions in Wikipedia are time-stamped</a:t>
            </a:r>
          </a:p>
          <a:p>
            <a:pPr algn="just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For each pair of editors A and B who have ever communicated, 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Record their similarity over time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Time 0 when they first communicated -- Time moves in discrete units, advancing by one “tick” whenever either A or B performs an action on Wikipedia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Plot one curve for each pair of editors</a:t>
            </a:r>
          </a:p>
          <a:p>
            <a:pPr algn="just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Average, single plot: average level of similarity relative to the time of first interaction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357562"/>
            <a:ext cx="4071966" cy="308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714876" y="3357562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Similarity is clearly increasing both before and after the moment of first interaction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(both selection and social influence)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symmetric around time 0 (particular role on similarity): Significant increase before they meet</a:t>
            </a: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Blue line shows similarity of  a random pair (non-interacting)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28273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51816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4038600"/>
            <a:ext cx="230028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5943600" y="30480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i="1"/>
              <a:t>C</a:t>
            </a:r>
            <a:r>
              <a:rPr lang="en-US" altLang="en-US" sz="1800" i="1" baseline="-25000"/>
              <a:t>D</a:t>
            </a:r>
            <a:r>
              <a:rPr lang="en-US" altLang="en-US" sz="1800" i="1"/>
              <a:t> </a:t>
            </a:r>
            <a:r>
              <a:rPr lang="en-US" altLang="en-US" sz="1800"/>
              <a:t>= 0.167</a:t>
            </a:r>
          </a:p>
        </p:txBody>
      </p:sp>
      <p:sp>
        <p:nvSpPr>
          <p:cNvPr id="23559" name="TextBox 13"/>
          <p:cNvSpPr txBox="1">
            <a:spLocks noChangeArrowheads="1"/>
          </p:cNvSpPr>
          <p:nvPr/>
        </p:nvSpPr>
        <p:spPr bwMode="auto">
          <a:xfrm>
            <a:off x="3429000" y="61722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i="1"/>
              <a:t>C</a:t>
            </a:r>
            <a:r>
              <a:rPr lang="en-US" altLang="en-US" sz="1800" i="1" baseline="-25000"/>
              <a:t>D</a:t>
            </a:r>
            <a:r>
              <a:rPr lang="en-US" altLang="en-US" sz="1800" i="1"/>
              <a:t> </a:t>
            </a:r>
            <a:r>
              <a:rPr lang="en-US" altLang="en-US" sz="1800"/>
              <a:t>= 0.167</a:t>
            </a:r>
          </a:p>
        </p:txBody>
      </p:sp>
      <p:sp>
        <p:nvSpPr>
          <p:cNvPr id="23560" name="TextBox 15"/>
          <p:cNvSpPr txBox="1">
            <a:spLocks noChangeArrowheads="1"/>
          </p:cNvSpPr>
          <p:nvPr/>
        </p:nvSpPr>
        <p:spPr bwMode="auto">
          <a:xfrm>
            <a:off x="1371600" y="34290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i="1"/>
              <a:t>C</a:t>
            </a:r>
            <a:r>
              <a:rPr lang="en-US" altLang="en-US" sz="1800" i="1" baseline="-25000"/>
              <a:t>D</a:t>
            </a:r>
            <a:r>
              <a:rPr lang="en-US" altLang="en-US" sz="1800" i="1"/>
              <a:t> </a:t>
            </a:r>
            <a:r>
              <a:rPr lang="en-US" altLang="en-US" sz="1800"/>
              <a:t>= 1.0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Degree Centralization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99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8" descr="highincentralizatio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38455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9" descr="lowincentralization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1719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0"/>
          <p:cNvSpPr txBox="1">
            <a:spLocks noChangeArrowheads="1"/>
          </p:cNvSpPr>
          <p:nvPr/>
        </p:nvSpPr>
        <p:spPr bwMode="auto">
          <a:xfrm>
            <a:off x="2895600" y="1143000"/>
            <a:ext cx="34658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example financial trading networks</a:t>
            </a:r>
          </a:p>
        </p:txBody>
      </p:sp>
      <p:sp>
        <p:nvSpPr>
          <p:cNvPr id="24582" name="TextBox 11"/>
          <p:cNvSpPr txBox="1">
            <a:spLocks noChangeArrowheads="1"/>
          </p:cNvSpPr>
          <p:nvPr/>
        </p:nvSpPr>
        <p:spPr bwMode="auto">
          <a:xfrm>
            <a:off x="914400" y="5334000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high centralization: one node trading with many others</a:t>
            </a:r>
          </a:p>
        </p:txBody>
      </p:sp>
      <p:sp>
        <p:nvSpPr>
          <p:cNvPr id="24583" name="TextBox 12"/>
          <p:cNvSpPr txBox="1">
            <a:spLocks noChangeArrowheads="1"/>
          </p:cNvSpPr>
          <p:nvPr/>
        </p:nvSpPr>
        <p:spPr bwMode="auto">
          <a:xfrm>
            <a:off x="5257800" y="54102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low centralization: trades are more evenly distributed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Degree Centralization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27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ea typeface="ＭＳ Ｐゴシック" pitchFamily="-109" charset="-128"/>
              </a:rPr>
              <a:t>when degree isn’t everything</a:t>
            </a:r>
          </a:p>
        </p:txBody>
      </p:sp>
      <p:pic>
        <p:nvPicPr>
          <p:cNvPr id="2560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05063"/>
            <a:ext cx="5181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539552" y="1196752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+mn-lt"/>
              </a:rPr>
              <a:t>In what ways does degree fail to capture centrality in the following graphs?</a:t>
            </a:r>
          </a:p>
        </p:txBody>
      </p:sp>
      <p:pic>
        <p:nvPicPr>
          <p:cNvPr id="2560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27432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3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2286</Words>
  <Application>Microsoft Office PowerPoint</Application>
  <PresentationFormat>On-screen Show (4:3)</PresentationFormat>
  <Paragraphs>380</Paragraphs>
  <Slides>62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Office Theme</vt:lpstr>
      <vt:lpstr>Equation</vt:lpstr>
      <vt:lpstr>Εξίσωση</vt:lpstr>
      <vt:lpstr>Online Social Networks and Media </vt:lpstr>
      <vt:lpstr>Betweenness and Graph partitioning </vt:lpstr>
      <vt:lpstr>Centrality Measures</vt:lpstr>
      <vt:lpstr>Degree Centrality</vt:lpstr>
      <vt:lpstr>PowerPoint Presentation</vt:lpstr>
      <vt:lpstr>PowerPoint Presentation</vt:lpstr>
      <vt:lpstr>PowerPoint Presentation</vt:lpstr>
      <vt:lpstr>PowerPoint Presentation</vt:lpstr>
      <vt:lpstr>when degree isn’t everything</vt:lpstr>
      <vt:lpstr>Closeness Centrality</vt:lpstr>
      <vt:lpstr>Closeness Centrality Example</vt:lpstr>
      <vt:lpstr>PowerPoint Presentation</vt:lpstr>
      <vt:lpstr>PowerPoint Presentation</vt:lpstr>
      <vt:lpstr>Betweenness Centrality</vt:lpstr>
      <vt:lpstr>Betweenness Centrality Example</vt:lpstr>
      <vt:lpstr>PowerPoint Presentation</vt:lpstr>
      <vt:lpstr>Eigenvector Centrality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Girvan Newman method: An example</vt:lpstr>
      <vt:lpstr>Girvan Newman method: An example</vt:lpstr>
      <vt:lpstr>Girvan Newman method: An example</vt:lpstr>
      <vt:lpstr>Girvan Newman method: An example</vt:lpstr>
      <vt:lpstr>Another example</vt:lpstr>
      <vt:lpstr>Another example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approaches to graph partitioning</vt:lpstr>
      <vt:lpstr>Measuring connectivity</vt:lpstr>
      <vt:lpstr>Measuring connectivity</vt:lpstr>
      <vt:lpstr>A bad example</vt:lpstr>
      <vt:lpstr>Graph expansion</vt:lpstr>
      <vt:lpstr>Spectral analysis</vt:lpstr>
      <vt:lpstr>Laplacian Matrix properties</vt:lpstr>
      <vt:lpstr>The second smallest eigenvalue</vt:lpstr>
      <vt:lpstr>Spectral ordering</vt:lpstr>
      <vt:lpstr>Spectral partition</vt:lpstr>
      <vt:lpstr>Fielder Value</vt:lpstr>
      <vt:lpstr>Networks and Surrounding Contexts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pitoura</dc:creator>
  <cp:lastModifiedBy>tsap</cp:lastModifiedBy>
  <cp:revision>135</cp:revision>
  <dcterms:created xsi:type="dcterms:W3CDTF">2012-10-10T06:53:19Z</dcterms:created>
  <dcterms:modified xsi:type="dcterms:W3CDTF">2013-11-19T12:59:04Z</dcterms:modified>
</cp:coreProperties>
</file>