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57" r:id="rId6"/>
    <p:sldId id="264" r:id="rId7"/>
    <p:sldId id="265" r:id="rId8"/>
    <p:sldId id="266" r:id="rId9"/>
    <p:sldId id="273" r:id="rId10"/>
    <p:sldId id="269" r:id="rId11"/>
    <p:sldId id="277" r:id="rId12"/>
    <p:sldId id="274" r:id="rId13"/>
    <p:sldId id="275" r:id="rId14"/>
    <p:sldId id="276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E1D71-2250-EB72-A673-893FB9595902}" v="205" dt="2023-12-21T15:02:21.226"/>
    <p1510:client id="{08CFE1C5-0BF5-C843-0689-37F463E1E963}" v="2" vWet="3" dt="2023-12-22T08:23:04.262"/>
    <p1510:client id="{19C1597E-B38B-3360-99FB-0EFD73F8A7C4}" v="3" dt="2023-12-22T06:24:21.999"/>
    <p1510:client id="{719CE380-F72A-4B8C-A3EB-E9ECB18D0B38}" v="1574" dt="2023-12-22T09:02:31.691"/>
    <p1510:client id="{8D2AE3F8-7C5D-4F15-231A-151153CE1719}" v="58" dt="2023-12-21T21:08:39.147"/>
    <p1510:client id="{9FBAC020-31E4-7249-EDD3-84941AF05DD5}" v="131" dt="2023-12-21T16:15:0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1996B7B-1C2F-4B88-A1F8-201675E79207}" type="slidenum">
              <a:rPr lang="ru-RU"/>
              <a:pPr>
                <a:defRPr/>
              </a:pPr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420938"/>
            <a:ext cx="5905500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 noProof="0"/>
              <a:t>Modifiez le style du titre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308350"/>
            <a:ext cx="5905500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940425" y="981075"/>
            <a:ext cx="1871663" cy="568801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81075"/>
            <a:ext cx="5464175" cy="5688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08450" y="1557338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981075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F20A626-F93D-949D-2F7D-D5CE3E3057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69976" y="908720"/>
            <a:ext cx="4824413" cy="720725"/>
          </a:xfrm>
        </p:spPr>
        <p:txBody>
          <a:bodyPr/>
          <a:lstStyle/>
          <a:p>
            <a:r>
              <a:rPr lang="fr-FR" altLang="fr-FR">
                <a:latin typeface="Tahoma"/>
                <a:ea typeface="Tahoma"/>
                <a:cs typeface="Tahoma"/>
              </a:rPr>
              <a:t>Projet VI</a:t>
            </a:r>
            <a:endParaRPr lang="en-US" altLang="fr-FR">
              <a:latin typeface="Tahoma"/>
              <a:ea typeface="Tahoma"/>
              <a:cs typeface="Tahoma"/>
            </a:endParaRP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5B3CC24-6270-AB8C-68BD-F99AFF93CF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19872" y="1772816"/>
            <a:ext cx="4680520" cy="531564"/>
          </a:xfrm>
        </p:spPr>
        <p:txBody>
          <a:bodyPr/>
          <a:lstStyle/>
          <a:p>
            <a:r>
              <a:rPr lang="fr-FR" b="0" i="0">
                <a:solidFill>
                  <a:srgbClr val="374151"/>
                </a:solidFill>
                <a:effectLst/>
                <a:latin typeface="Söhne"/>
              </a:rPr>
              <a:t>Étude sur la Crise Alimentaire : Sous-Production ou modèle de distribution défaillant ?</a:t>
            </a:r>
            <a:endParaRPr lang="uk-UA" altLang="fr-FR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50D22B-EC65-780A-9089-767D06B0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949280"/>
            <a:ext cx="4680520" cy="53156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1800" b="0">
                <a:solidFill>
                  <a:srgbClr val="374151"/>
                </a:solidFill>
                <a:latin typeface="Söhne"/>
              </a:rPr>
              <a:t>2023-2024</a:t>
            </a:r>
          </a:p>
          <a:p>
            <a:r>
              <a:rPr lang="fr-FR" altLang="fr-FR" sz="1800" b="0">
                <a:solidFill>
                  <a:srgbClr val="374151"/>
                </a:solidFill>
                <a:latin typeface="Söhne"/>
              </a:rPr>
              <a:t>Dalia </a:t>
            </a:r>
            <a:r>
              <a:rPr lang="fr-FR" altLang="fr-FR" sz="1800" b="0" err="1">
                <a:solidFill>
                  <a:srgbClr val="374151"/>
                </a:solidFill>
                <a:latin typeface="Söhne"/>
              </a:rPr>
              <a:t>Maillefer</a:t>
            </a:r>
            <a:r>
              <a:rPr lang="fr-FR" altLang="fr-FR" sz="1800" b="0">
                <a:solidFill>
                  <a:srgbClr val="374151"/>
                </a:solidFill>
                <a:latin typeface="Söhne"/>
              </a:rPr>
              <a:t> Killian Vervelle</a:t>
            </a:r>
            <a:endParaRPr lang="uk-UA" altLang="fr-FR" sz="1800"/>
          </a:p>
        </p:txBody>
      </p:sp>
      <p:pic>
        <p:nvPicPr>
          <p:cNvPr id="34833" name="Picture 17" descr="HES-SO | IMPTOX">
            <a:extLst>
              <a:ext uri="{FF2B5EF4-FFF2-40B4-BE49-F238E27FC236}">
                <a16:creationId xmlns:a16="http://schemas.microsoft.com/office/drawing/2014/main" id="{3A4FFB86-7FF1-60CB-438D-F865C455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25008"/>
            <a:ext cx="1953169" cy="17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3.1 Conception, ergonomie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/>
              <a:t>Page </a:t>
            </a:r>
            <a:r>
              <a:rPr lang="en-US" sz="1600" err="1"/>
              <a:t>d’accueil</a:t>
            </a:r>
            <a:endParaRPr lang="en-US" sz="1600"/>
          </a:p>
          <a:p>
            <a:pPr eaLnBrk="1" hangingPunct="1"/>
            <a:r>
              <a:rPr lang="en-US" sz="1600"/>
              <a:t>Page pays</a:t>
            </a:r>
          </a:p>
          <a:p>
            <a:pPr eaLnBrk="1" hangingPunct="1"/>
            <a:r>
              <a:rPr lang="en-US" sz="1600" b="1">
                <a:solidFill>
                  <a:srgbClr val="0070C0"/>
                </a:solidFill>
              </a:rPr>
              <a:t>Page monde</a:t>
            </a:r>
          </a:p>
          <a:p>
            <a:pPr eaLnBrk="1" hangingPunct="1"/>
            <a:r>
              <a:rPr lang="en-US" sz="1600"/>
              <a:t>Page about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A382F-4EF6-1AD3-3214-44D2C19A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834" y="2564904"/>
            <a:ext cx="5624555" cy="38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3.1 Conception, ergonomie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/>
              <a:t>Page </a:t>
            </a:r>
            <a:r>
              <a:rPr lang="en-US" sz="1600" err="1"/>
              <a:t>d’accueil</a:t>
            </a:r>
            <a:endParaRPr lang="en-US" sz="1600"/>
          </a:p>
          <a:p>
            <a:pPr eaLnBrk="1" hangingPunct="1"/>
            <a:r>
              <a:rPr lang="en-US" sz="1600"/>
              <a:t>Page pays</a:t>
            </a:r>
          </a:p>
          <a:p>
            <a:pPr eaLnBrk="1" hangingPunct="1"/>
            <a:r>
              <a:rPr lang="en-US" sz="1600"/>
              <a:t>Page monde</a:t>
            </a:r>
          </a:p>
          <a:p>
            <a:pPr eaLnBrk="1" hangingPunct="1"/>
            <a:r>
              <a:rPr lang="en-US" sz="1600" b="1">
                <a:solidFill>
                  <a:srgbClr val="0070C0"/>
                </a:solidFill>
              </a:rPr>
              <a:t>Page about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6871D7-674C-065B-04CE-290EF8DF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96" y="2564904"/>
            <a:ext cx="706160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3.2 Accessibilité et écologie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/>
              <a:t>Data-Ink ratio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 err="1"/>
              <a:t>Colour</a:t>
            </a:r>
            <a:r>
              <a:rPr lang="en-US" sz="1600"/>
              <a:t> blindness</a:t>
            </a:r>
          </a:p>
          <a:p>
            <a:pPr eaLnBrk="1" hangingPunct="1"/>
            <a:endParaRPr lang="en-US" sz="1600">
              <a:cs typeface="Arial"/>
            </a:endParaRPr>
          </a:p>
          <a:p>
            <a:pPr eaLnBrk="1" hangingPunct="1"/>
            <a:r>
              <a:rPr lang="en-US" sz="1600" err="1"/>
              <a:t>Interactivité</a:t>
            </a:r>
            <a:r>
              <a:rPr lang="en-US" sz="1600"/>
              <a:t> interface/</a:t>
            </a:r>
            <a:r>
              <a:rPr lang="en-US" sz="1600" err="1"/>
              <a:t>utilisateur</a:t>
            </a:r>
            <a:endParaRPr lang="en-US" sz="1600"/>
          </a:p>
          <a:p>
            <a:pPr marL="0" indent="0" eaLnBrk="1" hangingPunct="1">
              <a:buNone/>
            </a:pPr>
            <a:endParaRPr lang="en-US" sz="1600"/>
          </a:p>
          <a:p>
            <a:pPr eaLnBrk="1" hangingPunct="1"/>
            <a:r>
              <a:rPr lang="fr-FR" sz="1600"/>
              <a:t>Disposition intuitive</a:t>
            </a:r>
          </a:p>
          <a:p>
            <a:pPr marL="0" indent="0" eaLnBrk="1" hangingPunct="1">
              <a:buNone/>
            </a:pPr>
            <a:endParaRPr lang="fr-FR" sz="1600"/>
          </a:p>
          <a:p>
            <a:pPr eaLnBrk="1" hangingPunct="1"/>
            <a:r>
              <a:rPr lang="fr-FR" sz="1600"/>
              <a:t>Navigation facile, accessible, interactive, réactive</a:t>
            </a:r>
            <a:endParaRPr lang="fr-FR" sz="1600">
              <a:cs typeface="Arial"/>
            </a:endParaRPr>
          </a:p>
          <a:p>
            <a:pPr marL="0" indent="0" eaLnBrk="1" hangingPunct="1">
              <a:buNone/>
            </a:pPr>
            <a:endParaRPr lang="fr-FR" sz="1600"/>
          </a:p>
        </p:txBody>
      </p:sp>
      <p:pic>
        <p:nvPicPr>
          <p:cNvPr id="2" name="Image 1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0509C578-F9A8-654B-5A1D-8D1C55AA3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6" t="3067" r="41546" b="20143"/>
          <a:stretch/>
        </p:blipFill>
        <p:spPr>
          <a:xfrm>
            <a:off x="7020272" y="3180094"/>
            <a:ext cx="1909891" cy="2436013"/>
          </a:xfrm>
          <a:prstGeom prst="rect">
            <a:avLst/>
          </a:prstGeom>
        </p:spPr>
      </p:pic>
      <p:pic>
        <p:nvPicPr>
          <p:cNvPr id="3" name="Image 2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F3AD48B5-92A0-445A-F75E-FB47EC96C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50863"/>
            <a:ext cx="1887927" cy="23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4. Perspectives d’avenir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 err="1"/>
              <a:t>Déploiement</a:t>
            </a:r>
            <a:r>
              <a:rPr lang="en-US" sz="1600"/>
              <a:t> sur le cloud</a:t>
            </a:r>
          </a:p>
          <a:p>
            <a:pPr marL="0" indent="0" eaLnBrk="1" hangingPunct="1">
              <a:buNone/>
            </a:pPr>
            <a:endParaRPr lang="en-US" sz="1600"/>
          </a:p>
          <a:p>
            <a:pPr eaLnBrk="1" hangingPunct="1"/>
            <a:r>
              <a:rPr lang="en-US" sz="1600"/>
              <a:t>Scrapping </a:t>
            </a:r>
            <a:r>
              <a:rPr lang="en-US" sz="1600" err="1"/>
              <a:t>automatique</a:t>
            </a:r>
            <a:r>
              <a:rPr lang="en-US" sz="1600"/>
              <a:t> des données</a:t>
            </a:r>
          </a:p>
          <a:p>
            <a:pPr marL="0" indent="0" eaLnBrk="1" hangingPunct="1">
              <a:buNone/>
            </a:pPr>
            <a:endParaRPr lang="en-US" sz="1600">
              <a:cs typeface="Arial"/>
            </a:endParaRPr>
          </a:p>
          <a:p>
            <a:pPr eaLnBrk="1" hangingPunct="1"/>
            <a:r>
              <a:rPr lang="en-US" sz="1600" err="1"/>
              <a:t>Accroître</a:t>
            </a:r>
            <a:r>
              <a:rPr lang="en-US" sz="1600"/>
              <a:t> </a:t>
            </a:r>
            <a:r>
              <a:rPr lang="en-US" sz="1600" err="1"/>
              <a:t>l’échelle</a:t>
            </a:r>
            <a:r>
              <a:rPr lang="en-US" sz="1600"/>
              <a:t> de temps des données (ex: 2008 à 2022)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2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914DF51-A933-BE5D-BDE4-C7C26B894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981075"/>
            <a:ext cx="3743325" cy="649288"/>
          </a:xfrm>
        </p:spPr>
        <p:txBody>
          <a:bodyPr/>
          <a:lstStyle/>
          <a:p>
            <a:r>
              <a:rPr lang="en-US" altLang="fr-FR" sz="2000" err="1">
                <a:latin typeface="Tahoma" panose="020B0604030504040204" pitchFamily="34" charset="0"/>
              </a:rPr>
              <a:t>Sommaire</a:t>
            </a:r>
            <a:endParaRPr lang="uk-UA" altLang="fr-FR" sz="200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F0A7ED-8820-17BF-4B30-79FEF6E7B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6454775" cy="4202112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endParaRPr lang="fr-FR" altLang="ko-KR" sz="140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1. Introduction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1.1 Contexte de la malnutrition mondiale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1.2 Objectifs de l'application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1.3 Données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>
                <a:latin typeface="Verdana"/>
                <a:ea typeface="굴림"/>
              </a:rPr>
              <a:t>2. Architecture Technique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2.1 Framework, Langages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ko-KR" sz="160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3. Interface utilisateur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3.1 Conception, ergonomie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   3.2 Accessibilité et écologie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ko-KR" sz="160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fr-FR" altLang="ko-KR" sz="1600">
                <a:latin typeface="Verdana"/>
                <a:ea typeface="굴림"/>
              </a:rPr>
              <a:t>4. Perspectives d’amélioration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1.1 Contexte de la malnutrition mondiale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r>
              <a:rPr lang="fr-FR" sz="1600"/>
              <a:t>La Malnutrition -&gt; Défi Mondial :</a:t>
            </a:r>
          </a:p>
          <a:p>
            <a:pPr marL="0" indent="0" eaLnBrk="1" hangingPunct="1">
              <a:buNone/>
            </a:pPr>
            <a:endParaRPr lang="fr-FR" sz="1600"/>
          </a:p>
          <a:p>
            <a:pPr eaLnBrk="1" hangingPunct="1"/>
            <a:r>
              <a:rPr lang="fr-FR" sz="1600"/>
              <a:t>Quantité d'approvisionnement domestique = Quantité produite + Importations + Stock initial - Exportations - Stock final - Nourriture - Alimentation animale - Semences - Pertes -+ Produits transformés - Autres utilisations - Consommation touristique</a:t>
            </a:r>
            <a:endParaRPr lang="fr-FR" sz="1600">
              <a:cs typeface="Arial"/>
            </a:endParaRPr>
          </a:p>
          <a:p>
            <a:pPr marL="0" indent="0" eaLnBrk="1" hangingPunct="1">
              <a:buNone/>
            </a:pPr>
            <a:endParaRPr lang="fr-FR" sz="1600"/>
          </a:p>
          <a:p>
            <a:r>
              <a:rPr lang="fr-FR" sz="1600"/>
              <a:t>Dynamiques Complexes de la Chaîne d'Approvisionnement Alimentaire   -&gt; production, consommation, commerce et variations de stocks</a:t>
            </a:r>
            <a:endParaRPr lang="fr-FR" sz="1600">
              <a:cs typeface="Arial"/>
            </a:endParaRPr>
          </a:p>
          <a:p>
            <a:pPr marL="0" indent="0" eaLnBrk="1" hangingPunct="1">
              <a:buNone/>
            </a:pPr>
            <a:endParaRPr lang="fr-FR" sz="1600"/>
          </a:p>
          <a:p>
            <a:pPr eaLnBrk="1" hangingPunct="1"/>
            <a:r>
              <a:rPr lang="fr-FR" sz="1600"/>
              <a:t>Décomposition de chaque composant (ex: pertes alimentaires) -&gt; informations précieuses sur l'allocation des ressources.</a:t>
            </a:r>
            <a:endParaRPr lang="fr-FR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2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1.2 Objectifs de l'application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fr-FR" sz="1600"/>
              <a:t>Comprendre l’interaction complexe des éléments de l’équation</a:t>
            </a:r>
          </a:p>
          <a:p>
            <a:pPr marL="0" indent="0" eaLnBrk="1" hangingPunct="1">
              <a:buNone/>
            </a:pPr>
            <a:endParaRPr lang="fr-FR" sz="1600"/>
          </a:p>
          <a:p>
            <a:pPr eaLnBrk="1" hangingPunct="1"/>
            <a:r>
              <a:rPr lang="fr-FR" sz="1600"/>
              <a:t>Identifier les causes sous-jacentes</a:t>
            </a:r>
          </a:p>
          <a:p>
            <a:pPr marL="0" indent="0" eaLnBrk="1" hangingPunct="1">
              <a:buNone/>
            </a:pPr>
            <a:endParaRPr lang="fr-FR" sz="1600"/>
          </a:p>
          <a:p>
            <a:pPr eaLnBrk="1" hangingPunct="1"/>
            <a:r>
              <a:rPr lang="fr-FR" sz="1600"/>
              <a:t>Définir des opportunités/domaines d’intervention</a:t>
            </a:r>
          </a:p>
          <a:p>
            <a:pPr eaLnBrk="1" hangingPunct="1"/>
            <a:endParaRPr lang="en-US" sz="16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4A4DAB-FC10-F296-B6BC-2D3018EC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068960"/>
            <a:ext cx="4104456" cy="34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4" y="203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1.3 Données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3" y="1340769"/>
            <a:ext cx="7127875" cy="5400599"/>
          </a:xfrm>
        </p:spPr>
        <p:txBody>
          <a:bodyPr/>
          <a:lstStyle/>
          <a:p>
            <a:pPr eaLnBrk="1" hangingPunct="1"/>
            <a:r>
              <a:rPr lang="en-US" sz="1600"/>
              <a:t>FAO (Food and Agriculture Organization of the United Nations)</a:t>
            </a:r>
          </a:p>
          <a:p>
            <a:pPr eaLnBrk="1" hangingPunct="1"/>
            <a:r>
              <a:rPr lang="en-US" sz="1600"/>
              <a:t>Données sous format CSV, pas de pre-processing</a:t>
            </a:r>
            <a:endParaRPr lang="en-US" sz="1600">
              <a:cs typeface="Arial"/>
            </a:endParaRPr>
          </a:p>
          <a:p>
            <a:pPr marL="0" indent="0" eaLnBrk="1" hangingPunct="1">
              <a:buNone/>
            </a:pPr>
            <a:endParaRPr lang="en-US" sz="1600"/>
          </a:p>
          <a:p>
            <a:pPr marL="0" indent="0" eaLnBrk="1" hangingPunct="1">
              <a:buNone/>
            </a:pPr>
            <a:endParaRPr lang="en-US" sz="160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00F046-32C6-B174-75F7-3C3678329436}"/>
              </a:ext>
            </a:extLst>
          </p:cNvPr>
          <p:cNvGrpSpPr/>
          <p:nvPr/>
        </p:nvGrpSpPr>
        <p:grpSpPr>
          <a:xfrm>
            <a:off x="4067944" y="2492896"/>
            <a:ext cx="2376264" cy="3312368"/>
            <a:chOff x="3923928" y="2348880"/>
            <a:chExt cx="2376264" cy="33123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BB2C46B-0A4B-C570-DCAC-E3C05EB1B1CF}"/>
                </a:ext>
              </a:extLst>
            </p:cNvPr>
            <p:cNvSpPr/>
            <p:nvPr/>
          </p:nvSpPr>
          <p:spPr bwMode="auto">
            <a:xfrm>
              <a:off x="3923928" y="2348880"/>
              <a:ext cx="2376264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1600" b="0">
                  <a:solidFill>
                    <a:schemeClr val="tx2"/>
                  </a:solidFill>
                  <a:latin typeface="Arial"/>
                  <a:cs typeface="Arial"/>
                </a:rPr>
                <a:t>Collecte de données</a:t>
              </a:r>
              <a:endParaRPr kumimoji="0" lang="fr-CH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114A0F-2134-B034-AA95-E95862046917}"/>
                </a:ext>
              </a:extLst>
            </p:cNvPr>
            <p:cNvSpPr/>
            <p:nvPr/>
          </p:nvSpPr>
          <p:spPr bwMode="auto">
            <a:xfrm>
              <a:off x="3923928" y="3212976"/>
              <a:ext cx="2376264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1600" b="0">
                  <a:solidFill>
                    <a:schemeClr val="tx2"/>
                  </a:solidFill>
                  <a:latin typeface="Arial"/>
                  <a:cs typeface="Arial"/>
                </a:rPr>
                <a:t>Nettoyage des données</a:t>
              </a:r>
              <a:endParaRPr kumimoji="0" lang="fr-CH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0610B8-2156-2F2A-B712-CB19638EA45F}"/>
                </a:ext>
              </a:extLst>
            </p:cNvPr>
            <p:cNvSpPr/>
            <p:nvPr/>
          </p:nvSpPr>
          <p:spPr bwMode="auto">
            <a:xfrm>
              <a:off x="3923928" y="4077072"/>
              <a:ext cx="2376264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1600" b="0">
                  <a:solidFill>
                    <a:schemeClr val="tx2"/>
                  </a:solidFill>
                  <a:latin typeface="Arial"/>
                  <a:cs typeface="Arial"/>
                </a:rPr>
                <a:t>Calcul de nouvelles variables</a:t>
              </a:r>
              <a:endParaRPr kumimoji="0" lang="fr-CH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9268AA-EB80-7C70-E9AB-408AD84654E2}"/>
                </a:ext>
              </a:extLst>
            </p:cNvPr>
            <p:cNvSpPr/>
            <p:nvPr/>
          </p:nvSpPr>
          <p:spPr bwMode="auto">
            <a:xfrm>
              <a:off x="3923928" y="5085184"/>
              <a:ext cx="2376264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1600" b="0">
                  <a:solidFill>
                    <a:schemeClr val="tx2"/>
                  </a:solidFill>
                  <a:latin typeface="Arial"/>
                  <a:cs typeface="Arial"/>
                </a:rPr>
                <a:t>Identification des principales tendances</a:t>
              </a:r>
              <a:endParaRPr kumimoji="0" lang="fr-CH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2F2EDF96-286F-1ECE-E6C8-A31246182FF8}"/>
                </a:ext>
              </a:extLst>
            </p:cNvPr>
            <p:cNvCxnSpPr>
              <a:stCxn id="2" idx="2"/>
              <a:endCxn id="3" idx="0"/>
            </p:cNvCxnSpPr>
            <p:nvPr/>
          </p:nvCxnSpPr>
          <p:spPr bwMode="auto">
            <a:xfrm>
              <a:off x="5112060" y="278092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A2139726-CA25-375C-2A36-ECAF4125B7FF}"/>
                </a:ext>
              </a:extLst>
            </p:cNvPr>
            <p:cNvCxnSpPr/>
            <p:nvPr/>
          </p:nvCxnSpPr>
          <p:spPr bwMode="auto">
            <a:xfrm>
              <a:off x="5112060" y="364502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54F868B-AD92-1C91-CA61-B06EE6AC7A2F}"/>
                </a:ext>
              </a:extLst>
            </p:cNvPr>
            <p:cNvCxnSpPr/>
            <p:nvPr/>
          </p:nvCxnSpPr>
          <p:spPr bwMode="auto">
            <a:xfrm>
              <a:off x="5112060" y="465313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AutoShape 2" descr="Food and Agriculture Organization of the United Nations">
            <a:extLst>
              <a:ext uri="{FF2B5EF4-FFF2-40B4-BE49-F238E27FC236}">
                <a16:creationId xmlns:a16="http://schemas.microsoft.com/office/drawing/2014/main" id="{B45A73DE-E4BF-05D6-C628-F260EA727E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133D77-FA69-7F77-A83F-D566F2E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31" y="313978"/>
            <a:ext cx="3476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7F9EF-26F2-C7D3-3665-1CF61E71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F40442-1E69-7FC7-8E62-B55AE0145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r>
              <a:rPr lang="fr-FR" sz="1800"/>
              <a:t>2.1 Framework, Langages</a:t>
            </a:r>
            <a:endParaRPr lang="fr-FR" sz="1800" b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898E88E-52F4-9F8D-9A4A-E871F3673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r>
              <a:rPr lang="en-US" sz="1600"/>
              <a:t>Site web avec architecture type frontend / backend</a:t>
            </a:r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r>
              <a:rPr lang="en-US" sz="1600" err="1">
                <a:cs typeface="Arial"/>
              </a:rPr>
              <a:t>Librairies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utilisées</a:t>
            </a:r>
          </a:p>
          <a:p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</p:txBody>
      </p:sp>
      <p:pic>
        <p:nvPicPr>
          <p:cNvPr id="2" name="Image 1" descr="Une image contenant clipart, Graphique, symbole, dessin humoristique&#10;&#10;Description générée automatiquement">
            <a:extLst>
              <a:ext uri="{FF2B5EF4-FFF2-40B4-BE49-F238E27FC236}">
                <a16:creationId xmlns:a16="http://schemas.microsoft.com/office/drawing/2014/main" id="{D55DB025-DC79-6303-0877-2E5C19AC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82" y="1666617"/>
            <a:ext cx="767100" cy="835892"/>
          </a:xfrm>
          <a:prstGeom prst="rect">
            <a:avLst/>
          </a:prstGeom>
        </p:spPr>
      </p:pic>
      <p:pic>
        <p:nvPicPr>
          <p:cNvPr id="3" name="Image 2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18413526-83DB-1E7E-2E87-A45C322E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93" y="2473268"/>
            <a:ext cx="1801091" cy="648531"/>
          </a:xfrm>
          <a:prstGeom prst="rect">
            <a:avLst/>
          </a:prstGeom>
        </p:spPr>
      </p:pic>
      <p:pic>
        <p:nvPicPr>
          <p:cNvPr id="4" name="Image 3" descr="Une image contenant Police, Graphique, logo, conception&#10;&#10;Description générée automatiquement">
            <a:extLst>
              <a:ext uri="{FF2B5EF4-FFF2-40B4-BE49-F238E27FC236}">
                <a16:creationId xmlns:a16="http://schemas.microsoft.com/office/drawing/2014/main" id="{14758687-3E30-4563-B714-C9C3B65B7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32" y="1754567"/>
            <a:ext cx="751225" cy="743528"/>
          </a:xfrm>
          <a:prstGeom prst="rect">
            <a:avLst/>
          </a:prstGeom>
        </p:spPr>
      </p:pic>
      <p:pic>
        <p:nvPicPr>
          <p:cNvPr id="6" name="Image 5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43D6E7C9-CA0A-C788-6D74-4294A271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832" y="2387718"/>
            <a:ext cx="815879" cy="815879"/>
          </a:xfrm>
          <a:prstGeom prst="rect">
            <a:avLst/>
          </a:prstGeom>
        </p:spPr>
      </p:pic>
      <p:pic>
        <p:nvPicPr>
          <p:cNvPr id="7" name="Image 6" descr="Une image contenant Graphique, Police, symbole, graphisme&#10;&#10;Description générée automatiquement">
            <a:extLst>
              <a:ext uri="{FF2B5EF4-FFF2-40B4-BE49-F238E27FC236}">
                <a16:creationId xmlns:a16="http://schemas.microsoft.com/office/drawing/2014/main" id="{6CE293C5-395E-D892-685D-D2AE8DD91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689" y="4602623"/>
            <a:ext cx="1131455" cy="1108364"/>
          </a:xfrm>
          <a:prstGeom prst="rect">
            <a:avLst/>
          </a:prstGeom>
        </p:spPr>
      </p:pic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C8789FA9-3053-2234-A1F0-588553BD3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4384" y="1097331"/>
            <a:ext cx="914400" cy="914400"/>
          </a:xfrm>
          <a:prstGeom prst="rect">
            <a:avLst/>
          </a:prstGeom>
        </p:spPr>
      </p:pic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9ADEC2E6-FBEE-B5F0-3143-5C520F6D5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2097" y="1472429"/>
            <a:ext cx="914400" cy="914400"/>
          </a:xfrm>
          <a:prstGeom prst="rect">
            <a:avLst/>
          </a:prstGeom>
        </p:spPr>
      </p:pic>
      <p:pic>
        <p:nvPicPr>
          <p:cNvPr id="10" name="Graphique 9" descr="Document avec un remplissage uni">
            <a:extLst>
              <a:ext uri="{FF2B5EF4-FFF2-40B4-BE49-F238E27FC236}">
                <a16:creationId xmlns:a16="http://schemas.microsoft.com/office/drawing/2014/main" id="{1EB34C72-E2A9-4B39-F8D8-3B4E05C0A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1819" y="2340648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B4AE566-D1B7-7A7A-2DDC-BABDD033F8B4}"/>
              </a:ext>
            </a:extLst>
          </p:cNvPr>
          <p:cNvCxnSpPr/>
          <p:nvPr/>
        </p:nvCxnSpPr>
        <p:spPr bwMode="auto">
          <a:xfrm>
            <a:off x="3978644" y="2698671"/>
            <a:ext cx="1040499" cy="1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9F346BE-7BBE-3689-5701-9798DC5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64949" y="2842247"/>
            <a:ext cx="1044465" cy="1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2FF8A03-7299-8DDC-E2B2-47F5D05BC0A5}"/>
              </a:ext>
            </a:extLst>
          </p:cNvPr>
          <p:cNvCxnSpPr>
            <a:cxnSpLocks/>
          </p:cNvCxnSpPr>
          <p:nvPr/>
        </p:nvCxnSpPr>
        <p:spPr bwMode="auto">
          <a:xfrm>
            <a:off x="6750066" y="2681738"/>
            <a:ext cx="1040499" cy="1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899A746-39F9-FD83-4650-BA3E3C1AFD3F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6371" y="2825314"/>
            <a:ext cx="1044465" cy="1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3ED478-8D14-5A16-26A9-85949A68DD5F}"/>
              </a:ext>
            </a:extLst>
          </p:cNvPr>
          <p:cNvSpPr txBox="1"/>
          <p:nvPr/>
        </p:nvSpPr>
        <p:spPr>
          <a:xfrm>
            <a:off x="7439376" y="2365022"/>
            <a:ext cx="6434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b="0">
                <a:latin typeface="Arial"/>
                <a:cs typeface="Arial"/>
              </a:rPr>
              <a:t>CSV</a:t>
            </a:r>
            <a:endParaRPr lang="fr-FR" sz="1200" b="0">
              <a:cs typeface="Arial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D0C15F-D8EA-21FF-CE39-8F53C95A1ED1}"/>
              </a:ext>
            </a:extLst>
          </p:cNvPr>
          <p:cNvSpPr txBox="1"/>
          <p:nvPr/>
        </p:nvSpPr>
        <p:spPr>
          <a:xfrm>
            <a:off x="8252176" y="3256844"/>
            <a:ext cx="6434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b="0">
                <a:latin typeface="Arial"/>
                <a:cs typeface="Arial"/>
              </a:rPr>
              <a:t>CSV</a:t>
            </a:r>
            <a:endParaRPr lang="fr-FR" sz="1200" b="0">
              <a:cs typeface="Arial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9BAF3B-5D88-3BC6-E35E-3D6E4D38C539}"/>
              </a:ext>
            </a:extLst>
          </p:cNvPr>
          <p:cNvSpPr txBox="1"/>
          <p:nvPr/>
        </p:nvSpPr>
        <p:spPr>
          <a:xfrm>
            <a:off x="8252176" y="1986844"/>
            <a:ext cx="64346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b="0">
                <a:latin typeface="Arial"/>
                <a:cs typeface="Arial"/>
              </a:rPr>
              <a:t>CSV</a:t>
            </a:r>
            <a:endParaRPr lang="fr-FR" sz="1200" b="0">
              <a:cs typeface="Arial" charset="0"/>
            </a:endParaRPr>
          </a:p>
        </p:txBody>
      </p:sp>
      <p:pic>
        <p:nvPicPr>
          <p:cNvPr id="17" name="Image 16" descr="Une image contenant capture d’écran, Graphique, graphisme, Police&#10;&#10;Description générée automatiquement">
            <a:extLst>
              <a:ext uri="{FF2B5EF4-FFF2-40B4-BE49-F238E27FC236}">
                <a16:creationId xmlns:a16="http://schemas.microsoft.com/office/drawing/2014/main" id="{F21A9F63-929E-8101-9A9F-C645ACDF2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3111" y="4601845"/>
            <a:ext cx="2743200" cy="11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3.1 Conception, ergonomie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 err="1"/>
              <a:t>Mémorisation</a:t>
            </a:r>
            <a:r>
              <a:rPr lang="en-US" sz="1600"/>
              <a:t> (carte plus code couleur) </a:t>
            </a:r>
            <a:r>
              <a:rPr lang="en-US" sz="1400" i="1"/>
              <a:t># paper What makes VI memorable</a:t>
            </a:r>
            <a:endParaRPr lang="en-US" sz="1600" i="1"/>
          </a:p>
          <a:p>
            <a:pPr eaLnBrk="1" hangingPunct="1"/>
            <a:r>
              <a:rPr lang="en-US" sz="1600"/>
              <a:t>Data ink ratio, data density </a:t>
            </a:r>
            <a:r>
              <a:rPr lang="en-US" sz="1400" i="1"/>
              <a:t># E. Tufte</a:t>
            </a:r>
          </a:p>
          <a:p>
            <a:pPr eaLnBrk="1" hangingPunct="1"/>
            <a:r>
              <a:rPr lang="en-US" sz="1600"/>
              <a:t>Couleurs </a:t>
            </a:r>
            <a:r>
              <a:rPr lang="en-US" sz="1600" err="1"/>
              <a:t>adaptées</a:t>
            </a:r>
            <a:r>
              <a:rPr lang="en-US" sz="1600"/>
              <a:t> color blindness</a:t>
            </a:r>
          </a:p>
          <a:p>
            <a:pPr eaLnBrk="1" hangingPunct="1"/>
            <a:r>
              <a:rPr lang="en-US" sz="1600" err="1"/>
              <a:t>Diversité</a:t>
            </a:r>
            <a:r>
              <a:rPr lang="en-US" sz="1600"/>
              <a:t> de </a:t>
            </a:r>
            <a:r>
              <a:rPr lang="en-US" sz="1600" err="1"/>
              <a:t>graphique</a:t>
            </a:r>
            <a:r>
              <a:rPr lang="en-US" sz="1600"/>
              <a:t> (</a:t>
            </a:r>
            <a:r>
              <a:rPr lang="en-US" sz="1600" err="1"/>
              <a:t>formes</a:t>
            </a:r>
            <a:r>
              <a:rPr lang="en-US" sz="1600"/>
              <a:t> rondes et </a:t>
            </a:r>
            <a:r>
              <a:rPr lang="en-US" sz="1600" err="1"/>
              <a:t>rectangulaires</a:t>
            </a:r>
            <a:r>
              <a:rPr lang="en-US" sz="1600"/>
              <a:t>)</a:t>
            </a:r>
          </a:p>
          <a:p>
            <a:pPr eaLnBrk="1" hangingPunct="1"/>
            <a:r>
              <a:rPr lang="en-US" sz="1600" err="1"/>
              <a:t>Utilisation</a:t>
            </a:r>
            <a:r>
              <a:rPr lang="en-US" sz="1600"/>
              <a:t> GUI controls (barre </a:t>
            </a:r>
            <a:r>
              <a:rPr lang="en-US" sz="1600" err="1"/>
              <a:t>déroulement</a:t>
            </a:r>
            <a:r>
              <a:rPr lang="en-US" sz="1600"/>
              <a:t>, zoom..)</a:t>
            </a:r>
          </a:p>
          <a:p>
            <a:r>
              <a:rPr lang="en-US" sz="1600" err="1"/>
              <a:t>Interactivité</a:t>
            </a:r>
            <a:r>
              <a:rPr lang="en-US" sz="1600"/>
              <a:t> avec </a:t>
            </a:r>
            <a:r>
              <a:rPr lang="en-US" sz="1600" err="1"/>
              <a:t>l’utilisateur</a:t>
            </a:r>
            <a:r>
              <a:rPr lang="en-US" sz="1600"/>
              <a:t> (category: select (pays), explore (data nutritional), filter (</a:t>
            </a:r>
            <a:r>
              <a:rPr lang="en-US" sz="1600" err="1"/>
              <a:t>année</a:t>
            </a:r>
            <a:r>
              <a:rPr lang="en-US" sz="1600"/>
              <a:t>), connect (global items utilization</a:t>
            </a:r>
            <a:r>
              <a:rPr lang="en-US" sz="1400" i="1"/>
              <a:t>) # paper Toward a Deeper Understanding of the Role of Interaction in Information Visualization     </a:t>
            </a:r>
            <a:br>
              <a:rPr lang="en-US" sz="1400" i="1"/>
            </a:br>
            <a:r>
              <a:rPr lang="en-US" sz="1600"/>
              <a:t>+ </a:t>
            </a:r>
            <a:r>
              <a:rPr lang="en-US" sz="1600" err="1"/>
              <a:t>représentation</a:t>
            </a:r>
            <a:r>
              <a:rPr lang="en-US" sz="1600"/>
              <a:t> de données -&gt; guider </a:t>
            </a:r>
            <a:r>
              <a:rPr lang="en-US" sz="1600" err="1"/>
              <a:t>l’utilisateur</a:t>
            </a:r>
            <a:r>
              <a:rPr lang="en-US" sz="1600"/>
              <a:t> à la </a:t>
            </a:r>
            <a:r>
              <a:rPr lang="en-US" sz="1600" err="1"/>
              <a:t>compréhension</a:t>
            </a:r>
            <a:r>
              <a:rPr lang="en-US" sz="1600"/>
              <a:t> de  la </a:t>
            </a:r>
            <a:r>
              <a:rPr lang="en-US" sz="1600" err="1"/>
              <a:t>problématique</a:t>
            </a:r>
            <a:endParaRPr lang="en-US" sz="1600">
              <a:cs typeface="Arial"/>
            </a:endParaRPr>
          </a:p>
          <a:p>
            <a:pPr marL="0" indent="0" eaLnBrk="1" hangingPunct="1">
              <a:buNone/>
            </a:pPr>
            <a:endParaRPr lang="en-US" sz="1600"/>
          </a:p>
          <a:p>
            <a:pPr eaLnBrk="1" hangingPunct="1"/>
            <a:r>
              <a:rPr lang="en-US" sz="1600"/>
              <a:t>Page </a:t>
            </a:r>
            <a:r>
              <a:rPr lang="en-US" sz="1600" err="1"/>
              <a:t>d’accueil</a:t>
            </a:r>
            <a:endParaRPr lang="en-US" sz="1600"/>
          </a:p>
          <a:p>
            <a:pPr eaLnBrk="1" hangingPunct="1"/>
            <a:r>
              <a:rPr lang="en-US" sz="1600"/>
              <a:t>Page pays</a:t>
            </a:r>
          </a:p>
          <a:p>
            <a:pPr eaLnBrk="1" hangingPunct="1"/>
            <a:r>
              <a:rPr lang="en-US" sz="1600"/>
              <a:t>Page monde</a:t>
            </a:r>
          </a:p>
          <a:p>
            <a:pPr eaLnBrk="1" hangingPunct="1"/>
            <a:r>
              <a:rPr lang="en-US" sz="1600"/>
              <a:t>Page about</a:t>
            </a:r>
          </a:p>
        </p:txBody>
      </p:sp>
      <p:pic>
        <p:nvPicPr>
          <p:cNvPr id="2" name="Image 1" descr="Une image contenant texte, capture d’écran, carte&#10;&#10;Description générée automatiquement">
            <a:extLst>
              <a:ext uri="{FF2B5EF4-FFF2-40B4-BE49-F238E27FC236}">
                <a16:creationId xmlns:a16="http://schemas.microsoft.com/office/drawing/2014/main" id="{E20D2F5C-54CF-4B9A-56D6-FE100E74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57385"/>
            <a:ext cx="4391823" cy="24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3.1 Conception, ergonomie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 b="1">
                <a:solidFill>
                  <a:srgbClr val="0070C0"/>
                </a:solidFill>
              </a:rPr>
              <a:t>Page </a:t>
            </a:r>
            <a:r>
              <a:rPr lang="en-US" sz="1600" b="1" err="1">
                <a:solidFill>
                  <a:srgbClr val="0070C0"/>
                </a:solidFill>
              </a:rPr>
              <a:t>d’accueil</a:t>
            </a:r>
            <a:endParaRPr lang="en-US" sz="1600" b="1">
              <a:solidFill>
                <a:srgbClr val="0070C0"/>
              </a:solidFill>
            </a:endParaRPr>
          </a:p>
          <a:p>
            <a:pPr eaLnBrk="1" hangingPunct="1"/>
            <a:r>
              <a:rPr lang="en-US" sz="1600"/>
              <a:t>Page pays</a:t>
            </a:r>
          </a:p>
          <a:p>
            <a:pPr eaLnBrk="1" hangingPunct="1"/>
            <a:r>
              <a:rPr lang="en-US" sz="1600"/>
              <a:t>Page monde</a:t>
            </a:r>
          </a:p>
          <a:p>
            <a:pPr eaLnBrk="1" hangingPunct="1"/>
            <a:r>
              <a:rPr lang="en-US" sz="1600"/>
              <a:t>Page about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904989-BE71-F391-1ABA-9F98FB48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852936"/>
            <a:ext cx="6624736" cy="34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eaLnBrk="1" hangingPunct="1"/>
            <a:r>
              <a:rPr lang="fr-FR" sz="1800"/>
              <a:t>3.1 Conception, ergonomie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r>
              <a:rPr lang="en-US" sz="1600"/>
              <a:t>Page </a:t>
            </a:r>
            <a:r>
              <a:rPr lang="en-US" sz="1600" err="1"/>
              <a:t>d’accueil</a:t>
            </a:r>
            <a:endParaRPr lang="en-US" sz="1600"/>
          </a:p>
          <a:p>
            <a:pPr eaLnBrk="1" hangingPunct="1"/>
            <a:r>
              <a:rPr lang="en-US" sz="1600" b="1">
                <a:solidFill>
                  <a:srgbClr val="0070C0"/>
                </a:solidFill>
              </a:rPr>
              <a:t>Page pays</a:t>
            </a:r>
          </a:p>
          <a:p>
            <a:pPr eaLnBrk="1" hangingPunct="1"/>
            <a:r>
              <a:rPr lang="en-US" sz="1600"/>
              <a:t>Page monde</a:t>
            </a:r>
          </a:p>
          <a:p>
            <a:pPr eaLnBrk="1" hangingPunct="1"/>
            <a:r>
              <a:rPr lang="en-US" sz="1600"/>
              <a:t>Page about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159CAD-54D2-A298-72C8-7DACBD3E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2783900"/>
            <a:ext cx="6768752" cy="35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8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c8f774-40cc-4f66-b5bc-8598e7fd37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6B32BBF003254CA1D0BED64863FA88" ma:contentTypeVersion="7" ma:contentTypeDescription="Crée un document." ma:contentTypeScope="" ma:versionID="2cd2b93d52da45bfc0c5dde689aefcb9">
  <xsd:schema xmlns:xsd="http://www.w3.org/2001/XMLSchema" xmlns:xs="http://www.w3.org/2001/XMLSchema" xmlns:p="http://schemas.microsoft.com/office/2006/metadata/properties" xmlns:ns3="736c9b89-ee67-4002-bcfe-44ad5ebb24bf" xmlns:ns4="96c8f774-40cc-4f66-b5bc-8598e7fd3780" targetNamespace="http://schemas.microsoft.com/office/2006/metadata/properties" ma:root="true" ma:fieldsID="75ce993ad94e1ef9d0496bf265e86a0a" ns3:_="" ns4:_="">
    <xsd:import namespace="736c9b89-ee67-4002-bcfe-44ad5ebb24bf"/>
    <xsd:import namespace="96c8f774-40cc-4f66-b5bc-8598e7fd37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c9b89-ee67-4002-bcfe-44ad5ebb24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8f774-40cc-4f66-b5bc-8598e7fd3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83010-67A6-4E36-802F-3E945F64B5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9330B-6987-4250-B460-272CC2DABAB3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6c8f774-40cc-4f66-b5bc-8598e7fd3780"/>
    <ds:schemaRef ds:uri="736c9b89-ee67-4002-bcfe-44ad5ebb24bf"/>
  </ds:schemaRefs>
</ds:datastoreItem>
</file>

<file path=customXml/itemProps3.xml><?xml version="1.0" encoding="utf-8"?>
<ds:datastoreItem xmlns:ds="http://schemas.openxmlformats.org/officeDocument/2006/customXml" ds:itemID="{E4F545D5-2086-49AA-86A9-B9D50C77B507}">
  <ds:schemaRefs>
    <ds:schemaRef ds:uri="736c9b89-ee67-4002-bcfe-44ad5ebb24bf"/>
    <ds:schemaRef ds:uri="96c8f774-40cc-4f66-b5bc-8598e7fd3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426</Words>
  <Application>Microsoft Office PowerPoint</Application>
  <PresentationFormat>Affichage à l'écran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Söhne</vt:lpstr>
      <vt:lpstr>Tahoma</vt:lpstr>
      <vt:lpstr>Verdana</vt:lpstr>
      <vt:lpstr>template</vt:lpstr>
      <vt:lpstr>Projet VI</vt:lpstr>
      <vt:lpstr>Sommaire</vt:lpstr>
      <vt:lpstr>1.1 Contexte de la malnutrition mondiale</vt:lpstr>
      <vt:lpstr>1.2 Objectifs de l'application</vt:lpstr>
      <vt:lpstr>1.3 Données</vt:lpstr>
      <vt:lpstr>2.1 Framework, Langages</vt:lpstr>
      <vt:lpstr>3.1 Conception, ergonomie</vt:lpstr>
      <vt:lpstr>3.1 Conception, ergonomie</vt:lpstr>
      <vt:lpstr>3.1 Conception, ergonomie</vt:lpstr>
      <vt:lpstr>3.1 Conception, ergonomie</vt:lpstr>
      <vt:lpstr>3.1 Conception, ergonomie</vt:lpstr>
      <vt:lpstr>3.2 Accessibilité et écologie</vt:lpstr>
      <vt:lpstr>4. Perspectives d’avenir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VI:</dc:title>
  <dc:creator>Vervelle Killian</dc:creator>
  <cp:lastModifiedBy>Vervelle Killian</cp:lastModifiedBy>
  <cp:revision>2</cp:revision>
  <dcterms:created xsi:type="dcterms:W3CDTF">2023-12-21T14:42:15Z</dcterms:created>
  <dcterms:modified xsi:type="dcterms:W3CDTF">2023-12-22T09:39:42Z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0x010100C26B32BBF003254CA1D0BED64863FA88</vt:lpwstr>
  </property>
</Properties>
</file>