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0" r:id="rId3"/>
    <p:sldId id="293" r:id="rId4"/>
    <p:sldId id="295" r:id="rId5"/>
    <p:sldId id="317" r:id="rId6"/>
    <p:sldId id="316" r:id="rId7"/>
    <p:sldId id="318" r:id="rId8"/>
    <p:sldId id="319" r:id="rId9"/>
    <p:sldId id="292" r:id="rId10"/>
  </p:sldIdLst>
  <p:sldSz cx="9144000" cy="6858000" type="screen4x3"/>
  <p:notesSz cx="10234613" cy="710406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40"/>
    <a:srgbClr val="709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10" autoAdjust="0"/>
  </p:normalViewPr>
  <p:slideViewPr>
    <p:cSldViewPr>
      <p:cViewPr varScale="1">
        <p:scale>
          <a:sx n="79" d="100"/>
          <a:sy n="79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UDP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4Mb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830.73</c:v>
                </c:pt>
                <c:pt idx="1">
                  <c:v>1638.2</c:v>
                </c:pt>
                <c:pt idx="2">
                  <c:v>2459.81</c:v>
                </c:pt>
                <c:pt idx="3">
                  <c:v>3262.85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03-4580-BC49-8045613D70A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64796447"/>
        <c:axId val="464800191"/>
      </c:lineChart>
      <c:catAx>
        <c:axId val="4647964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MB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64800191"/>
        <c:crosses val="autoZero"/>
        <c:auto val="1"/>
        <c:lblAlgn val="ctr"/>
        <c:lblOffset val="100"/>
        <c:noMultiLvlLbl val="0"/>
      </c:catAx>
      <c:valAx>
        <c:axId val="46480019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MILLISECONDI</a:t>
                </a:r>
              </a:p>
            </c:rich>
          </c:tx>
          <c:layout>
            <c:manualLayout>
              <c:xMode val="edge"/>
              <c:yMode val="edge"/>
              <c:x val="2.4691358024691357E-2"/>
              <c:y val="0.413525273050546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64796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3229488675026732"/>
          <c:y val="0.18627101854203706"/>
          <c:w val="0.83684091571886843"/>
          <c:h val="0.67747650495300993"/>
        </c:manualLayout>
      </c:layou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TCP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Foglio1!$A$2:$A$7</c:f>
              <c:numCache>
                <c:formatCode>General</c:formatCod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</c:numCache>
            </c:numRef>
          </c:cat>
          <c:val>
            <c:numRef>
              <c:f>Foglio1!$B$2:$B$7</c:f>
              <c:numCache>
                <c:formatCode>General</c:formatCode>
                <c:ptCount val="6"/>
                <c:pt idx="0">
                  <c:v>3.96</c:v>
                </c:pt>
                <c:pt idx="1">
                  <c:v>13.09</c:v>
                </c:pt>
                <c:pt idx="2">
                  <c:v>22.29</c:v>
                </c:pt>
                <c:pt idx="3">
                  <c:v>22.05</c:v>
                </c:pt>
                <c:pt idx="4">
                  <c:v>57.95</c:v>
                </c:pt>
                <c:pt idx="5">
                  <c:v>69.67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57-445D-9A07-00751707EC6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64796447"/>
        <c:axId val="464800191"/>
      </c:lineChart>
      <c:catAx>
        <c:axId val="4647964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#</a:t>
                </a:r>
                <a:r>
                  <a:rPr lang="it-IT" b="1" baseline="0" dirty="0"/>
                  <a:t> FILE</a:t>
                </a:r>
                <a:endParaRPr lang="it-IT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64800191"/>
        <c:crosses val="autoZero"/>
        <c:auto val="1"/>
        <c:lblAlgn val="ctr"/>
        <c:lblOffset val="100"/>
        <c:noMultiLvlLbl val="0"/>
      </c:catAx>
      <c:valAx>
        <c:axId val="46480019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b="1" dirty="0"/>
                  <a:t>MILLISECONDI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64796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B7819806-CAA9-4138-B2B2-17FF9C9EC7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84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D6A8383-EBB9-4DBE-98F4-C4AF1ED83D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838" y="0"/>
            <a:ext cx="4434999" cy="35684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C3F9558-B545-47E1-96EE-CEF875F1708D}" type="datetimeFigureOut">
              <a:rPr lang="it-IT" smtClean="0"/>
              <a:t>08/11/2021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08AE3BC-19B9-44FF-AF14-141D69C52E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7216"/>
            <a:ext cx="4434999" cy="35684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3DA231E-7DD2-41AE-89EF-A41C534E80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838" y="6747216"/>
            <a:ext cx="4434999" cy="35684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8410D53-8873-44A8-97BF-258C744BEB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15788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84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797838" y="0"/>
            <a:ext cx="4434999" cy="35684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CCD13FC-023C-42EF-AC60-39E5B1EAEB33}" type="datetimeFigureOut">
              <a:rPr lang="it-IT" smtClean="0"/>
              <a:t>08/11/2021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517900" y="887413"/>
            <a:ext cx="31988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023462" y="3418831"/>
            <a:ext cx="8187690" cy="2797224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747216"/>
            <a:ext cx="4434999" cy="35684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797838" y="6747216"/>
            <a:ext cx="4434999" cy="35684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FC47504-95D4-4235-9677-624CE1681BF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8930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47504-95D4-4235-9677-624CE1681BF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1022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47504-95D4-4235-9677-624CE1681BF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2337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47504-95D4-4235-9677-624CE1681BF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856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47504-95D4-4235-9677-624CE1681BF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0134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47504-95D4-4235-9677-624CE1681BF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5327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60367" y="6433732"/>
            <a:ext cx="1239520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Antonio</a:t>
            </a:r>
            <a:r>
              <a:rPr spc="-75" dirty="0"/>
              <a:t> </a:t>
            </a:r>
            <a:r>
              <a:rPr spc="-5" dirty="0"/>
              <a:t>Corradi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/>
              <a:t>12 Ottobre 2021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Come</a:t>
            </a:r>
            <a:r>
              <a:rPr spc="-20" dirty="0"/>
              <a:t> </a:t>
            </a:r>
            <a:r>
              <a:rPr spc="-10" dirty="0"/>
              <a:t>fare</a:t>
            </a:r>
            <a:r>
              <a:rPr dirty="0"/>
              <a:t> </a:t>
            </a:r>
            <a:r>
              <a:rPr spc="-5" dirty="0"/>
              <a:t>una</a:t>
            </a:r>
            <a:r>
              <a:rPr spc="-20" dirty="0"/>
              <a:t> </a:t>
            </a:r>
            <a:r>
              <a:rPr spc="-5" dirty="0"/>
              <a:t>presentazione</a:t>
            </a:r>
            <a:r>
              <a:rPr spc="-40" dirty="0"/>
              <a:t> </a:t>
            </a: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66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1591260" cy="430887"/>
          </a:xfr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it-IT" dirty="0"/>
              <a:t>7 Novembre 2021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11900" y="6433732"/>
            <a:ext cx="2597784" cy="215444"/>
          </a:xfr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it-IT" dirty="0"/>
              <a:t>Esercitazione 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66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960367" y="6433732"/>
            <a:ext cx="1239520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Antonio</a:t>
            </a:r>
            <a:r>
              <a:rPr spc="-75" dirty="0"/>
              <a:t> </a:t>
            </a:r>
            <a:r>
              <a:rPr spc="-5" dirty="0"/>
              <a:t>Corradi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/>
              <a:t>12 Ottobre 2021</a:t>
            </a:r>
            <a:endParaRPr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Come</a:t>
            </a:r>
            <a:r>
              <a:rPr spc="-20" dirty="0"/>
              <a:t> </a:t>
            </a:r>
            <a:r>
              <a:rPr spc="-10" dirty="0"/>
              <a:t>fare</a:t>
            </a:r>
            <a:r>
              <a:rPr dirty="0"/>
              <a:t> </a:t>
            </a:r>
            <a:r>
              <a:rPr spc="-5" dirty="0"/>
              <a:t>una</a:t>
            </a:r>
            <a:r>
              <a:rPr spc="-20" dirty="0"/>
              <a:t> </a:t>
            </a:r>
            <a:r>
              <a:rPr spc="-5" dirty="0"/>
              <a:t>presentazione</a:t>
            </a:r>
            <a:r>
              <a:rPr spc="-40" dirty="0"/>
              <a:t> </a:t>
            </a: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66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960367" y="6433732"/>
            <a:ext cx="1239520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Antonio</a:t>
            </a:r>
            <a:r>
              <a:rPr spc="-75" dirty="0"/>
              <a:t> </a:t>
            </a:r>
            <a:r>
              <a:rPr spc="-5" dirty="0"/>
              <a:t>Corradi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/>
              <a:t>12 Ottobre 2021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Come</a:t>
            </a:r>
            <a:r>
              <a:rPr spc="-20" dirty="0"/>
              <a:t> </a:t>
            </a:r>
            <a:r>
              <a:rPr spc="-10" dirty="0"/>
              <a:t>fare</a:t>
            </a:r>
            <a:r>
              <a:rPr dirty="0"/>
              <a:t> </a:t>
            </a:r>
            <a:r>
              <a:rPr spc="-5" dirty="0"/>
              <a:t>una</a:t>
            </a:r>
            <a:r>
              <a:rPr spc="-20" dirty="0"/>
              <a:t> </a:t>
            </a:r>
            <a:r>
              <a:rPr spc="-5" dirty="0"/>
              <a:t>presentazione</a:t>
            </a:r>
            <a:r>
              <a:rPr spc="-40" dirty="0"/>
              <a:t> </a:t>
            </a: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960367" y="6433732"/>
            <a:ext cx="1239520" cy="215444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Antonio</a:t>
            </a:r>
            <a:r>
              <a:rPr spc="-75" dirty="0"/>
              <a:t> </a:t>
            </a:r>
            <a:r>
              <a:rPr spc="-5" dirty="0"/>
              <a:t>Corradi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/>
              <a:t>12 Ottobre 2021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Come</a:t>
            </a:r>
            <a:r>
              <a:rPr spc="-20" dirty="0"/>
              <a:t> </a:t>
            </a:r>
            <a:r>
              <a:rPr spc="-10" dirty="0"/>
              <a:t>fare</a:t>
            </a:r>
            <a:r>
              <a:rPr dirty="0"/>
              <a:t> </a:t>
            </a:r>
            <a:r>
              <a:rPr spc="-5" dirty="0"/>
              <a:t>una</a:t>
            </a:r>
            <a:r>
              <a:rPr spc="-20" dirty="0"/>
              <a:t> </a:t>
            </a:r>
            <a:r>
              <a:rPr spc="-5" dirty="0"/>
              <a:t>presentazione</a:t>
            </a:r>
            <a:r>
              <a:rPr spc="-40" dirty="0"/>
              <a:t> </a:t>
            </a: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82724" y="588340"/>
            <a:ext cx="617855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366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4172" y="1305890"/>
            <a:ext cx="8715654" cy="3075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189606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it-IT" dirty="0"/>
              <a:t>7 Novembre 2021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311900" y="6433732"/>
            <a:ext cx="259778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6609" y="2021386"/>
            <a:ext cx="5270779" cy="13670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wrap="square" lIns="0" tIns="12700" rIns="0" bIns="0" rtlCol="0" anchor="t">
            <a:spAutoFit/>
          </a:bodyPr>
          <a:lstStyle/>
          <a:p>
            <a:pPr marL="22860" algn="ctr">
              <a:lnSpc>
                <a:spcPct val="100000"/>
              </a:lnSpc>
              <a:spcBef>
                <a:spcPts val="100"/>
              </a:spcBef>
            </a:pPr>
            <a:r>
              <a:rPr sz="4400" b="0" dirty="0" err="1">
                <a:solidFill>
                  <a:schemeClr val="accent6">
                    <a:lumMod val="50000"/>
                  </a:schemeClr>
                </a:solidFill>
                <a:latin typeface="Arial MT"/>
                <a:cs typeface="Arial MT"/>
              </a:rPr>
              <a:t>Presentazione</a:t>
            </a:r>
            <a:r>
              <a:rPr sz="4400" b="0" spc="-114" dirty="0">
                <a:solidFill>
                  <a:schemeClr val="accent6">
                    <a:lumMod val="50000"/>
                  </a:schemeClr>
                </a:solidFill>
                <a:latin typeface="Arial MT"/>
                <a:cs typeface="Arial MT"/>
              </a:rPr>
              <a:t> </a:t>
            </a:r>
            <a:r>
              <a:rPr lang="it-IT" sz="4400" b="0" spc="-5" dirty="0">
                <a:solidFill>
                  <a:schemeClr val="accent6">
                    <a:lumMod val="50000"/>
                  </a:schemeClr>
                </a:solidFill>
                <a:latin typeface="Arial MT"/>
                <a:cs typeface="Arial MT"/>
              </a:rPr>
              <a:t>dell’esercitazione 4</a:t>
            </a:r>
            <a:endParaRPr sz="4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2002" y="263288"/>
            <a:ext cx="49530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3760" marR="5080" indent="-861060" algn="ctr">
              <a:lnSpc>
                <a:spcPct val="100000"/>
              </a:lnSpc>
              <a:spcBef>
                <a:spcPts val="100"/>
              </a:spcBef>
            </a:pPr>
            <a:r>
              <a:rPr sz="1600" spc="-5" dirty="0" err="1">
                <a:latin typeface="Arial Nova Cond" panose="020B0506020202020204" pitchFamily="34" charset="0"/>
                <a:cs typeface="Arial"/>
              </a:rPr>
              <a:t>Università</a:t>
            </a:r>
            <a:r>
              <a:rPr sz="1600" spc="-10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dirty="0" err="1">
                <a:latin typeface="Arial Nova Cond" panose="020B0506020202020204" pitchFamily="34" charset="0"/>
                <a:cs typeface="Arial"/>
              </a:rPr>
              <a:t>degli</a:t>
            </a:r>
            <a:r>
              <a:rPr sz="1600" spc="-20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dirty="0">
                <a:latin typeface="Arial Nova Cond" panose="020B0506020202020204" pitchFamily="34" charset="0"/>
                <a:cs typeface="Arial"/>
              </a:rPr>
              <a:t>Studi</a:t>
            </a:r>
            <a:r>
              <a:rPr sz="1600" spc="-25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dirty="0">
                <a:latin typeface="Arial Nova Cond" panose="020B0506020202020204" pitchFamily="34" charset="0"/>
                <a:cs typeface="Arial"/>
              </a:rPr>
              <a:t>di</a:t>
            </a:r>
            <a:r>
              <a:rPr sz="1600" spc="-30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spc="-5" dirty="0">
                <a:latin typeface="Arial Nova Cond" panose="020B0506020202020204" pitchFamily="34" charset="0"/>
                <a:cs typeface="Arial"/>
              </a:rPr>
              <a:t>Bologna </a:t>
            </a:r>
            <a:r>
              <a:rPr sz="1600" spc="-650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dirty="0">
                <a:latin typeface="Arial Nova Cond" panose="020B0506020202020204" pitchFamily="34" charset="0"/>
                <a:cs typeface="Arial"/>
              </a:rPr>
              <a:t>Facoltà</a:t>
            </a:r>
            <a:r>
              <a:rPr sz="1600" spc="-10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spc="-5" dirty="0">
                <a:latin typeface="Arial Nova Cond" panose="020B0506020202020204" pitchFamily="34" charset="0"/>
                <a:cs typeface="Arial"/>
              </a:rPr>
              <a:t>di</a:t>
            </a:r>
            <a:r>
              <a:rPr sz="1600" spc="-25" dirty="0">
                <a:latin typeface="Arial Nova Cond" panose="020B0506020202020204" pitchFamily="34" charset="0"/>
                <a:cs typeface="Arial"/>
              </a:rPr>
              <a:t> </a:t>
            </a:r>
            <a:r>
              <a:rPr sz="1600" dirty="0">
                <a:latin typeface="Arial Nova Cond" panose="020B0506020202020204" pitchFamily="34" charset="0"/>
                <a:cs typeface="Arial"/>
              </a:rPr>
              <a:t>Ingegneria</a:t>
            </a:r>
          </a:p>
        </p:txBody>
      </p:sp>
      <p:pic>
        <p:nvPicPr>
          <p:cNvPr id="5" name="object 5"/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3968502" y="730289"/>
            <a:ext cx="1080000" cy="10800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82C25B7-6556-4C21-AAE5-CC7091574A19}"/>
              </a:ext>
            </a:extLst>
          </p:cNvPr>
          <p:cNvSpPr txBox="1"/>
          <p:nvPr/>
        </p:nvSpPr>
        <p:spPr>
          <a:xfrm>
            <a:off x="8467" y="5299305"/>
            <a:ext cx="8342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29944" algn="ctr">
              <a:lnSpc>
                <a:spcPct val="100000"/>
              </a:lnSpc>
            </a:pPr>
            <a:r>
              <a:rPr lang="it-IT" sz="1800" spc="-5" dirty="0">
                <a:latin typeface="Arial MT"/>
                <a:cs typeface="Arial MT"/>
              </a:rPr>
              <a:t>Alice Turrini - Serena Bertaccini – Anna Vandi – Caterina Leonelli</a:t>
            </a:r>
          </a:p>
          <a:p>
            <a:pPr marL="829944" algn="ctr">
              <a:lnSpc>
                <a:spcPct val="100000"/>
              </a:lnSpc>
            </a:pPr>
            <a:endParaRPr lang="it-IT" sz="1800" spc="-5" dirty="0">
              <a:latin typeface="Arial MT"/>
              <a:cs typeface="Arial MT"/>
            </a:endParaRPr>
          </a:p>
          <a:p>
            <a:pPr marL="829944" algn="ctr">
              <a:lnSpc>
                <a:spcPct val="100000"/>
              </a:lnSpc>
            </a:pPr>
            <a:r>
              <a:rPr lang="it-IT" sz="1800" spc="-5" dirty="0">
                <a:latin typeface="Arial MT"/>
                <a:cs typeface="Arial MT"/>
              </a:rPr>
              <a:t>Anno</a:t>
            </a:r>
            <a:r>
              <a:rPr lang="it-IT" sz="1800" spc="10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accademico</a:t>
            </a:r>
            <a:r>
              <a:rPr lang="it-IT" sz="1800" spc="35" dirty="0">
                <a:latin typeface="Arial MT"/>
                <a:cs typeface="Arial MT"/>
              </a:rPr>
              <a:t> </a:t>
            </a:r>
            <a:r>
              <a:rPr lang="it-IT" sz="1800" spc="-5" dirty="0">
                <a:latin typeface="Arial MT"/>
                <a:cs typeface="Arial MT"/>
              </a:rPr>
              <a:t>2021/2022</a:t>
            </a:r>
            <a:r>
              <a:rPr lang="it-IT" sz="1800" spc="30" dirty="0">
                <a:latin typeface="Arial MT"/>
                <a:cs typeface="Arial MT"/>
              </a:rPr>
              <a:t> 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AF8CB60-30A9-4BA5-921F-44395089B325}"/>
              </a:ext>
            </a:extLst>
          </p:cNvPr>
          <p:cNvSpPr txBox="1"/>
          <p:nvPr/>
        </p:nvSpPr>
        <p:spPr>
          <a:xfrm>
            <a:off x="400960" y="3953313"/>
            <a:ext cx="8342075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+mn-lt"/>
                <a:cs typeface="Arial"/>
              </a:rPr>
              <a:t>Socket</a:t>
            </a:r>
            <a:r>
              <a:rPr lang="it-IT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+mn-lt"/>
                <a:cs typeface="Arial"/>
              </a:rPr>
              <a:t> in C con </a:t>
            </a:r>
            <a:r>
              <a:rPr lang="it-IT" sz="28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+mn-lt"/>
                <a:cs typeface="Arial"/>
              </a:rPr>
              <a:t>select</a:t>
            </a:r>
            <a:endParaRPr lang="it-IT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+mn-lt"/>
              <a:cs typeface="Arial"/>
            </a:endParaRPr>
          </a:p>
          <a:p>
            <a:pPr algn="ctr"/>
            <a:r>
              <a:rPr lang="it-IT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+mn-lt"/>
                <a:cs typeface="Arial"/>
              </a:rPr>
              <a:t>Server Multiservizio</a:t>
            </a:r>
            <a:endParaRPr lang="it-IT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39878F2-AA7F-45C5-A776-D67D92B4DA9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2277060" cy="430887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9 Novembre 2021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F56810-A6B4-4CB9-A7C8-B07CA669E1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51651" y="6433732"/>
            <a:ext cx="1787549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9567" y="252083"/>
            <a:ext cx="7744866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Obiettivi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2514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8F18EA33-600D-4B37-AA88-E816664ADF8F}"/>
              </a:ext>
            </a:extLst>
          </p:cNvPr>
          <p:cNvSpPr/>
          <p:nvPr/>
        </p:nvSpPr>
        <p:spPr>
          <a:xfrm>
            <a:off x="779379" y="1437031"/>
            <a:ext cx="7530033" cy="9564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it-IT" sz="1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it-IT" sz="1400" b="1" i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it-IT" sz="16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 </a:t>
            </a:r>
            <a:r>
              <a:rPr lang="it-IT" sz="16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datagram</a:t>
            </a:r>
            <a:r>
              <a:rPr lang="it-IT" sz="16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Inviare le informazioni sul nome file e sulla parola all’interno dello stesso datagramma, senza usare una </a:t>
            </a:r>
            <a:r>
              <a:rPr lang="it-IT" sz="16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endParaRPr lang="it-IT" sz="16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it-IT" sz="1600" dirty="0"/>
            </a:br>
            <a:endParaRPr lang="en-US" sz="1600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BA9C2B7F-C256-4EB2-8780-60F7A3173D97}"/>
              </a:ext>
            </a:extLst>
          </p:cNvPr>
          <p:cNvSpPr/>
          <p:nvPr/>
        </p:nvSpPr>
        <p:spPr>
          <a:xfrm>
            <a:off x="779378" y="2597588"/>
            <a:ext cx="7504467" cy="9564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it-IT" sz="1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it-IT" sz="16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 stream: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Usare un’unica connessione per tutte le possibili invocazioni del direttorio</a:t>
            </a:r>
          </a:p>
          <a:p>
            <a:br>
              <a:rPr lang="it-IT" sz="1600" b="0" dirty="0">
                <a:effectLst/>
              </a:rPr>
            </a:br>
            <a:endParaRPr lang="en-US" sz="1600" dirty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3" name="Rettangolo con angoli arrotondati 10">
            <a:extLst>
              <a:ext uri="{FF2B5EF4-FFF2-40B4-BE49-F238E27FC236}">
                <a16:creationId xmlns:a16="http://schemas.microsoft.com/office/drawing/2014/main" id="{B672DE8B-BE57-4AED-A66C-ED862FFFD757}"/>
              </a:ext>
            </a:extLst>
          </p:cNvPr>
          <p:cNvSpPr/>
          <p:nvPr/>
        </p:nvSpPr>
        <p:spPr>
          <a:xfrm>
            <a:off x="793757" y="4969246"/>
            <a:ext cx="7504467" cy="9564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ottimizzato e ridotto delle risorse</a:t>
            </a:r>
          </a:p>
          <a:p>
            <a:pPr algn="ctr"/>
            <a:endParaRPr lang="it-IT" sz="16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tangolo con angoli arrotondati 10">
            <a:extLst>
              <a:ext uri="{FF2B5EF4-FFF2-40B4-BE49-F238E27FC236}">
                <a16:creationId xmlns:a16="http://schemas.microsoft.com/office/drawing/2014/main" id="{B5AD88B6-1691-4DBE-B4C7-085103F17740}"/>
              </a:ext>
            </a:extLst>
          </p:cNvPr>
          <p:cNvSpPr/>
          <p:nvPr/>
        </p:nvSpPr>
        <p:spPr>
          <a:xfrm>
            <a:off x="779380" y="3775926"/>
            <a:ext cx="7504467" cy="95640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it-IT" sz="1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it-IT" sz="1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it-IT" sz="16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server deve basarsi sulla </a:t>
            </a:r>
            <a:r>
              <a:rPr lang="it-IT" sz="16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dovrà avere il protocollo allineato con quello del cliente sia </a:t>
            </a:r>
            <a:r>
              <a:rPr lang="it-IT" sz="16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datagram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che stream</a:t>
            </a:r>
          </a:p>
          <a:p>
            <a:br>
              <a:rPr lang="it-IT" b="0" dirty="0">
                <a:effectLst/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16" name="Segnaposto data 2">
            <a:extLst>
              <a:ext uri="{FF2B5EF4-FFF2-40B4-BE49-F238E27FC236}">
                <a16:creationId xmlns:a16="http://schemas.microsoft.com/office/drawing/2014/main" id="{13B38626-ED55-4EF2-98A4-2326220B2B56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2277060" cy="430887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9 Novembre 2021</a:t>
            </a:r>
          </a:p>
        </p:txBody>
      </p:sp>
      <p:sp>
        <p:nvSpPr>
          <p:cNvPr id="17" name="Segnaposto numero diapositiva 6">
            <a:extLst>
              <a:ext uri="{FF2B5EF4-FFF2-40B4-BE49-F238E27FC236}">
                <a16:creationId xmlns:a16="http://schemas.microsoft.com/office/drawing/2014/main" id="{29BC132D-A3DA-4B4B-BD42-A25A732A60A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51651" y="6433732"/>
            <a:ext cx="1787549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4</a:t>
            </a:r>
          </a:p>
        </p:txBody>
      </p:sp>
    </p:spTree>
    <p:extLst>
      <p:ext uri="{BB962C8B-B14F-4D97-AF65-F5344CB8AC3E}">
        <p14:creationId xmlns:p14="http://schemas.microsoft.com/office/powerpoint/2010/main" val="12302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3135" y="195359"/>
            <a:ext cx="8677105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2900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B719C8E-222F-4B12-9EF5-77FBF187966C}"/>
              </a:ext>
            </a:extLst>
          </p:cNvPr>
          <p:cNvSpPr txBox="1"/>
          <p:nvPr/>
        </p:nvSpPr>
        <p:spPr>
          <a:xfrm>
            <a:off x="346273" y="1456542"/>
            <a:ext cx="4121359" cy="39857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 defTabSz="252000">
              <a:tabLst>
                <a:tab pos="252000" algn="l"/>
                <a:tab pos="540000" algn="l"/>
              </a:tabLst>
            </a:pP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 != NULL){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it-IT" sz="1400" i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it-IT" sz="1400" i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nInserisci</a:t>
            </a:r>
            <a:r>
              <a:rPr lang="it-IT" sz="1400" i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parola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algn="l" defTabSz="252000">
              <a:spcAft>
                <a:spcPts val="600"/>
              </a:spcAft>
              <a:tabLst>
                <a:tab pos="252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sendto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…)&lt;0){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("Errore! Nome nuovo file: ");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	continue;}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recvfrom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,…)&lt;0){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("Errore! Nome nuovo file: ");</a:t>
            </a:r>
          </a:p>
          <a:p>
            <a:pPr algn="l" defTabSz="252000">
              <a:spcAft>
                <a:spcPts val="600"/>
              </a:spcAft>
              <a:tabLst>
                <a:tab pos="252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	continue;}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&lt;0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it-IT" sz="1400" b="1" spc="-100" dirty="0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//controllo risultato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("Errore nel file");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</a:p>
          <a:p>
            <a:pPr algn="l" defTabSz="252000">
              <a:spcAft>
                <a:spcPts val="600"/>
              </a:spcAft>
              <a:tabLst>
                <a:tab pos="252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("Eliminati: %u\n",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("Inserisci il nome del file: ");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AA34F75-D1B1-4F03-87EB-454D9121A869}"/>
              </a:ext>
            </a:extLst>
          </p:cNvPr>
          <p:cNvSpPr txBox="1"/>
          <p:nvPr/>
        </p:nvSpPr>
        <p:spPr>
          <a:xfrm>
            <a:off x="4671687" y="1447805"/>
            <a:ext cx="4121359" cy="4185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 defTabSz="252000">
              <a:tabLst>
                <a:tab pos="252000" algn="l"/>
                <a:tab pos="360000" algn="l"/>
                <a:tab pos="540000" algn="l"/>
              </a:tabLst>
            </a:pPr>
            <a:r>
              <a:rPr lang="it-IT" sz="1400" b="1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nome_dir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 != NULL){ </a:t>
            </a:r>
          </a:p>
          <a:p>
            <a:pPr algn="l" defTabSz="252000">
              <a:tabLst>
                <a:tab pos="252000" algn="l"/>
                <a:tab pos="360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nome_dir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								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nome_dir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)+1))&lt;0){</a:t>
            </a:r>
          </a:p>
          <a:p>
            <a:pPr algn="l" defTabSz="252000">
              <a:tabLst>
                <a:tab pos="252000" algn="l"/>
                <a:tab pos="360000" algn="l"/>
                <a:tab pos="540000" algn="l"/>
              </a:tabLst>
            </a:pPr>
            <a:r>
              <a:rPr lang="it-IT" sz="1400" b="1" spc="-100" dirty="0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//inviata directory al server</a:t>
            </a:r>
            <a:endParaRPr lang="it-IT" sz="1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252000">
              <a:tabLst>
                <a:tab pos="252000" algn="l"/>
                <a:tab pos="360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perror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("Errore");</a:t>
            </a:r>
          </a:p>
          <a:p>
            <a:pPr algn="l" defTabSz="252000">
              <a:tabLst>
                <a:tab pos="252000" algn="l"/>
                <a:tab pos="360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}else{</a:t>
            </a:r>
            <a:endParaRPr lang="it-IT" sz="1400" b="1" spc="-100" dirty="0">
              <a:solidFill>
                <a:srgbClr val="008E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252000">
              <a:tabLst>
                <a:tab pos="252000" algn="l"/>
                <a:tab pos="360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nread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sz="1400" b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							 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)))&gt;0){</a:t>
            </a:r>
          </a:p>
          <a:p>
            <a:pPr algn="l" defTabSz="252000">
              <a:tabLst>
                <a:tab pos="252000" algn="l"/>
                <a:tab pos="360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			 write(1,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algn="l" defTabSz="252000">
              <a:tabLst>
                <a:tab pos="252000" algn="l"/>
                <a:tab pos="360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 algn="l" defTabSz="252000">
              <a:tabLst>
                <a:tab pos="252000" algn="l"/>
                <a:tab pos="360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nread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&lt;0){</a:t>
            </a:r>
          </a:p>
          <a:p>
            <a:pPr algn="l" defTabSz="252000">
              <a:tabLst>
                <a:tab pos="252000" algn="l"/>
                <a:tab pos="360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perror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("Lettura da stream");</a:t>
            </a:r>
          </a:p>
          <a:p>
            <a:pPr algn="l" defTabSz="252000">
              <a:tabLst>
                <a:tab pos="252000" algn="l"/>
                <a:tab pos="360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		}</a:t>
            </a:r>
          </a:p>
          <a:p>
            <a:pPr algn="l" defTabSz="252000">
              <a:tabLst>
                <a:tab pos="252000" algn="l"/>
                <a:tab pos="360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b="1" spc="-100" dirty="0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//chiedo ad utente un nuovo </a:t>
            </a:r>
            <a:r>
              <a:rPr lang="it-IT" sz="1400" b="1" spc="-100" dirty="0" err="1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nome_dir</a:t>
            </a:r>
            <a:endParaRPr lang="it-IT" sz="1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252000">
              <a:tabLst>
                <a:tab pos="252000" algn="l"/>
                <a:tab pos="360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4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it-IT" sz="1400" i="1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Inserire nome directory: </a:t>
            </a: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algn="l" defTabSz="252000">
              <a:tabLst>
                <a:tab pos="252000" algn="l"/>
                <a:tab pos="360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algn="l" defTabSz="252000">
              <a:tabLst>
                <a:tab pos="252000" algn="l"/>
                <a:tab pos="360000" algn="l"/>
                <a:tab pos="540000" algn="l"/>
              </a:tabLst>
            </a:pPr>
            <a:r>
              <a:rPr lang="it-IT" sz="1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 defTabSz="252000">
              <a:tabLst>
                <a:tab pos="252000" algn="l"/>
                <a:tab pos="360000" algn="l"/>
                <a:tab pos="540000" algn="l"/>
              </a:tabLst>
            </a:pPr>
            <a:endParaRPr lang="it-IT" sz="1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252000">
              <a:tabLst>
                <a:tab pos="252000" algn="l"/>
                <a:tab pos="360000" algn="l"/>
                <a:tab pos="540000" algn="l"/>
              </a:tabLst>
            </a:pPr>
            <a:r>
              <a:rPr lang="it-IT" sz="1400" b="1" spc="-100" dirty="0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//chiusura connessione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E422637-C95E-4A98-8832-65AB4D9F1EF5}"/>
              </a:ext>
            </a:extLst>
          </p:cNvPr>
          <p:cNvSpPr txBox="1"/>
          <p:nvPr/>
        </p:nvSpPr>
        <p:spPr>
          <a:xfrm>
            <a:off x="343817" y="846937"/>
            <a:ext cx="4121359" cy="4086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defTabSz="540000">
              <a:tabLst>
                <a:tab pos="540000" algn="l"/>
              </a:tabLst>
            </a:pP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UDP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36C4137-9F86-45EE-A729-778A159FAE81}"/>
              </a:ext>
            </a:extLst>
          </p:cNvPr>
          <p:cNvSpPr txBox="1"/>
          <p:nvPr/>
        </p:nvSpPr>
        <p:spPr>
          <a:xfrm>
            <a:off x="4669231" y="838200"/>
            <a:ext cx="4121359" cy="4086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defTabSz="540000">
              <a:tabLst>
                <a:tab pos="540000" algn="l"/>
              </a:tabLst>
            </a:pP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5771974C-D1BF-4AEF-8F9F-9CDB3BC57834}"/>
              </a:ext>
            </a:extLst>
          </p:cNvPr>
          <p:cNvSpPr/>
          <p:nvPr/>
        </p:nvSpPr>
        <p:spPr>
          <a:xfrm>
            <a:off x="6934199" y="4804049"/>
            <a:ext cx="1863527" cy="10633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Utilizzo la stessa connessione per tutte le directory richieste dall'utente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203231A3-39A7-47B3-A711-65FD8B75409C}"/>
              </a:ext>
            </a:extLst>
          </p:cNvPr>
          <p:cNvSpPr/>
          <p:nvPr/>
        </p:nvSpPr>
        <p:spPr>
          <a:xfrm>
            <a:off x="3445933" y="1620403"/>
            <a:ext cx="1117600" cy="7940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</a:t>
            </a:r>
            <a:r>
              <a:rPr lang="it-IT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separa i campi del </a:t>
            </a:r>
            <a:r>
              <a:rPr lang="it-IT" sz="12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datagram</a:t>
            </a:r>
            <a:endParaRPr lang="it-IT" sz="12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egnaposto data 2">
            <a:extLst>
              <a:ext uri="{FF2B5EF4-FFF2-40B4-BE49-F238E27FC236}">
                <a16:creationId xmlns:a16="http://schemas.microsoft.com/office/drawing/2014/main" id="{4D2EE41A-51BF-4316-AF4F-E89FA558D09D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2277060" cy="430887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9 Novembre 2021</a:t>
            </a:r>
          </a:p>
        </p:txBody>
      </p:sp>
      <p:sp>
        <p:nvSpPr>
          <p:cNvPr id="14" name="Segnaposto numero diapositiva 6">
            <a:extLst>
              <a:ext uri="{FF2B5EF4-FFF2-40B4-BE49-F238E27FC236}">
                <a16:creationId xmlns:a16="http://schemas.microsoft.com/office/drawing/2014/main" id="{A45757E8-8E06-45F3-A9A1-F0469244C95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51651" y="6433732"/>
            <a:ext cx="1787549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4</a:t>
            </a:r>
          </a:p>
        </p:txBody>
      </p:sp>
      <p:pic>
        <p:nvPicPr>
          <p:cNvPr id="10" name="Immagine 9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EB5331EA-DB3E-42D0-87CD-C3F4F1373E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163" y="2882472"/>
            <a:ext cx="566923" cy="566923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30541D86-0FC2-4CB4-AAA1-D4046B6507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644" y="4180899"/>
            <a:ext cx="525311" cy="525311"/>
          </a:xfrm>
          <a:prstGeom prst="rect">
            <a:avLst/>
          </a:prstGeom>
        </p:spPr>
      </p:pic>
      <p:pic>
        <p:nvPicPr>
          <p:cNvPr id="24" name="Immagine 23" descr="Immagine che contiene testo, cielo&#10;&#10;Descrizione generata automaticamente">
            <a:extLst>
              <a:ext uri="{FF2B5EF4-FFF2-40B4-BE49-F238E27FC236}">
                <a16:creationId xmlns:a16="http://schemas.microsoft.com/office/drawing/2014/main" id="{813CA476-F0B7-4E70-B97D-1174C0C51D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39" y="3593616"/>
            <a:ext cx="339524" cy="339524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CFA0FC78-BD15-4BD1-888F-3C1F54FDEBD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17" y="2882472"/>
            <a:ext cx="385846" cy="38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9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2514" y="213435"/>
            <a:ext cx="8384286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TCP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2514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B719C8E-222F-4B12-9EF5-77FBF187966C}"/>
              </a:ext>
            </a:extLst>
          </p:cNvPr>
          <p:cNvSpPr txBox="1"/>
          <p:nvPr/>
        </p:nvSpPr>
        <p:spPr>
          <a:xfrm>
            <a:off x="235527" y="1035308"/>
            <a:ext cx="8672945" cy="54014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NULL, NULL, NULL)&lt;0){…}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(FD_ISSET(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tcpSd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)){</a:t>
            </a:r>
            <a:r>
              <a:rPr lang="en-US" sz="1400" b="1" dirty="0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400" b="1" dirty="0" err="1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gestione</a:t>
            </a:r>
            <a:r>
              <a:rPr lang="en-US" sz="1400" b="1" dirty="0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richiesta</a:t>
            </a:r>
            <a:r>
              <a:rPr lang="en-US" sz="1400" b="1" dirty="0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TCP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b="1" dirty="0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if((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connfd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accept(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tcpSd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… ))&lt;0){…}</a:t>
            </a:r>
          </a:p>
          <a:p>
            <a:pPr algn="l" defTabSz="252000">
              <a:spcBef>
                <a:spcPts val="600"/>
              </a:spcBef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algn="l" defTabSz="252000">
              <a:spcBef>
                <a:spcPts val="600"/>
              </a:spcBef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==0){	</a:t>
            </a:r>
            <a:r>
              <a:rPr lang="en-US" sz="1400" b="1" dirty="0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400" b="1" dirty="0" err="1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figlio</a:t>
            </a:r>
            <a:r>
              <a:rPr lang="en-US" sz="1400" b="1" dirty="0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la </a:t>
            </a:r>
            <a:r>
              <a:rPr lang="en-US" sz="1400" b="1" dirty="0" err="1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gestione</a:t>
            </a:r>
            <a:r>
              <a:rPr lang="en-US" sz="1400" b="1" dirty="0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della</a:t>
            </a:r>
            <a:r>
              <a:rPr lang="en-US" sz="1400" b="1" dirty="0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richiesta</a:t>
            </a:r>
            <a:endParaRPr lang="en-US" sz="1400" b="1" dirty="0">
              <a:solidFill>
                <a:srgbClr val="008E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b="1" dirty="0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close(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tcpSd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b="1" dirty="0">
              <a:solidFill>
                <a:srgbClr val="008E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252000">
              <a:spcAft>
                <a:spcPts val="600"/>
              </a:spcAft>
              <a:tabLst>
                <a:tab pos="252000" algn="l"/>
                <a:tab pos="540000" algn="l"/>
              </a:tabLst>
            </a:pPr>
            <a:r>
              <a:rPr lang="en-US" sz="1400" b="1" dirty="0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getcwd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dirServer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DIM_STRING);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connfd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)))&gt;=0){ </a:t>
            </a:r>
            <a:r>
              <a:rPr lang="en-US" sz="1400" b="1" dirty="0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400" b="1" dirty="0" err="1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lettura</a:t>
            </a:r>
            <a:r>
              <a:rPr lang="en-US" sz="1400" b="1" dirty="0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stream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((dir = </a:t>
            </a:r>
            <a:r>
              <a:rPr lang="it-IT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opendir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nome_dir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))==NULL){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write(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connfd,error,sizeof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));}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else {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dd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readdir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!= NULL){ </a:t>
            </a:r>
            <a:r>
              <a:rPr lang="en-US" sz="1400" b="1" dirty="0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400" b="1" dirty="0" err="1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scorro</a:t>
            </a:r>
            <a:r>
              <a:rPr lang="en-US" sz="1400" b="1" dirty="0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400" b="1" dirty="0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1400" b="1" dirty="0" err="1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livello</a:t>
            </a:r>
            <a:endParaRPr lang="en-US" sz="1400" b="1" dirty="0">
              <a:solidFill>
                <a:srgbClr val="008E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252000">
              <a:spcAft>
                <a:spcPts val="600"/>
              </a:spcAft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	if(dd-&gt;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DT_DIR &amp;&amp;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(dd-&gt;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)!=0 &amp;&amp; 							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(dd-&gt;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"..")!=0){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getcwd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(path1, DIM_STRING); 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(path1, "/");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(path1,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nome_dir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chdir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(path1);</a:t>
            </a:r>
          </a:p>
          <a:p>
            <a:pPr algn="l" defTabSz="252000">
              <a:spcBef>
                <a:spcPts val="600"/>
              </a:spcBef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dd2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readdir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(dir2)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!= NULL){ </a:t>
            </a:r>
            <a:r>
              <a:rPr lang="en-US" sz="1400" b="1" dirty="0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400" b="1" dirty="0" err="1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scorro</a:t>
            </a:r>
            <a:r>
              <a:rPr lang="en-US" sz="1400" b="1" dirty="0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1400" b="1" dirty="0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II </a:t>
            </a:r>
            <a:r>
              <a:rPr lang="en-US" sz="1400" b="1" dirty="0" err="1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livello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		if(dd2-&gt;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DT_REG){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		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connfd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dd2-&gt;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(dd2-&gt;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			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write(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connfd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dd2-&gt;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d_name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(dd2-&gt;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d_name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		}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	}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1DA5F520-50DF-44E4-929F-AF402E2FD383}"/>
              </a:ext>
            </a:extLst>
          </p:cNvPr>
          <p:cNvSpPr/>
          <p:nvPr/>
        </p:nvSpPr>
        <p:spPr>
          <a:xfrm>
            <a:off x="4499521" y="256503"/>
            <a:ext cx="1045929" cy="44537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infinito, demone</a:t>
            </a: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128785AA-A79A-490F-B2E7-900FA781C1D2}"/>
              </a:ext>
            </a:extLst>
          </p:cNvPr>
          <p:cNvSpPr/>
          <p:nvPr/>
        </p:nvSpPr>
        <p:spPr>
          <a:xfrm>
            <a:off x="6307076" y="456253"/>
            <a:ext cx="2667000" cy="11581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 *dir, *dir2; </a:t>
            </a:r>
          </a:p>
          <a:p>
            <a:r>
              <a:rPr lang="it-IT" sz="12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it-IT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dirent</a:t>
            </a:r>
            <a:r>
              <a:rPr lang="it-IT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it-IT" sz="12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it-IT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* dd2; </a:t>
            </a:r>
          </a:p>
          <a:p>
            <a:r>
              <a:rPr lang="it-IT" sz="12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it-IT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dirServer</a:t>
            </a:r>
            <a:r>
              <a:rPr lang="it-IT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[DIM_STRING]; </a:t>
            </a:r>
          </a:p>
          <a:p>
            <a:r>
              <a:rPr lang="it-IT" sz="12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r>
              <a:rPr lang="it-IT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path1[DIM_STRING];</a:t>
            </a:r>
          </a:p>
        </p:txBody>
      </p:sp>
      <p:sp>
        <p:nvSpPr>
          <p:cNvPr id="10" name="Segnaposto data 2">
            <a:extLst>
              <a:ext uri="{FF2B5EF4-FFF2-40B4-BE49-F238E27FC236}">
                <a16:creationId xmlns:a16="http://schemas.microsoft.com/office/drawing/2014/main" id="{FCB62D9E-3E04-457E-9915-0D8C4BC39BE6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2277060" cy="430887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9 Novembre 2021</a:t>
            </a:r>
          </a:p>
        </p:txBody>
      </p:sp>
      <p:sp>
        <p:nvSpPr>
          <p:cNvPr id="11" name="Segnaposto numero diapositiva 6">
            <a:extLst>
              <a:ext uri="{FF2B5EF4-FFF2-40B4-BE49-F238E27FC236}">
                <a16:creationId xmlns:a16="http://schemas.microsoft.com/office/drawing/2014/main" id="{2E800FD8-207A-466D-B219-A49CF1B3E0E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51651" y="6433732"/>
            <a:ext cx="1787549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4</a:t>
            </a:r>
          </a:p>
        </p:txBody>
      </p:sp>
      <p:pic>
        <p:nvPicPr>
          <p:cNvPr id="12" name="Immagine 11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8A7B8593-FDAC-4ED9-B0CD-42EC51D9CB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3683">
            <a:off x="5689479" y="1364201"/>
            <a:ext cx="783630" cy="78363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B84BFB24-C817-43D2-88AF-D2D17661E4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14" y="2438400"/>
            <a:ext cx="755901" cy="755901"/>
          </a:xfrm>
          <a:prstGeom prst="rect">
            <a:avLst/>
          </a:prstGeom>
        </p:spPr>
      </p:pic>
      <p:pic>
        <p:nvPicPr>
          <p:cNvPr id="14" name="Immagine 13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D561CB6F-80D1-44FB-BC83-497A8E5ECF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15" y="5123745"/>
            <a:ext cx="698948" cy="69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60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2514" y="213435"/>
            <a:ext cx="8384286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UDP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2514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B719C8E-222F-4B12-9EF5-77FBF187966C}"/>
              </a:ext>
            </a:extLst>
          </p:cNvPr>
          <p:cNvSpPr txBox="1"/>
          <p:nvPr/>
        </p:nvSpPr>
        <p:spPr>
          <a:xfrm>
            <a:off x="235527" y="1035308"/>
            <a:ext cx="8672945" cy="5124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(FD_ISSET(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udpSd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)){ </a:t>
            </a:r>
            <a:r>
              <a:rPr lang="en-US" sz="1400" b="1" dirty="0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400" b="1" dirty="0" err="1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gestione</a:t>
            </a:r>
            <a:r>
              <a:rPr lang="en-US" sz="1400" b="1" dirty="0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richiesta</a:t>
            </a:r>
            <a:r>
              <a:rPr lang="en-US" sz="1400" b="1" dirty="0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UDP</a:t>
            </a:r>
          </a:p>
          <a:p>
            <a:pPr algn="l" defTabSz="252000">
              <a:spcAft>
                <a:spcPts val="600"/>
              </a:spcAft>
              <a:tabLst>
                <a:tab pos="252000" algn="l"/>
                <a:tab pos="540000" algn="l"/>
              </a:tabLst>
            </a:pPr>
            <a:r>
              <a:rPr lang="en-US" sz="1400" b="1" dirty="0">
                <a:solidFill>
                  <a:srgbClr val="008E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recvfrom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udpSd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&amp;line, …)&lt;0){…}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while(line[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]!=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nomeFile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]=line[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++;}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nomeFile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++]='\0';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	while(line[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]!='\0'){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parola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]=line[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++];}</a:t>
            </a:r>
          </a:p>
          <a:p>
            <a:pPr algn="l" defTabSz="252000">
              <a:spcAft>
                <a:spcPts val="600"/>
              </a:spcAft>
              <a:tabLst>
                <a:tab pos="252000" algn="l"/>
                <a:tab pos="540000" algn="l"/>
              </a:tabLst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parola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[j]='\0';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if ((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O_RDONLY))&lt;0){…}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else{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temp.txt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if((temp=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O_CREAT | O_RDWR, 0777))&lt;0){…}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else{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while(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&amp;c, 1) &gt; 0){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	if(c!=' ' &amp;&amp; c!='\n'){word[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++]=c;}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	else{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		word[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]='\0';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		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(word,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parola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)!=0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			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word,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(word)+1)&lt;0)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		}else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numEliminated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(word, "");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	}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}</a:t>
            </a:r>
          </a:p>
          <a:p>
            <a:pPr algn="l" defTabSz="252000">
              <a:tabLst>
                <a:tab pos="252000" algn="l"/>
                <a:tab pos="540000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udpSd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numEliminated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,…);</a:t>
            </a:r>
            <a:endParaRPr lang="it-IT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egnaposto data 2">
            <a:extLst>
              <a:ext uri="{FF2B5EF4-FFF2-40B4-BE49-F238E27FC236}">
                <a16:creationId xmlns:a16="http://schemas.microsoft.com/office/drawing/2014/main" id="{84390E2C-9F89-44F3-A43F-06013EA26A7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2277060" cy="430887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9 Novembre 2021</a:t>
            </a:r>
          </a:p>
        </p:txBody>
      </p:sp>
      <p:sp>
        <p:nvSpPr>
          <p:cNvPr id="11" name="Segnaposto numero diapositiva 6">
            <a:extLst>
              <a:ext uri="{FF2B5EF4-FFF2-40B4-BE49-F238E27FC236}">
                <a16:creationId xmlns:a16="http://schemas.microsoft.com/office/drawing/2014/main" id="{C324F273-381D-4253-A83F-DE3437C7DAF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51651" y="6433732"/>
            <a:ext cx="1787549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4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9A63420F-0D7F-4993-AA54-3C69788F75E6}"/>
              </a:ext>
            </a:extLst>
          </p:cNvPr>
          <p:cNvSpPr/>
          <p:nvPr/>
        </p:nvSpPr>
        <p:spPr>
          <a:xfrm>
            <a:off x="6248400" y="1856294"/>
            <a:ext cx="2431915" cy="5059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line: 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nomeFile+</a:t>
            </a:r>
            <a:r>
              <a:rPr lang="it-IT" sz="14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</a:t>
            </a:r>
            <a:r>
              <a:rPr lang="it-IT" sz="14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+parola</a:t>
            </a:r>
            <a:endParaRPr lang="it-IT" sz="1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99B7BE63-D183-47F3-AA30-60D0A3550D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846" y="4648200"/>
            <a:ext cx="781477" cy="781477"/>
          </a:xfrm>
          <a:prstGeom prst="rect">
            <a:avLst/>
          </a:prstGeom>
        </p:spPr>
      </p:pic>
      <p:pic>
        <p:nvPicPr>
          <p:cNvPr id="13" name="Immagine 12" descr="Immagine che contiene testo, segnale&#10;&#10;Descrizione generata automaticamente">
            <a:extLst>
              <a:ext uri="{FF2B5EF4-FFF2-40B4-BE49-F238E27FC236}">
                <a16:creationId xmlns:a16="http://schemas.microsoft.com/office/drawing/2014/main" id="{1784483A-9259-4FA5-B2BA-1EEF44AD25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23683">
            <a:off x="6116648" y="966735"/>
            <a:ext cx="783630" cy="78363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7BB6E56-92A9-4A5E-83C6-F6BE2A8F68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5698361"/>
            <a:ext cx="705015" cy="705015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D3BE179D-A9AA-47F5-93C3-4C592C7A34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852" y="3597548"/>
            <a:ext cx="631737" cy="63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4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9020" y="195359"/>
            <a:ext cx="8645012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Esecuzione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2514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egnaposto data 2">
            <a:extLst>
              <a:ext uri="{FF2B5EF4-FFF2-40B4-BE49-F238E27FC236}">
                <a16:creationId xmlns:a16="http://schemas.microsoft.com/office/drawing/2014/main" id="{E9AC09E8-BDC7-42CF-9BE5-0138DC1E2E56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2277060" cy="430887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9 Novembre 2021</a:t>
            </a:r>
          </a:p>
        </p:txBody>
      </p:sp>
      <p:sp>
        <p:nvSpPr>
          <p:cNvPr id="9" name="Segnaposto numero diapositiva 6">
            <a:extLst>
              <a:ext uri="{FF2B5EF4-FFF2-40B4-BE49-F238E27FC236}">
                <a16:creationId xmlns:a16="http://schemas.microsoft.com/office/drawing/2014/main" id="{CE4B80F2-3394-4243-BD07-D30A0D9375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51651" y="6433732"/>
            <a:ext cx="1787549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4</a:t>
            </a:r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B669ED81-0CF1-48BA-A4E8-15A4C1E38D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955" r="33707" b="19039"/>
          <a:stretch/>
        </p:blipFill>
        <p:spPr>
          <a:xfrm>
            <a:off x="120869" y="1483768"/>
            <a:ext cx="4344308" cy="28845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0F716FBF-8BD4-4766-8BCC-01086189B7B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2" r="43749"/>
          <a:stretch/>
        </p:blipFill>
        <p:spPr>
          <a:xfrm>
            <a:off x="4800599" y="1661338"/>
            <a:ext cx="3579114" cy="3105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BC83B4A-BE59-4C7B-9007-9FC366BBEE67}"/>
              </a:ext>
            </a:extLst>
          </p:cNvPr>
          <p:cNvSpPr txBox="1"/>
          <p:nvPr/>
        </p:nvSpPr>
        <p:spPr>
          <a:xfrm>
            <a:off x="343817" y="846937"/>
            <a:ext cx="4121359" cy="4086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defTabSz="540000">
              <a:tabLst>
                <a:tab pos="540000" algn="l"/>
              </a:tabLst>
            </a:pP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Client </a:t>
            </a:r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Datagram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356B93B-17A5-48D3-BAA0-6E03F8B3795E}"/>
              </a:ext>
            </a:extLst>
          </p:cNvPr>
          <p:cNvSpPr txBox="1"/>
          <p:nvPr/>
        </p:nvSpPr>
        <p:spPr>
          <a:xfrm>
            <a:off x="4640726" y="846937"/>
            <a:ext cx="4121359" cy="4086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defTabSz="540000">
              <a:tabLst>
                <a:tab pos="540000" algn="l"/>
              </a:tabLst>
            </a:pP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Server </a:t>
            </a:r>
            <a:r>
              <a:rPr lang="it-IT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Datagram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Immagine 13" descr="Immagine che contiene testo&#10;&#10;Descrizione generata automaticamente">
            <a:extLst>
              <a:ext uri="{FF2B5EF4-FFF2-40B4-BE49-F238E27FC236}">
                <a16:creationId xmlns:a16="http://schemas.microsoft.com/office/drawing/2014/main" id="{63ED469B-E6A9-4085-87B2-36EAB637C8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" t="80927" r="49413" b="4474"/>
          <a:stretch/>
        </p:blipFill>
        <p:spPr>
          <a:xfrm>
            <a:off x="120869" y="5343525"/>
            <a:ext cx="4344307" cy="7227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15" name="Immagine 14" descr="Immagine che contiene edificio, finestra&#10;&#10;Descrizione generata automaticamente">
            <a:extLst>
              <a:ext uri="{FF2B5EF4-FFF2-40B4-BE49-F238E27FC236}">
                <a16:creationId xmlns:a16="http://schemas.microsoft.com/office/drawing/2014/main" id="{8A686436-D923-4A93-AE03-B54A06DF2D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27852">
            <a:off x="7054956" y="76216"/>
            <a:ext cx="1000278" cy="1000278"/>
          </a:xfrm>
          <a:prstGeom prst="rect">
            <a:avLst/>
          </a:prstGeom>
        </p:spPr>
      </p:pic>
      <p:pic>
        <p:nvPicPr>
          <p:cNvPr id="17" name="Immagine 16" descr="Immagine che contiene testo&#10;&#10;Descrizione generata automaticamente">
            <a:extLst>
              <a:ext uri="{FF2B5EF4-FFF2-40B4-BE49-F238E27FC236}">
                <a16:creationId xmlns:a16="http://schemas.microsoft.com/office/drawing/2014/main" id="{DD2CCEEB-B9DF-41A9-8F5D-128BFAB3D1F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42992">
            <a:off x="7738976" y="201670"/>
            <a:ext cx="1098218" cy="109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2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9020" y="195359"/>
            <a:ext cx="8645012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Esecuzione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2514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egnaposto data 2">
            <a:extLst>
              <a:ext uri="{FF2B5EF4-FFF2-40B4-BE49-F238E27FC236}">
                <a16:creationId xmlns:a16="http://schemas.microsoft.com/office/drawing/2014/main" id="{E9AC09E8-BDC7-42CF-9BE5-0138DC1E2E56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2277060" cy="430887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9 Novembre 2021</a:t>
            </a:r>
          </a:p>
        </p:txBody>
      </p:sp>
      <p:sp>
        <p:nvSpPr>
          <p:cNvPr id="9" name="Segnaposto numero diapositiva 6">
            <a:extLst>
              <a:ext uri="{FF2B5EF4-FFF2-40B4-BE49-F238E27FC236}">
                <a16:creationId xmlns:a16="http://schemas.microsoft.com/office/drawing/2014/main" id="{CE4B80F2-3394-4243-BD07-D30A0D9375C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51651" y="6433732"/>
            <a:ext cx="1787549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4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BC83B4A-BE59-4C7B-9007-9FC366BBEE67}"/>
              </a:ext>
            </a:extLst>
          </p:cNvPr>
          <p:cNvSpPr txBox="1"/>
          <p:nvPr/>
        </p:nvSpPr>
        <p:spPr>
          <a:xfrm>
            <a:off x="343817" y="846937"/>
            <a:ext cx="4121359" cy="4086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defTabSz="540000">
              <a:tabLst>
                <a:tab pos="540000" algn="l"/>
              </a:tabLst>
            </a:pP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Client Stream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1A6B1943-4034-4AC5-BDD6-ED20307D7A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" t="4382" r="58139" b="55767"/>
          <a:stretch/>
        </p:blipFill>
        <p:spPr>
          <a:xfrm>
            <a:off x="4796878" y="1451080"/>
            <a:ext cx="3491207" cy="16739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5FF8541F-B63D-4622-B4B3-03B33F48EC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" t="13828" r="50283" b="24462"/>
          <a:stretch/>
        </p:blipFill>
        <p:spPr>
          <a:xfrm>
            <a:off x="685800" y="1829888"/>
            <a:ext cx="3485032" cy="9286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6B48BAA8-B66C-4E14-95D0-F4D431909B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" t="74017" r="50000" b="463"/>
          <a:stretch/>
        </p:blipFill>
        <p:spPr>
          <a:xfrm>
            <a:off x="585202" y="5738431"/>
            <a:ext cx="3532673" cy="384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D00AF0F0-AD0A-42A0-B80C-E15AD73F7B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" t="72500" r="28160" b="5051"/>
          <a:stretch/>
        </p:blipFill>
        <p:spPr>
          <a:xfrm>
            <a:off x="3081168" y="4627740"/>
            <a:ext cx="5206917" cy="8117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20" name="Immagine 19" descr="Immagine che contiene testo&#10;&#10;Descrizione generata automaticamente">
            <a:extLst>
              <a:ext uri="{FF2B5EF4-FFF2-40B4-BE49-F238E27FC236}">
                <a16:creationId xmlns:a16="http://schemas.microsoft.com/office/drawing/2014/main" id="{42F7B0DC-A91E-490D-BA6A-B33F4C2219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" t="46190" r="58631" b="27458"/>
          <a:stretch/>
        </p:blipFill>
        <p:spPr>
          <a:xfrm>
            <a:off x="4796878" y="3318723"/>
            <a:ext cx="3478316" cy="11069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D66E53D-2706-487A-A23F-90F31F530D61}"/>
              </a:ext>
            </a:extLst>
          </p:cNvPr>
          <p:cNvSpPr txBox="1"/>
          <p:nvPr/>
        </p:nvSpPr>
        <p:spPr>
          <a:xfrm>
            <a:off x="4640726" y="846937"/>
            <a:ext cx="4121359" cy="4086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defTabSz="540000">
              <a:tabLst>
                <a:tab pos="540000" algn="l"/>
              </a:tabLst>
            </a:pP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Server Stream</a:t>
            </a:r>
          </a:p>
        </p:txBody>
      </p:sp>
      <p:pic>
        <p:nvPicPr>
          <p:cNvPr id="25" name="Immagine 24" descr="Immagine che contiene edificio, finestra&#10;&#10;Descrizione generata automaticamente">
            <a:extLst>
              <a:ext uri="{FF2B5EF4-FFF2-40B4-BE49-F238E27FC236}">
                <a16:creationId xmlns:a16="http://schemas.microsoft.com/office/drawing/2014/main" id="{C9AC2D5D-0A0B-4822-85D2-DA64790281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27852">
            <a:off x="7054956" y="76216"/>
            <a:ext cx="1000278" cy="1000278"/>
          </a:xfrm>
          <a:prstGeom prst="rect">
            <a:avLst/>
          </a:prstGeom>
        </p:spPr>
      </p:pic>
      <p:pic>
        <p:nvPicPr>
          <p:cNvPr id="26" name="Immagine 25" descr="Immagine che contiene testo&#10;&#10;Descrizione generata automaticamente">
            <a:extLst>
              <a:ext uri="{FF2B5EF4-FFF2-40B4-BE49-F238E27FC236}">
                <a16:creationId xmlns:a16="http://schemas.microsoft.com/office/drawing/2014/main" id="{122A35D3-490C-46C7-9A39-BCB1E6808ED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42992">
            <a:off x="7738976" y="201670"/>
            <a:ext cx="1098218" cy="109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77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C27FBC-93D6-48F7-A564-67C055E56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724" y="588340"/>
            <a:ext cx="6178550" cy="492443"/>
          </a:xfrm>
        </p:spPr>
        <p:txBody>
          <a:bodyPr/>
          <a:lstStyle/>
          <a:p>
            <a:r>
              <a:rPr lang="it-IT" dirty="0"/>
              <a:t>Tempistiche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887E26-4CBB-44DB-AF05-9CCD84C6EB2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spcBef>
                <a:spcPts val="105"/>
              </a:spcBef>
            </a:pPr>
            <a:r>
              <a:rPr lang="it-IT"/>
              <a:t>7 Novembre 2021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BAB40FB-3824-4A67-BDF9-4DB1A578C4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05"/>
              </a:spcBef>
            </a:pPr>
            <a:r>
              <a:rPr lang="it-IT"/>
              <a:t>Esercitazione 4</a:t>
            </a:r>
            <a:endParaRPr lang="it-IT" dirty="0"/>
          </a:p>
        </p:txBody>
      </p:sp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88DB1B1A-0011-421F-8345-96E20FD03C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1677831"/>
              </p:ext>
            </p:extLst>
          </p:nvPr>
        </p:nvGraphicFramePr>
        <p:xfrm>
          <a:off x="214172" y="1186728"/>
          <a:ext cx="4114800" cy="393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AE4500AC-7416-45F4-84AE-8C946FA54D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7957942"/>
              </p:ext>
            </p:extLst>
          </p:nvPr>
        </p:nvGraphicFramePr>
        <p:xfrm>
          <a:off x="4571999" y="1080783"/>
          <a:ext cx="4114800" cy="393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90896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9567" y="252083"/>
            <a:ext cx="774486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Conclusioni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2514" y="791719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28956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8F18EA33-600D-4B37-AA88-E816664ADF8F}"/>
              </a:ext>
            </a:extLst>
          </p:cNvPr>
          <p:cNvSpPr/>
          <p:nvPr/>
        </p:nvSpPr>
        <p:spPr>
          <a:xfrm>
            <a:off x="729278" y="977676"/>
            <a:ext cx="7580134" cy="11183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it-IT" sz="16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it-IT" sz="16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6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 </a:t>
            </a:r>
            <a:r>
              <a:rPr lang="it-IT" sz="1600" b="1" i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Datagram</a:t>
            </a:r>
            <a:endParaRPr lang="it-IT" sz="1600" b="1" i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E’ stato possibile distinguere le due informazioni su nome file e parola da eliminare grazie ad un carattere separatore: necessario che il server ne sia a conoscenza</a:t>
            </a:r>
          </a:p>
          <a:p>
            <a:br>
              <a:rPr lang="it-IT" sz="1600" dirty="0"/>
            </a:br>
            <a:endParaRPr lang="it-IT" sz="16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77207651-481A-413B-AED2-BB0CD7D41721}"/>
              </a:ext>
            </a:extLst>
          </p:cNvPr>
          <p:cNvSpPr/>
          <p:nvPr/>
        </p:nvSpPr>
        <p:spPr>
          <a:xfrm>
            <a:off x="734040" y="2281980"/>
            <a:ext cx="7580134" cy="111834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it-IT" sz="1600" i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6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 stream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Connessione persistente: è stato necessario creare e connettere la </a:t>
            </a:r>
            <a:r>
              <a:rPr lang="it-IT" sz="16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socket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prima di entrare nel ciclo</a:t>
            </a:r>
          </a:p>
          <a:p>
            <a:br>
              <a:rPr lang="it-IT" sz="1600" b="0" dirty="0">
                <a:effectLst/>
              </a:rPr>
            </a:br>
            <a:endParaRPr lang="it-IT" sz="16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BA9C2B7F-C256-4EB2-8780-60F7A3173D97}"/>
              </a:ext>
            </a:extLst>
          </p:cNvPr>
          <p:cNvSpPr/>
          <p:nvPr/>
        </p:nvSpPr>
        <p:spPr>
          <a:xfrm>
            <a:off x="762615" y="4911190"/>
            <a:ext cx="7580134" cy="838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Necessario l’uso </a:t>
            </a:r>
            <a:r>
              <a:rPr lang="it-IT" sz="16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ottimizzato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ridotto delle risorse, soprattutto quando si lavora nel distribuito</a:t>
            </a:r>
          </a:p>
          <a:p>
            <a:pPr algn="ctr"/>
            <a:endParaRPr lang="it-IT" sz="16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egnaposto data 2">
            <a:extLst>
              <a:ext uri="{FF2B5EF4-FFF2-40B4-BE49-F238E27FC236}">
                <a16:creationId xmlns:a16="http://schemas.microsoft.com/office/drawing/2014/main" id="{D51463CA-BBE6-4731-AA51-AB024D8BDF6C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18540" y="6433732"/>
            <a:ext cx="2277060" cy="430887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9 Novembre 2021</a:t>
            </a:r>
          </a:p>
        </p:txBody>
      </p:sp>
      <p:sp>
        <p:nvSpPr>
          <p:cNvPr id="13" name="Segnaposto numero diapositiva 6">
            <a:extLst>
              <a:ext uri="{FF2B5EF4-FFF2-40B4-BE49-F238E27FC236}">
                <a16:creationId xmlns:a16="http://schemas.microsoft.com/office/drawing/2014/main" id="{CBA4D161-3600-41AD-848D-837E101A551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51651" y="6433732"/>
            <a:ext cx="1787549" cy="21544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it-IT" dirty="0"/>
              <a:t>Esercitazione 4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E48A6E94-6F44-4C2B-ADE1-31C462CB5E4E}"/>
              </a:ext>
            </a:extLst>
          </p:cNvPr>
          <p:cNvSpPr/>
          <p:nvPr/>
        </p:nvSpPr>
        <p:spPr>
          <a:xfrm>
            <a:off x="709092" y="3647976"/>
            <a:ext cx="7580134" cy="107725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it-IT" sz="1600" i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600" b="1" i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it-IT" sz="1600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it-IT" sz="1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è stata fondamentale per capire se l’operazione di lettura fosse non bloccante </a:t>
            </a:r>
          </a:p>
          <a:p>
            <a:br>
              <a:rPr lang="it-IT" sz="1600" b="0" dirty="0">
                <a:effectLst/>
              </a:rPr>
            </a:br>
            <a:endParaRPr lang="it-IT" sz="16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354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1734</TotalTime>
  <Words>1273</Words>
  <Application>Microsoft Office PowerPoint</Application>
  <PresentationFormat>Presentazione su schermo (4:3)</PresentationFormat>
  <Paragraphs>167</Paragraphs>
  <Slides>9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6" baseType="lpstr">
      <vt:lpstr>Arial</vt:lpstr>
      <vt:lpstr>Arial MT</vt:lpstr>
      <vt:lpstr>Arial Nova Cond</vt:lpstr>
      <vt:lpstr>Calibri</vt:lpstr>
      <vt:lpstr>Courier New</vt:lpstr>
      <vt:lpstr>Tahoma</vt:lpstr>
      <vt:lpstr>Office Theme</vt:lpstr>
      <vt:lpstr>Presentazione dell’esercitazione 4</vt:lpstr>
      <vt:lpstr>Obiettivi</vt:lpstr>
      <vt:lpstr>Client</vt:lpstr>
      <vt:lpstr>Server select - TCP</vt:lpstr>
      <vt:lpstr>Server select - UDP</vt:lpstr>
      <vt:lpstr>Esecuzione</vt:lpstr>
      <vt:lpstr>Esecuzione</vt:lpstr>
      <vt:lpstr>Tempistiche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Reti LS</dc:title>
  <dc:creator>Antonio Corradi</dc:creator>
  <cp:lastModifiedBy>Caterina Leonelli - caterina.leonelli2@studio.unibo.it</cp:lastModifiedBy>
  <cp:revision>178</cp:revision>
  <cp:lastPrinted>2021-10-11T21:19:59Z</cp:lastPrinted>
  <dcterms:created xsi:type="dcterms:W3CDTF">2021-10-09T11:01:11Z</dcterms:created>
  <dcterms:modified xsi:type="dcterms:W3CDTF">2021-11-08T17:38:38Z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2021-10-09T00:00:00Z</vt:filetime>
  </property>
</Properties>
</file>