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315" r:id="rId4"/>
    <p:sldId id="295" r:id="rId5"/>
    <p:sldId id="294" r:id="rId6"/>
    <p:sldId id="316" r:id="rId7"/>
    <p:sldId id="314" r:id="rId8"/>
    <p:sldId id="317" r:id="rId9"/>
    <p:sldId id="292" r:id="rId10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53" autoAdjust="0"/>
  </p:normalViewPr>
  <p:slideViewPr>
    <p:cSldViewPr>
      <p:cViewPr varScale="1">
        <p:scale>
          <a:sx n="67" d="100"/>
          <a:sy n="67" d="100"/>
        </p:scale>
        <p:origin x="876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0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33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6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13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4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93726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609" y="2021386"/>
            <a:ext cx="5270779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3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2" y="543627"/>
            <a:ext cx="1143000" cy="10446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533400" y="4082256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Conteggio Parole / Elimina Linea </a:t>
            </a:r>
          </a:p>
          <a:p>
            <a:pPr algn="ctr"/>
            <a:r>
              <a:rPr lang="it-IT" sz="2800" dirty="0" err="1">
                <a:solidFill>
                  <a:srgbClr val="0070C0"/>
                </a:solidFill>
                <a:latin typeface="Arial"/>
                <a:ea typeface="+mn-lt"/>
                <a:cs typeface="Arial"/>
              </a:rPr>
              <a:t>Socket</a:t>
            </a:r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 C senza e con connessione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2597784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/>
              <a:t>Obiettivi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51FA7A4-3729-4E25-AD0C-E3510D547AF0}"/>
              </a:ext>
            </a:extLst>
          </p:cNvPr>
          <p:cNvSpPr/>
          <p:nvPr/>
        </p:nvSpPr>
        <p:spPr>
          <a:xfrm>
            <a:off x="775767" y="1295400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Senza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connessione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realizzare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il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parallelo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dato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l’operazione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compiere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ogni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file è read-only.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E2D4A900-7CC8-437B-A864-DB33BC1E528D}"/>
              </a:ext>
            </a:extLst>
          </p:cNvPr>
          <p:cNvSpPr/>
          <p:nvPr/>
        </p:nvSpPr>
        <p:spPr>
          <a:xfrm>
            <a:off x="775766" y="2455957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 connessione: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Il server deve eliminare la linea del file senza salvarlo in locale, ma agendo solo sull’input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socket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br>
              <a:rPr lang="it-IT" sz="1600" dirty="0"/>
            </a:b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ttangolo con angoli arrotondati 10">
            <a:extLst>
              <a:ext uri="{FF2B5EF4-FFF2-40B4-BE49-F238E27FC236}">
                <a16:creationId xmlns:a16="http://schemas.microsoft.com/office/drawing/2014/main" id="{972E3D68-DD0C-42B2-A0C2-A8640DD29062}"/>
              </a:ext>
            </a:extLst>
          </p:cNvPr>
          <p:cNvSpPr/>
          <p:nvPr/>
        </p:nvSpPr>
        <p:spPr>
          <a:xfrm>
            <a:off x="790145" y="482761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</a:t>
            </a:r>
          </a:p>
        </p:txBody>
      </p:sp>
      <p:sp>
        <p:nvSpPr>
          <p:cNvPr id="17" name="Rettangolo con angoli arrotondati 10">
            <a:extLst>
              <a:ext uri="{FF2B5EF4-FFF2-40B4-BE49-F238E27FC236}">
                <a16:creationId xmlns:a16="http://schemas.microsoft.com/office/drawing/2014/main" id="{E1039EFC-1337-4163-8CB6-483B5C55294E}"/>
              </a:ext>
            </a:extLst>
          </p:cNvPr>
          <p:cNvSpPr/>
          <p:nvPr/>
        </p:nvSpPr>
        <p:spPr>
          <a:xfrm>
            <a:off x="775768" y="363429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 connessione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Calibri"/>
              </a:rPr>
              <a:t>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server deve poter mandare comunque l’esito al cliente anche in caso di lettura non completata.</a:t>
            </a:r>
          </a:p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ClientDatagram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39" y="6477000"/>
            <a:ext cx="197232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55289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02514" y="828700"/>
            <a:ext cx="8460486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inizializzazione indirizzo client e server, verifica intero, verifica port 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creazione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una porta scelta dal sistema</a:t>
            </a:r>
          </a:p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CORPO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ciclo di accettazione di richieste da utente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nome file remoto, EOF per terminare: ");</a:t>
            </a:r>
          </a:p>
          <a:p>
            <a:pPr algn="l"/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NULL &amp;&amp; 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!=EOF){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("%s", &amp;</a:t>
            </a:r>
            <a:r>
              <a:rPr lang="it-IT" sz="1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) != EOF){        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richiesta operazione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/*errore*/ 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ricezione del risultato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("Esito operazione: lunghezza parola più grande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%d\n",</a:t>
            </a:r>
          </a:p>
          <a:p>
            <a:pPr algn="l"/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("Inserisci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");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utente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exit(0);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//CLEAN OUT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1497B5F-8AC9-41DD-9556-CE541164DABF}"/>
              </a:ext>
            </a:extLst>
          </p:cNvPr>
          <p:cNvSpPr/>
          <p:nvPr/>
        </p:nvSpPr>
        <p:spPr>
          <a:xfrm>
            <a:off x="9409862" y="9944100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Gethostbyname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Abbiamo bisogno di un aiuto per passare dall’IP al nome di dominio e viceversa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8CD96A8-A6A0-43C0-B03E-0088CF34F9A9}"/>
              </a:ext>
            </a:extLst>
          </p:cNvPr>
          <p:cNvSpPr/>
          <p:nvPr/>
        </p:nvSpPr>
        <p:spPr>
          <a:xfrm>
            <a:off x="-1721016" y="3593335"/>
            <a:ext cx="1678686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 questo punto posso fare 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sendTo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di 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devo specificare la dimensione!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92382E3-D0A9-4153-96F0-1A9FB00BDD2E}"/>
              </a:ext>
            </a:extLst>
          </p:cNvPr>
          <p:cNvSpPr/>
          <p:nvPr/>
        </p:nvSpPr>
        <p:spPr>
          <a:xfrm>
            <a:off x="-1219200" y="8229600"/>
            <a:ext cx="1678686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Poi aspetto  il risultato: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faccio la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devo inserire l’indirizzo di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ris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e la sua dimensione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7DBC6EE-F1C8-4DFC-B919-46E3AFCE1FF3}"/>
              </a:ext>
            </a:extLst>
          </p:cNvPr>
          <p:cNvSpPr/>
          <p:nvPr/>
        </p:nvSpPr>
        <p:spPr>
          <a:xfrm>
            <a:off x="8856579" y="8667476"/>
            <a:ext cx="3505200" cy="135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Si dice che 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UDP non ha controllo di flusso: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il cliente non saprà mai se il datagramma è arrivato al server a meno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chenon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faccia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0935062-2D6F-40EE-B337-F5FCD32B839A}"/>
              </a:ext>
            </a:extLst>
          </p:cNvPr>
          <p:cNvSpPr/>
          <p:nvPr/>
        </p:nvSpPr>
        <p:spPr>
          <a:xfrm>
            <a:off x="9186330" y="3041636"/>
            <a:ext cx="1752600" cy="405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nome file con spazi:</a:t>
            </a:r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E56B309-FC45-4CD8-BD69-89C647D50E69}"/>
              </a:ext>
            </a:extLst>
          </p:cNvPr>
          <p:cNvSpPr/>
          <p:nvPr/>
        </p:nvSpPr>
        <p:spPr>
          <a:xfrm>
            <a:off x="9442464" y="776923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ClientDatagram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(filtro) utente passa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remoto, e manda al server, poi riceve la lunghezza della parola più lunga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523A533-DE46-4C0A-94A7-71C6CB79C824}"/>
              </a:ext>
            </a:extLst>
          </p:cNvPr>
          <p:cNvSpPr/>
          <p:nvPr/>
        </p:nvSpPr>
        <p:spPr>
          <a:xfrm>
            <a:off x="9258300" y="1582765"/>
            <a:ext cx="3103479" cy="1338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/*Struttura di una richiesta*/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typedef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struct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{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char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[MAX_NOMEFILE];</a:t>
            </a:r>
          </a:p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}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5453E0C6-8DF6-432C-8F95-04C15730238E}"/>
              </a:ext>
            </a:extLst>
          </p:cNvPr>
          <p:cNvSpPr/>
          <p:nvPr/>
        </p:nvSpPr>
        <p:spPr>
          <a:xfrm>
            <a:off x="9186330" y="3511636"/>
            <a:ext cx="4572000" cy="1763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La funzione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()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acquisisce una stringa da tastiera, fino alla fine, compresi eventuali spazi e il ritorno a capo che trasforma nel carattere terminatore (\0)</a:t>
            </a:r>
          </a:p>
          <a:p>
            <a:pPr algn="l"/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successo, la funzione restituisce la stringa letta, altrimenti NULL..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FF065D9-04C8-4481-BFC3-8BD525EF6F46}"/>
              </a:ext>
            </a:extLst>
          </p:cNvPr>
          <p:cNvSpPr/>
          <p:nvPr/>
        </p:nvSpPr>
        <p:spPr>
          <a:xfrm>
            <a:off x="9372600" y="5339262"/>
            <a:ext cx="4572000" cy="356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char a;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while((read(0, &amp;a,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 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int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while((read(0, &amp;c,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if(c!='\n'){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]=c;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}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481FDA-83EA-4385-9C49-4324C7479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64" y="2209800"/>
            <a:ext cx="711794" cy="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ServerDatagram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150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710293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CREAZIONE,SETAGGIO OPZIONI E CONNESSIONE SOCKET */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CICLO DI RICEZIONE RICHIESTE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())&lt;0){/*errore*/}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//processo figlio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 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/*invio al client messaggio di errore*/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 != ' ' &amp;&amp; c!='\n’)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/*codice padre*/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//for, demone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BBA7243-639A-4140-BED7-D3F68188C49B}"/>
              </a:ext>
            </a:extLst>
          </p:cNvPr>
          <p:cNvSpPr/>
          <p:nvPr/>
        </p:nvSpPr>
        <p:spPr>
          <a:xfrm>
            <a:off x="6164039" y="16078200"/>
            <a:ext cx="2276782" cy="1819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Modifico il comportamento della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voglio che la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sia senza controllo di unicità di associazione</a:t>
            </a:r>
          </a:p>
          <a:p>
            <a:pPr algn="ctr"/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6BB6B05-1E4E-4BC9-81D5-D79124FA314C}"/>
              </a:ext>
            </a:extLst>
          </p:cNvPr>
          <p:cNvSpPr/>
          <p:nvPr/>
        </p:nvSpPr>
        <p:spPr>
          <a:xfrm>
            <a:off x="2438400" y="20479399"/>
            <a:ext cx="6002421" cy="11614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riceve una 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 senza connessione 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(senza specificare da chi, non c'è il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randez-vous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-associano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ogni richiesta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delego ad un figlio, padre fa subito un'altra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88AA994-66B0-40E6-A307-8AEBD724DA14}"/>
              </a:ext>
            </a:extLst>
          </p:cNvPr>
          <p:cNvSpPr/>
          <p:nvPr/>
        </p:nvSpPr>
        <p:spPr>
          <a:xfrm>
            <a:off x="6503974" y="26136600"/>
            <a:ext cx="225674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Mando comunque l’esito al cliente!</a:t>
            </a:r>
          </a:p>
          <a:p>
            <a:pPr algn="l"/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=-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il valore è negativo significa che la lettura non è stata completata, ma fornisco comunque l’informazione.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1A6D662-94BC-424F-B952-DD0ED4C77905}"/>
              </a:ext>
            </a:extLst>
          </p:cNvPr>
          <p:cNvSpPr/>
          <p:nvPr/>
        </p:nvSpPr>
        <p:spPr>
          <a:xfrm>
            <a:off x="2506463" y="33070800"/>
            <a:ext cx="2032078" cy="952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Invio al cliente l’informazione sulla lunghezza trovata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32562-18C8-4F94-9613-04B6A759E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7319">
            <a:off x="253944" y="1491499"/>
            <a:ext cx="876216" cy="8762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D07DC75-4ADA-415A-96CA-56B30450BA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05" y="3048305"/>
            <a:ext cx="837895" cy="83789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5DF9B-844C-4E93-B969-3F8DC55CE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5" y="4038600"/>
            <a:ext cx="772385" cy="7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/>
              <a:t>  </a:t>
            </a:r>
            <a:r>
              <a:rPr lang="en-US" dirty="0" err="1"/>
              <a:t>ClientStream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CLIENT SETUP: CONTROLLO ARGOMENTI, INIZIALIZZAZIONE INDIRIZZO SERVER, VERIFICA INTERO, VERIFICA PORT e HOST 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CORPO DEL CLIENT: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//INTERAZIONE UTENTE: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nome file remoto, EOF per terminare: 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//client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cicla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fino a che il cliente non immette EOF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//conto il numero di righe che il file contiene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))&gt;0 )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=='\n')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numero riga da eliminare e premere invio:\n");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((ok=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)!=1)){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 e svuoto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&lt;=0 &amp;&amp;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32BBA161-AF5B-46CE-B48C-31B0B1591EC3}"/>
              </a:ext>
            </a:extLst>
          </p:cNvPr>
          <p:cNvSpPr/>
          <p:nvPr/>
        </p:nvSpPr>
        <p:spPr>
          <a:xfrm>
            <a:off x="6414155" y="3482846"/>
            <a:ext cx="2494316" cy="1251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nomeFile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[MAX_LENGTH];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long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num_riga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0C636D-67D3-4D5D-9ACE-46835852E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80" y="2501261"/>
            <a:ext cx="711794" cy="71179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8C3FA34-F422-4749-AA7C-97878E4C9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0"/>
            <a:ext cx="798843" cy="798843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1AFA45-3898-4D06-8C9D-3671DAAB0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0" y="5145667"/>
            <a:ext cx="711794" cy="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i="1" dirty="0"/>
              <a:t>  </a:t>
            </a:r>
            <a:r>
              <a:rPr lang="en-US" i="1" dirty="0" err="1"/>
              <a:t>ClientStream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CREAZIONE SOCKET e Operazione di BIND implicita nella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/*INVIO File e riga da eliminare*/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(long));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("Client: stampo e invio file da ordinare\n");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SEEK_SET, 0);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DIM_BUFF))&gt;0) 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(sd,1);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spedizione -&gt; invio dell'EOF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/*RICEZIONE File*/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O_TRUNC|O_WRONLY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sd,buff,DIM_BUFF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(1,buff,nread);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ricezione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("\n[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Inserisci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\n"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)!=EOF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terminazione classe Client stream*/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pic>
        <p:nvPicPr>
          <p:cNvPr id="22" name="Immagine 21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2A764D3-7C02-43C3-8173-8765FDC56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3" y="3550472"/>
            <a:ext cx="500217" cy="50021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684CC66-E43E-411A-A7FD-0D2FC668D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" y="1447800"/>
            <a:ext cx="572426" cy="57242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43C220-617E-4F14-904C-27D5A46E5D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4370085"/>
            <a:ext cx="588818" cy="588818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3BAE9A-7557-40D9-A56B-22369C6E78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7" y="2395039"/>
            <a:ext cx="560062" cy="5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ServerStream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689511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settaggi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d'ascolto*/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//settaggio con 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figlio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)))&lt;0){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))&lt;0){/*errore*/}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(c=='\n’)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//fine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lettura carattere</a:t>
            </a:r>
          </a:p>
          <a:p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);//chiudo l'output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exit(EXIT_SUCCESS);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fine ciclo for infinito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padre chiude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connessione non di ascolto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782B036-2CC5-4AA3-8090-8DF37B48B4C0}"/>
              </a:ext>
            </a:extLst>
          </p:cNvPr>
          <p:cNvSpPr/>
          <p:nvPr/>
        </p:nvSpPr>
        <p:spPr>
          <a:xfrm>
            <a:off x="3219157" y="15468600"/>
            <a:ext cx="4913541" cy="18287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sarà l’indicazione in ADDR_ANY di tutti i clienti </a:t>
            </a:r>
            <a:b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 già bene per qualsiasi big o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comunque la giriamo è uguale dato che sono tutti 0 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tuitti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9D0DDA9-660B-4FAD-B8EE-D4D81E5D50E3}"/>
              </a:ext>
            </a:extLst>
          </p:cNvPr>
          <p:cNvSpPr/>
          <p:nvPr/>
        </p:nvSpPr>
        <p:spPr>
          <a:xfrm>
            <a:off x="3620425" y="22021800"/>
            <a:ext cx="3048000" cy="108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AGGANCIO GESTORE PER EVITARE FIGLI ZOMBIE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C261820-B39B-48C4-95EC-719F8B7BBF47}"/>
              </a:ext>
            </a:extLst>
          </p:cNvPr>
          <p:cNvSpPr/>
          <p:nvPr/>
        </p:nvSpPr>
        <p:spPr>
          <a:xfrm>
            <a:off x="4803589" y="25353821"/>
            <a:ext cx="3200400" cy="1219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puo'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essere 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interrotta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dai segnali inviati dai figli alla loro terminazione. Tale situazione va gestita opportunamente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A75C5A5-2FAD-4D2B-9F44-8ECDED60541E}"/>
              </a:ext>
            </a:extLst>
          </p:cNvPr>
          <p:cNvSpPr/>
          <p:nvPr/>
        </p:nvSpPr>
        <p:spPr>
          <a:xfrm>
            <a:off x="930812" y="34899600"/>
            <a:ext cx="1854496" cy="1447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Leggo carattere a carattere perché cerco '\n'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A2199ED-1347-4589-963F-8B9112352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94" y="3689022"/>
            <a:ext cx="685800" cy="685800"/>
          </a:xfrm>
          <a:prstGeom prst="rect">
            <a:avLst/>
          </a:prstGeom>
        </p:spPr>
      </p:pic>
      <p:pic>
        <p:nvPicPr>
          <p:cNvPr id="17" name="Immagine 1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A89B72EE-4DE5-46E9-9479-9CB0170612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8" y="2868358"/>
            <a:ext cx="572426" cy="57242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3D8FB188-ACDE-42FE-A6AA-88E4063C8C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4" y="1821423"/>
            <a:ext cx="837895" cy="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4B252-D16C-4E1E-8162-13EF7C63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8340"/>
            <a:ext cx="7127874" cy="492443"/>
          </a:xfrm>
        </p:spPr>
        <p:txBody>
          <a:bodyPr/>
          <a:lstStyle/>
          <a:p>
            <a:pPr algn="l"/>
            <a:r>
              <a:rPr lang="it-IT" dirty="0"/>
              <a:t>Esempio di esecuzione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0B4896-DA87-4BB1-91F6-AE5D8EE3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615553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2F9E38-7305-4684-B8EC-C5729F750B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spc="-5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60632C-7E6E-4CEB-94E5-52C01670CC6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64370-BA07-4E90-B3D4-FC6BDEBB3F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172200" y="6414289"/>
            <a:ext cx="2597784" cy="443711"/>
          </a:xfrm>
        </p:spPr>
        <p:txBody>
          <a:bodyPr/>
          <a:lstStyle/>
          <a:p>
            <a:pPr marL="12700" algn="r">
              <a:spcBef>
                <a:spcPts val="105"/>
              </a:spcBef>
            </a:pPr>
            <a:r>
              <a:rPr lang="it-IT" dirty="0"/>
              <a:t>Esercitazione 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96FE44-4B2A-4E13-8DCD-516E786A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90" y="1427179"/>
            <a:ext cx="6518274" cy="26381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8DD436-EF52-4D8B-99CF-81D03FDD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5219"/>
            <a:ext cx="7687260" cy="18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85EDE79-2916-4F0C-A944-E29C62C97FB8}"/>
              </a:ext>
            </a:extLst>
          </p:cNvPr>
          <p:cNvSpPr/>
          <p:nvPr/>
        </p:nvSpPr>
        <p:spPr>
          <a:xfrm>
            <a:off x="762001" y="1295400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parallelo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importanza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gestire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le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chiusure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degli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opportuni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socket descriptor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padre 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figlio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CE9B038-94E6-4DC8-906D-AEE200D1C714}"/>
              </a:ext>
            </a:extLst>
          </p:cNvPr>
          <p:cNvSpPr/>
          <p:nvPr/>
        </p:nvSpPr>
        <p:spPr>
          <a:xfrm>
            <a:off x="762000" y="2455957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Importanza della gestione di eventuali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fallimenti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delle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primitive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di connessione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F3FEE2A9-9CBB-40C2-889D-428BB00E8C16}"/>
              </a:ext>
            </a:extLst>
          </p:cNvPr>
          <p:cNvSpPr/>
          <p:nvPr/>
        </p:nvSpPr>
        <p:spPr>
          <a:xfrm>
            <a:off x="776379" y="482761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Necessario l’uso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risorse, soprattutto quando si lavora nel distribuito</a:t>
            </a:r>
          </a:p>
        </p:txBody>
      </p:sp>
      <p:sp>
        <p:nvSpPr>
          <p:cNvPr id="15" name="Rettangolo con angoli arrotondati 10">
            <a:extLst>
              <a:ext uri="{FF2B5EF4-FFF2-40B4-BE49-F238E27FC236}">
                <a16:creationId xmlns:a16="http://schemas.microsoft.com/office/drawing/2014/main" id="{CC42C93B-D371-4FE4-928F-7FE20FC5C557}"/>
              </a:ext>
            </a:extLst>
          </p:cNvPr>
          <p:cNvSpPr/>
          <p:nvPr/>
        </p:nvSpPr>
        <p:spPr>
          <a:xfrm>
            <a:off x="762002" y="363429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Nel Server Stream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non è stato possibile fare una lettura bufferizzata da file perché abbiamo dovuto 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discriminare le righe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al fine di trovare quella da eliminare.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2097</Words>
  <Application>Microsoft Office PowerPoint</Application>
  <PresentationFormat>Presentazione su schermo (4:3)</PresentationFormat>
  <Paragraphs>229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3</vt:lpstr>
      <vt:lpstr>Obiettivi</vt:lpstr>
      <vt:lpstr>ClientDatagram:</vt:lpstr>
      <vt:lpstr>ServerDatagram</vt:lpstr>
      <vt:lpstr>  ClientStream</vt:lpstr>
      <vt:lpstr>  ClientStream</vt:lpstr>
      <vt:lpstr>ServerStream:</vt:lpstr>
      <vt:lpstr>Esempio di esecuzione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Anna Vandi</cp:lastModifiedBy>
  <cp:revision>181</cp:revision>
  <cp:lastPrinted>2021-10-11T21:19:59Z</cp:lastPrinted>
  <dcterms:created xsi:type="dcterms:W3CDTF">2021-10-09T11:01:11Z</dcterms:created>
  <dcterms:modified xsi:type="dcterms:W3CDTF">2021-11-02T07:16:15Z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